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heme/theme6.xml" ContentType="application/vnd.openxmlformats-officedocument.theme+xml"/>
  <Override PartName="/ppt/theme/theme7.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theme/theme4.xml" ContentType="application/vnd.openxmlformats-officedocument.them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2" r:id="rId2"/>
    <p:sldMasterId id="2147483762" r:id="rId3"/>
    <p:sldMasterId id="2147483774" r:id="rId4"/>
    <p:sldMasterId id="2147483794" r:id="rId5"/>
  </p:sldMasterIdLst>
  <p:notesMasterIdLst>
    <p:notesMasterId r:id="rId32"/>
  </p:notesMasterIdLst>
  <p:handoutMasterIdLst>
    <p:handoutMasterId r:id="rId33"/>
  </p:handoutMasterIdLst>
  <p:sldIdLst>
    <p:sldId id="257" r:id="rId6"/>
    <p:sldId id="289" r:id="rId7"/>
    <p:sldId id="288" r:id="rId8"/>
    <p:sldId id="269" r:id="rId9"/>
    <p:sldId id="266" r:id="rId10"/>
    <p:sldId id="268" r:id="rId11"/>
    <p:sldId id="292" r:id="rId12"/>
    <p:sldId id="264" r:id="rId13"/>
    <p:sldId id="276" r:id="rId14"/>
    <p:sldId id="283" r:id="rId15"/>
    <p:sldId id="287" r:id="rId16"/>
    <p:sldId id="293" r:id="rId17"/>
    <p:sldId id="270" r:id="rId18"/>
    <p:sldId id="277" r:id="rId19"/>
    <p:sldId id="278" r:id="rId20"/>
    <p:sldId id="294" r:id="rId21"/>
    <p:sldId id="285" r:id="rId22"/>
    <p:sldId id="286" r:id="rId23"/>
    <p:sldId id="295" r:id="rId24"/>
    <p:sldId id="281" r:id="rId25"/>
    <p:sldId id="282" r:id="rId26"/>
    <p:sldId id="296" r:id="rId27"/>
    <p:sldId id="273" r:id="rId28"/>
    <p:sldId id="274" r:id="rId29"/>
    <p:sldId id="275" r:id="rId30"/>
    <p:sldId id="260" r:id="rId31"/>
  </p:sldIdLst>
  <p:sldSz cx="9144000" cy="6858000" type="screen4x3"/>
  <p:notesSz cx="6858000" cy="9144000"/>
  <p:defaultTextStyle>
    <a:defPPr>
      <a:defRPr lang="en-US"/>
    </a:defPPr>
    <a:lvl1pPr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1pPr>
    <a:lvl2pPr marL="4572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2pPr>
    <a:lvl3pPr marL="9144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3pPr>
    <a:lvl4pPr marL="13716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4pPr>
    <a:lvl5pPr marL="18288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FFCC00"/>
    <a:srgbClr val="00CC66"/>
    <a:srgbClr val="F3EDA5"/>
    <a:srgbClr val="FF9999"/>
    <a:srgbClr val="FF5050"/>
    <a:srgbClr val="298DC2"/>
    <a:srgbClr val="FF9900"/>
    <a:srgbClr val="CC6600"/>
    <a:srgbClr val="FF99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17" autoAdjust="0"/>
  </p:normalViewPr>
  <p:slideViewPr>
    <p:cSldViewPr>
      <p:cViewPr varScale="1">
        <p:scale>
          <a:sx n="85" d="100"/>
          <a:sy n="85" d="100"/>
        </p:scale>
        <p:origin x="-16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125A2A3-83AD-3A4F-B0A0-F739916D572A}" type="datetimeFigureOut">
              <a:rPr lang="en-US"/>
              <a:pPr>
                <a:defRPr/>
              </a:pPr>
              <a:t>6/27/2017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62BD4C2-F36E-434E-BD8C-2A4D69955B59}" type="slidenum">
              <a:rPr lang="en-US"/>
              <a:pPr>
                <a:defRPr/>
              </a:pPr>
              <a:t>‹#›</a:t>
            </a:fld>
            <a:endParaRPr lang="en-US"/>
          </a:p>
        </p:txBody>
      </p:sp>
    </p:spTree>
    <p:extLst>
      <p:ext uri="{BB962C8B-B14F-4D97-AF65-F5344CB8AC3E}">
        <p14:creationId xmlns="" xmlns:p14="http://schemas.microsoft.com/office/powerpoint/2010/main" val="3207500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B1545B-BE95-4655-B3D7-9EB6C2F57741}" type="datetimeFigureOut">
              <a:rPr lang="zh-CN" altLang="en-US" smtClean="0"/>
              <a:pPr/>
              <a:t>2017/6/27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43E22E-4E65-4B2C-84E4-45902ABF8E6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headEnd/>
            <a:tailEnd/>
          </a:ln>
        </p:spPr>
      </p:sp>
      <p:sp>
        <p:nvSpPr>
          <p:cNvPr id="32771" name="备注占位符 2"/>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baseline="0" dirty="0" smtClean="0">
                <a:solidFill>
                  <a:schemeClr val="tx1"/>
                </a:solidFill>
                <a:latin typeface="+mn-lt"/>
                <a:ea typeface="+mn-ea"/>
                <a:cs typeface="+mn-cs"/>
              </a:rPr>
              <a:t>Surface appearance of an object is important in this physical world.</a:t>
            </a:r>
            <a:endParaRPr lang="en-US" altLang="zh-CN" dirty="0" smtClean="0">
              <a:latin typeface="Arial" pitchFamily="34" charset="0"/>
            </a:endParaRPr>
          </a:p>
          <a:p>
            <a:pPr>
              <a:spcBef>
                <a:spcPct val="0"/>
              </a:spcBef>
            </a:pPr>
            <a:r>
              <a:rPr lang="en-US" altLang="zh-CN" dirty="0" smtClean="0">
                <a:latin typeface="Arial" pitchFamily="34" charset="0"/>
              </a:rPr>
              <a:t>Anisotropic materials</a:t>
            </a:r>
            <a:r>
              <a:rPr lang="en-US" altLang="zh-CN" baseline="0" dirty="0" smtClean="0">
                <a:latin typeface="Arial" pitchFamily="34" charset="0"/>
              </a:rPr>
              <a:t> (such as silk, hair, and steel) are a special category of surface material, because they </a:t>
            </a:r>
            <a:r>
              <a:rPr lang="en-US" altLang="zh-CN" dirty="0" smtClean="0">
                <a:latin typeface="Arial" pitchFamily="34" charset="0"/>
              </a:rPr>
              <a:t>have varying appearance in different lighting and viewing directions.</a:t>
            </a:r>
          </a:p>
          <a:p>
            <a:pPr>
              <a:spcBef>
                <a:spcPct val="0"/>
              </a:spcBef>
            </a:pPr>
            <a:r>
              <a:rPr lang="en-US" altLang="zh-CN" dirty="0" smtClean="0">
                <a:latin typeface="Arial" pitchFamily="34" charset="0"/>
              </a:rPr>
              <a:t>Hence, they are more difficult in modeling and rendering.</a:t>
            </a:r>
          </a:p>
          <a:p>
            <a:pPr>
              <a:spcBef>
                <a:spcPct val="0"/>
              </a:spcBef>
            </a:pPr>
            <a:endParaRPr lang="en-US" altLang="zh-CN" dirty="0" smtClean="0">
              <a:latin typeface="Arial" pitchFamily="34" charset="0"/>
            </a:endParaRPr>
          </a:p>
        </p:txBody>
      </p:sp>
      <p:sp>
        <p:nvSpPr>
          <p:cNvPr id="3277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E6D613-67EB-4F7D-8574-A5BDFA1551D4}" type="slidenum">
              <a:rPr lang="zh-CN" altLang="en-US">
                <a:latin typeface="Gill Sans"/>
                <a:ea typeface="ヒラギノ角ゴ ProN W3"/>
                <a:cs typeface="ヒラギノ角ゴ ProN W3"/>
                <a:sym typeface="Gill Sans"/>
              </a:rPr>
              <a:pPr/>
              <a:t>2</a:t>
            </a:fld>
            <a:endParaRPr lang="zh-CN" altLang="en-US">
              <a:latin typeface="Gill Sans"/>
              <a:ea typeface="ヒラギノ角ゴ ProN W3"/>
              <a:cs typeface="ヒラギノ角ゴ ProN W3"/>
              <a:sym typeface="Gill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43E22E-4E65-4B2C-84E4-45902ABF8E68}" type="slidenum">
              <a:rPr lang="zh-CN" altLang="en-US" smtClean="0"/>
              <a:pPr/>
              <a:t>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headEnd/>
            <a:tailEnd/>
          </a:ln>
        </p:spPr>
      </p:sp>
      <p:sp>
        <p:nvSpPr>
          <p:cNvPr id="3277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dirty="0" smtClean="0">
                <a:latin typeface="Arial" pitchFamily="34" charset="0"/>
              </a:rPr>
              <a:t>Some existing methods in literature can produce</a:t>
            </a:r>
            <a:r>
              <a:rPr lang="en-US" altLang="zh-CN" baseline="0" dirty="0" smtClean="0">
                <a:latin typeface="Arial" pitchFamily="34" charset="0"/>
              </a:rPr>
              <a:t> high-quality rendering results for anisotropic materials, but there are still many problems.</a:t>
            </a:r>
            <a:endParaRPr lang="en-US" altLang="zh-CN" dirty="0" smtClean="0">
              <a:latin typeface="Arial" pitchFamily="34" charset="0"/>
            </a:endParaRPr>
          </a:p>
          <a:p>
            <a:pPr>
              <a:spcBef>
                <a:spcPct val="0"/>
              </a:spcBef>
            </a:pPr>
            <a:r>
              <a:rPr lang="en-US" altLang="zh-CN" dirty="0" smtClean="0">
                <a:latin typeface="Arial" pitchFamily="34" charset="0"/>
              </a:rPr>
              <a:t>First, these methods usually require a</a:t>
            </a:r>
            <a:r>
              <a:rPr lang="en-US" altLang="zh-CN" baseline="0" dirty="0" smtClean="0">
                <a:latin typeface="Arial" pitchFamily="34" charset="0"/>
              </a:rPr>
              <a:t> large input dataset, some may need up to hundreds of input images.</a:t>
            </a:r>
            <a:endParaRPr lang="en-US" altLang="zh-CN" dirty="0" smtClean="0">
              <a:latin typeface="Arial" pitchFamily="34" charset="0"/>
            </a:endParaRPr>
          </a:p>
          <a:p>
            <a:pPr>
              <a:spcBef>
                <a:spcPct val="0"/>
              </a:spcBef>
            </a:pPr>
            <a:r>
              <a:rPr lang="en-US" altLang="zh-CN" dirty="0" smtClean="0">
                <a:latin typeface="Arial" pitchFamily="34" charset="0"/>
              </a:rPr>
              <a:t>And some of the methods even require specialized equipments,</a:t>
            </a:r>
            <a:r>
              <a:rPr lang="en-US" altLang="zh-CN" baseline="0" dirty="0" smtClean="0">
                <a:latin typeface="Arial" pitchFamily="34" charset="0"/>
              </a:rPr>
              <a:t> such as special cameras or lighting systems, which are too </a:t>
            </a:r>
            <a:r>
              <a:rPr lang="en-US" altLang="zh-CN" dirty="0" smtClean="0">
                <a:latin typeface="Arial" pitchFamily="34" charset="0"/>
              </a:rPr>
              <a:t>expensive and complex</a:t>
            </a:r>
            <a:r>
              <a:rPr lang="en-US" altLang="zh-CN" baseline="0" dirty="0" smtClean="0">
                <a:latin typeface="Arial" pitchFamily="34" charset="0"/>
              </a:rPr>
              <a:t> for ordinary users.</a:t>
            </a:r>
          </a:p>
          <a:p>
            <a:pPr>
              <a:spcBef>
                <a:spcPct val="0"/>
              </a:spcBef>
            </a:pPr>
            <a:r>
              <a:rPr lang="en-US" altLang="zh-CN" baseline="0" dirty="0" smtClean="0">
                <a:latin typeface="Arial" pitchFamily="34" charset="0"/>
              </a:rPr>
              <a:t>They also consume more time in data acquiring and calculations, and are hard to apply in practice.</a:t>
            </a:r>
            <a:endParaRPr lang="en-US" altLang="zh-CN" dirty="0" smtClean="0">
              <a:latin typeface="Arial" pitchFamily="34" charset="0"/>
            </a:endParaRPr>
          </a:p>
          <a:p>
            <a:pPr>
              <a:spcBef>
                <a:spcPct val="0"/>
              </a:spcBef>
            </a:pPr>
            <a:endParaRPr lang="en-US" altLang="zh-CN" dirty="0" smtClean="0">
              <a:latin typeface="Arial" pitchFamily="34" charset="0"/>
            </a:endParaRPr>
          </a:p>
        </p:txBody>
      </p:sp>
      <p:sp>
        <p:nvSpPr>
          <p:cNvPr id="3277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E6D613-67EB-4F7D-8574-A5BDFA1551D4}" type="slidenum">
              <a:rPr lang="zh-CN" altLang="en-US">
                <a:latin typeface="Gill Sans"/>
                <a:ea typeface="ヒラギノ角ゴ ProN W3"/>
                <a:cs typeface="ヒラギノ角ゴ ProN W3"/>
                <a:sym typeface="Gill Sans"/>
              </a:rPr>
              <a:pPr/>
              <a:t>3</a:t>
            </a:fld>
            <a:endParaRPr lang="zh-CN" altLang="en-US">
              <a:latin typeface="Gill Sans"/>
              <a:ea typeface="ヒラギノ角ゴ ProN W3"/>
              <a:cs typeface="ヒラギノ角ゴ ProN W3"/>
              <a:sym typeface="Gill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Arial" charset="0"/>
                <a:ea typeface="宋体" pitchFamily="2" charset="-122"/>
                <a:cs typeface="+mn-cs"/>
              </a:rPr>
              <a:t>In this paper, we aim to propose a fast anisotropic material modeling method, which should be inexpensive, using limited resources, and easy to implement.</a:t>
            </a:r>
          </a:p>
          <a:p>
            <a:endParaRPr lang="en-US" altLang="zh-CN" sz="1200" kern="1200" baseline="0" dirty="0" smtClean="0">
              <a:solidFill>
                <a:schemeClr val="tx1"/>
              </a:solidFill>
              <a:latin typeface="Arial" charset="0"/>
              <a:ea typeface="宋体" pitchFamily="2" charset="-122"/>
              <a:cs typeface="+mn-cs"/>
            </a:endParaRPr>
          </a:p>
          <a:p>
            <a:r>
              <a:rPr lang="en-US" altLang="zh-CN" sz="1200" kern="1200" baseline="0" dirty="0" smtClean="0">
                <a:solidFill>
                  <a:schemeClr val="tx1"/>
                </a:solidFill>
                <a:latin typeface="Arial" charset="0"/>
                <a:ea typeface="宋体" pitchFamily="2" charset="-122"/>
                <a:cs typeface="+mn-cs"/>
              </a:rPr>
              <a:t>Our input data is very simple – only one </a:t>
            </a:r>
            <a:r>
              <a:rPr lang="en-US" altLang="zh-CN" sz="1200" i="1" dirty="0" smtClean="0">
                <a:latin typeface="Times New Roman" pitchFamily="18" charset="0"/>
                <a:cs typeface="Times New Roman" pitchFamily="18" charset="0"/>
              </a:rPr>
              <a:t>texture image</a:t>
            </a:r>
            <a:r>
              <a:rPr lang="en-US" altLang="zh-CN" sz="1200" dirty="0" smtClean="0">
                <a:latin typeface="Times New Roman" pitchFamily="18" charset="0"/>
                <a:cs typeface="Times New Roman" pitchFamily="18" charset="0"/>
              </a:rPr>
              <a:t> and one </a:t>
            </a:r>
            <a:r>
              <a:rPr lang="en-US" altLang="zh-CN" sz="1200" i="1" dirty="0" err="1" smtClean="0">
                <a:latin typeface="Times New Roman" pitchFamily="18" charset="0"/>
                <a:cs typeface="Times New Roman" pitchFamily="18" charset="0"/>
              </a:rPr>
              <a:t>hightlighted</a:t>
            </a:r>
            <a:r>
              <a:rPr lang="en-US" altLang="zh-CN" sz="1200" i="1" dirty="0" smtClean="0">
                <a:latin typeface="Times New Roman" pitchFamily="18" charset="0"/>
                <a:cs typeface="Times New Roman" pitchFamily="18" charset="0"/>
              </a:rPr>
              <a:t> image</a:t>
            </a:r>
            <a:r>
              <a:rPr lang="en-US" altLang="zh-CN" sz="1200" kern="1200" baseline="0" dirty="0" smtClean="0">
                <a:solidFill>
                  <a:schemeClr val="tx1"/>
                </a:solidFill>
                <a:latin typeface="Arial" charset="0"/>
                <a:ea typeface="宋体" pitchFamily="2" charset="-122"/>
                <a:cs typeface="+mn-cs"/>
              </a:rPr>
              <a:t>.</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altLang="zh-CN" sz="1200" kern="1200" baseline="0" dirty="0" smtClean="0">
                <a:solidFill>
                  <a:schemeClr val="tx1"/>
                </a:solidFill>
                <a:latin typeface="Arial" charset="0"/>
                <a:ea typeface="宋体" pitchFamily="2" charset="-122"/>
                <a:cs typeface="+mn-cs"/>
              </a:rPr>
              <a:t>The images are taken with an </a:t>
            </a:r>
            <a:r>
              <a:rPr lang="en-US" altLang="zh-CN" sz="1700" dirty="0" smtClean="0"/>
              <a:t>ordinary camera and a</a:t>
            </a:r>
            <a:r>
              <a:rPr lang="en-US" altLang="zh-CN" sz="1700" baseline="0" dirty="0" smtClean="0"/>
              <a:t> LED light</a:t>
            </a:r>
            <a:r>
              <a:rPr lang="en-US" altLang="zh-CN" sz="1700" dirty="0" smtClean="0"/>
              <a:t>, </a:t>
            </a:r>
            <a:r>
              <a:rPr lang="en-US" altLang="zh-CN" sz="1200" dirty="0" smtClean="0"/>
              <a:t>no expensive equipment required.</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From the</a:t>
            </a:r>
            <a:r>
              <a:rPr lang="en-US" altLang="zh-CN" sz="1200" baseline="0" dirty="0" smtClean="0"/>
              <a:t> image pair, we can recover necessary </a:t>
            </a:r>
            <a:r>
              <a:rPr lang="en-US" altLang="zh-CN" sz="1200" dirty="0" smtClean="0">
                <a:latin typeface="Times New Roman" pitchFamily="18" charset="0"/>
                <a:cs typeface="Times New Roman" pitchFamily="18" charset="0"/>
              </a:rPr>
              <a:t>reflectance &amp; geometry properties of the material sample, and produce</a:t>
            </a:r>
            <a:r>
              <a:rPr lang="en-US" altLang="zh-CN" sz="1200" baseline="0" dirty="0" smtClean="0">
                <a:latin typeface="Times New Roman" pitchFamily="18" charset="0"/>
                <a:cs typeface="Times New Roman" pitchFamily="18" charset="0"/>
              </a:rPr>
              <a:t> synthesized rendering images in new viewing and lighting </a:t>
            </a:r>
            <a:r>
              <a:rPr lang="en-US" altLang="zh-CN" sz="1200" baseline="0" dirty="0" err="1" smtClean="0">
                <a:latin typeface="Times New Roman" pitchFamily="18" charset="0"/>
                <a:cs typeface="Times New Roman" pitchFamily="18" charset="0"/>
              </a:rPr>
              <a:t>condithions</a:t>
            </a:r>
            <a:r>
              <a:rPr lang="en-US" altLang="zh-CN" sz="1200" baseline="0" dirty="0" smtClean="0">
                <a:latin typeface="Times New Roman" pitchFamily="18" charset="0"/>
                <a:cs typeface="Times New Roman" pitchFamily="18" charset="0"/>
              </a:rPr>
              <a:t>.</a:t>
            </a:r>
            <a:endParaRPr lang="en-US" altLang="zh-CN" sz="1200" baseline="0" dirty="0" smtClean="0"/>
          </a:p>
          <a:p>
            <a:endParaRPr lang="zh-CN" altLang="en-US" dirty="0"/>
          </a:p>
        </p:txBody>
      </p:sp>
      <p:sp>
        <p:nvSpPr>
          <p:cNvPr id="4" name="灯片编号占位符 3"/>
          <p:cNvSpPr>
            <a:spLocks noGrp="1"/>
          </p:cNvSpPr>
          <p:nvPr>
            <p:ph type="sldNum" sz="quarter" idx="10"/>
          </p:nvPr>
        </p:nvSpPr>
        <p:spPr/>
        <p:txBody>
          <a:bodyPr/>
          <a:lstStyle/>
          <a:p>
            <a:fld id="{A643E22E-4E65-4B2C-84E4-45902ABF8E68}" type="slidenum">
              <a:rPr lang="zh-CN" altLang="en-US" smtClean="0"/>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Arial" charset="0"/>
                <a:ea typeface="宋体" pitchFamily="2" charset="-122"/>
                <a:cs typeface="+mn-cs"/>
              </a:rPr>
              <a:t>Here is an overview of our workflow:</a:t>
            </a:r>
          </a:p>
          <a:p>
            <a:endParaRPr lang="en-US" altLang="zh-CN" sz="1200" kern="1200" baseline="0" dirty="0" smtClean="0">
              <a:solidFill>
                <a:schemeClr val="tx1"/>
              </a:solidFill>
              <a:latin typeface="Arial" charset="0"/>
              <a:ea typeface="宋体" pitchFamily="2" charset="-122"/>
              <a:cs typeface="+mn-cs"/>
            </a:endParaRPr>
          </a:p>
          <a:p>
            <a:r>
              <a:rPr lang="en-US" altLang="zh-CN" sz="1200" kern="1200" baseline="0" dirty="0" smtClean="0">
                <a:solidFill>
                  <a:schemeClr val="tx1"/>
                </a:solidFill>
                <a:latin typeface="Arial" charset="0"/>
                <a:ea typeface="宋体" pitchFamily="2" charset="-122"/>
                <a:cs typeface="+mn-cs"/>
              </a:rPr>
              <a:t>First, we acquire the input image pair.</a:t>
            </a:r>
          </a:p>
          <a:p>
            <a:r>
              <a:rPr lang="en-US" altLang="zh-CN" sz="1200" kern="1200" baseline="0" dirty="0" smtClean="0">
                <a:solidFill>
                  <a:schemeClr val="tx1"/>
                </a:solidFill>
                <a:latin typeface="Arial" charset="0"/>
                <a:ea typeface="宋体" pitchFamily="2" charset="-122"/>
                <a:cs typeface="+mn-cs"/>
              </a:rPr>
              <a:t>And then, the images are decomposed into intrinsic images, respectively.</a:t>
            </a:r>
            <a:endParaRPr lang="en-US" altLang="zh-CN" sz="2000" baseline="0" dirty="0" smtClean="0"/>
          </a:p>
          <a:p>
            <a:pPr marL="0" marR="0" lvl="2" indent="0" algn="l" defTabSz="914400" rtl="0" eaLnBrk="0" fontAlgn="base" latinLnBrk="0" hangingPunct="0">
              <a:lnSpc>
                <a:spcPct val="100000"/>
              </a:lnSpc>
              <a:spcBef>
                <a:spcPct val="30000"/>
              </a:spcBef>
              <a:spcAft>
                <a:spcPct val="0"/>
              </a:spcAft>
              <a:buClrTx/>
              <a:buSzTx/>
              <a:buFontTx/>
              <a:buNone/>
              <a:tabLst/>
              <a:defRPr/>
            </a:pPr>
            <a:r>
              <a:rPr lang="en-US" altLang="zh-CN" sz="1200" baseline="0" dirty="0" smtClean="0"/>
              <a:t>From the </a:t>
            </a:r>
            <a:r>
              <a:rPr lang="en-US" altLang="zh-CN" sz="1200" kern="1200" baseline="0" dirty="0" smtClean="0">
                <a:solidFill>
                  <a:schemeClr val="tx1"/>
                </a:solidFill>
                <a:latin typeface="Arial" charset="0"/>
                <a:ea typeface="宋体" pitchFamily="2" charset="-122"/>
                <a:cs typeface="+mn-cs"/>
              </a:rPr>
              <a:t>intrinsic images, we step by step calculate:</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altLang="zh-CN" sz="1200" kern="1200" baseline="0" dirty="0" smtClean="0">
                <a:solidFill>
                  <a:schemeClr val="tx1"/>
                </a:solidFill>
                <a:latin typeface="Arial" charset="0"/>
                <a:ea typeface="宋体" pitchFamily="2" charset="-122"/>
                <a:cs typeface="+mn-cs"/>
              </a:rPr>
              <a:t>-- An orientation field (that indicate the anisotropic orientations of the material)</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altLang="zh-CN" sz="1200" kern="1200" baseline="0" dirty="0" smtClean="0">
                <a:solidFill>
                  <a:schemeClr val="tx1"/>
                </a:solidFill>
                <a:latin typeface="Arial" charset="0"/>
                <a:ea typeface="宋体" pitchFamily="2" charset="-122"/>
                <a:cs typeface="+mn-cs"/>
              </a:rPr>
              <a:t>-- A group of BRDF parameters (that describe the reflectance property of the material)</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altLang="zh-CN" sz="1200" kern="1200" baseline="0" dirty="0" smtClean="0">
                <a:solidFill>
                  <a:schemeClr val="tx1"/>
                </a:solidFill>
                <a:latin typeface="Arial" charset="0"/>
                <a:ea typeface="宋体" pitchFamily="2" charset="-122"/>
                <a:cs typeface="+mn-cs"/>
              </a:rPr>
              <a:t>-- A height field (to recover the texture details)</a:t>
            </a:r>
            <a:endParaRPr lang="en-US" altLang="zh-CN" sz="1200" baseline="0" dirty="0" smtClean="0"/>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altLang="zh-CN" sz="1200" baseline="0" dirty="0" smtClean="0"/>
          </a:p>
          <a:p>
            <a:pPr marL="0" marR="0" lvl="2" indent="0" algn="l" defTabSz="914400" rtl="0" eaLnBrk="0" fontAlgn="base" latinLnBrk="0" hangingPunct="0">
              <a:lnSpc>
                <a:spcPct val="100000"/>
              </a:lnSpc>
              <a:spcBef>
                <a:spcPct val="30000"/>
              </a:spcBef>
              <a:spcAft>
                <a:spcPct val="0"/>
              </a:spcAft>
              <a:buClrTx/>
              <a:buSzTx/>
              <a:buFontTx/>
              <a:buNone/>
              <a:tabLst/>
              <a:defRPr/>
            </a:pPr>
            <a:r>
              <a:rPr lang="en-US" altLang="zh-CN" sz="1200" baseline="0" dirty="0" smtClean="0"/>
              <a:t>Finally, using these information, new images of the material under arbitrary lighting &amp; viewing directions can be rendered. </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altLang="zh-CN" sz="1200" baseline="0" dirty="0" smtClean="0"/>
              <a:t>(*Blue arrows indicate the processes of modeling; Red arrows indicate the process of rendering.)</a:t>
            </a:r>
            <a:endParaRPr lang="en-US" altLang="zh-CN" sz="1200" dirty="0" smtClean="0"/>
          </a:p>
          <a:p>
            <a:endParaRPr lang="zh-CN" altLang="en-US" dirty="0"/>
          </a:p>
        </p:txBody>
      </p:sp>
      <p:sp>
        <p:nvSpPr>
          <p:cNvPr id="4" name="灯片编号占位符 3"/>
          <p:cNvSpPr>
            <a:spLocks noGrp="1"/>
          </p:cNvSpPr>
          <p:nvPr>
            <p:ph type="sldNum" sz="quarter" idx="10"/>
          </p:nvPr>
        </p:nvSpPr>
        <p:spPr/>
        <p:txBody>
          <a:bodyPr/>
          <a:lstStyle/>
          <a:p>
            <a:fld id="{A643E22E-4E65-4B2C-84E4-45902ABF8E68}" type="slidenum">
              <a:rPr lang="zh-CN" altLang="en-US" smtClean="0"/>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acquiring of the input image</a:t>
            </a:r>
            <a:r>
              <a:rPr lang="en-US" altLang="zh-CN" baseline="0" dirty="0" smtClean="0"/>
              <a:t> pair is very simple. Here is the setup.</a:t>
            </a:r>
          </a:p>
          <a:p>
            <a:r>
              <a:rPr lang="en-US" altLang="zh-CN" baseline="0" dirty="0" smtClean="0"/>
              <a:t>Currently we focus on nearly planar material samples, such as a piece of silk.</a:t>
            </a:r>
          </a:p>
          <a:p>
            <a:endParaRPr lang="en-US" altLang="zh-CN" baseline="0" dirty="0" smtClean="0"/>
          </a:p>
          <a:p>
            <a:r>
              <a:rPr lang="en-US" altLang="zh-CN" baseline="0" dirty="0" smtClean="0"/>
              <a:t>The images are taken by an ordinary digital camera. It is fixed on a tripod and automatically calibrated with these targets.</a:t>
            </a:r>
          </a:p>
          <a:p>
            <a:endParaRPr lang="en-US" altLang="zh-CN" baseline="0" dirty="0" smtClean="0"/>
          </a:p>
          <a:p>
            <a:r>
              <a:rPr lang="en-US" altLang="zh-CN" baseline="0" dirty="0" smtClean="0"/>
              <a:t>The texture image is simply captured in a diffuse light.</a:t>
            </a:r>
          </a:p>
          <a:p>
            <a:r>
              <a:rPr lang="en-US" altLang="zh-CN" baseline="0" dirty="0" smtClean="0"/>
              <a:t>And the highlighted image is taken in a single LED point light source.</a:t>
            </a:r>
            <a:endParaRPr lang="zh-CN" altLang="en-US" dirty="0"/>
          </a:p>
        </p:txBody>
      </p:sp>
      <p:sp>
        <p:nvSpPr>
          <p:cNvPr id="4" name="灯片编号占位符 3"/>
          <p:cNvSpPr>
            <a:spLocks noGrp="1"/>
          </p:cNvSpPr>
          <p:nvPr>
            <p:ph type="sldNum" sz="quarter" idx="10"/>
          </p:nvPr>
        </p:nvSpPr>
        <p:spPr/>
        <p:txBody>
          <a:bodyPr/>
          <a:lstStyle/>
          <a:p>
            <a:fld id="{A643E22E-4E65-4B2C-84E4-45902ABF8E68}" type="slidenum">
              <a:rPr lang="zh-CN" altLang="en-US" smtClean="0"/>
              <a:pPr/>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Before</a:t>
            </a:r>
            <a:r>
              <a:rPr lang="en-US" altLang="zh-CN" baseline="0" dirty="0" smtClean="0"/>
              <a:t> used in modeling, the input images are decomposed into intrinsic images.</a:t>
            </a:r>
          </a:p>
          <a:p>
            <a:r>
              <a:rPr lang="en-US" altLang="zh-CN" baseline="0" dirty="0" smtClean="0"/>
              <a:t>That is: an illumination image and a reflectance image.</a:t>
            </a:r>
          </a:p>
          <a:p>
            <a:endParaRPr lang="en-US" altLang="zh-CN" baseline="0" dirty="0" smtClean="0"/>
          </a:p>
          <a:p>
            <a:r>
              <a:rPr lang="en-US" altLang="zh-CN" baseline="0" dirty="0" smtClean="0"/>
              <a:t>We are doing this in order to avoid the effect of irrelevant component of the image.</a:t>
            </a:r>
          </a:p>
          <a:p>
            <a:r>
              <a:rPr lang="en-US" altLang="zh-CN" baseline="0" dirty="0" smtClean="0"/>
              <a:t>In fact, these two components (illumination of texture, reflectance of highlight) are not used in further computation. </a:t>
            </a:r>
          </a:p>
          <a:p>
            <a:r>
              <a:rPr lang="en-US" altLang="zh-CN" baseline="0" dirty="0" smtClean="0"/>
              <a:t>Only these two images are used. The reflectance component of the texture image contains diffuse color of the material, and the illumination component of the highlighted images is used to recover the BRDF parameters.</a:t>
            </a:r>
            <a:endParaRPr lang="zh-CN" altLang="en-US" dirty="0"/>
          </a:p>
        </p:txBody>
      </p:sp>
      <p:sp>
        <p:nvSpPr>
          <p:cNvPr id="4" name="灯片编号占位符 3"/>
          <p:cNvSpPr>
            <a:spLocks noGrp="1"/>
          </p:cNvSpPr>
          <p:nvPr>
            <p:ph type="sldNum" sz="quarter" idx="10"/>
          </p:nvPr>
        </p:nvSpPr>
        <p:spPr/>
        <p:txBody>
          <a:bodyPr/>
          <a:lstStyle/>
          <a:p>
            <a:fld id="{A643E22E-4E65-4B2C-84E4-45902ABF8E68}" type="slidenum">
              <a:rPr lang="zh-CN" altLang="en-US" smtClean="0"/>
              <a:pPr/>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latin typeface="Times New Roman" pitchFamily="18" charset="0"/>
                <a:cs typeface="Times New Roman" pitchFamily="18" charset="0"/>
              </a:rPr>
              <a:t>Here we adopt a </a:t>
            </a:r>
            <a:r>
              <a:rPr lang="en-US" altLang="zh-CN" dirty="0" err="1" smtClean="0">
                <a:latin typeface="Times New Roman" pitchFamily="18" charset="0"/>
                <a:cs typeface="Times New Roman" pitchFamily="18" charset="0"/>
              </a:rPr>
              <a:t>retinex</a:t>
            </a:r>
            <a:r>
              <a:rPr lang="en-US" altLang="zh-CN" dirty="0" smtClean="0">
                <a:latin typeface="Times New Roman" pitchFamily="18" charset="0"/>
                <a:cs typeface="Times New Roman" pitchFamily="18" charset="0"/>
              </a:rPr>
              <a:t>-based method to perform the decomposition.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latin typeface="Times New Roman" pitchFamily="18" charset="0"/>
                <a:cs typeface="Times New Roman" pitchFamily="18" charset="0"/>
              </a:rPr>
              <a:t>The main idea</a:t>
            </a:r>
            <a:r>
              <a:rPr lang="en-US" altLang="zh-CN" baseline="0" dirty="0" smtClean="0">
                <a:latin typeface="Times New Roman" pitchFamily="18" charset="0"/>
                <a:cs typeface="Times New Roman" pitchFamily="18" charset="0"/>
              </a:rPr>
              <a:t> of the method is that: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latin typeface="Times New Roman" pitchFamily="18" charset="0"/>
                <a:cs typeface="Times New Roman" pitchFamily="18" charset="0"/>
              </a:rPr>
              <a:t>The reflectance is an intrinsic property of the material,</a:t>
            </a:r>
            <a:r>
              <a:rPr lang="en-US" altLang="zh-CN" baseline="0" dirty="0" smtClean="0">
                <a:latin typeface="Times New Roman" pitchFamily="18" charset="0"/>
                <a:cs typeface="Times New Roman" pitchFamily="18" charset="0"/>
              </a:rPr>
              <a:t> and it is n</a:t>
            </a:r>
            <a:r>
              <a:rPr lang="en-US" altLang="zh-CN" dirty="0" smtClean="0">
                <a:latin typeface="Times New Roman" pitchFamily="18" charset="0"/>
                <a:cs typeface="Times New Roman" pitchFamily="18" charset="0"/>
              </a:rPr>
              <a:t>ot affected by the non-uniform illumination(shading).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latin typeface="Times New Roman" pitchFamily="18" charset="0"/>
                <a:cs typeface="Times New Roman" pitchFamily="18" charset="0"/>
              </a:rPr>
              <a:t>Therefore, chromaticity differences are only caused by reflectance changes.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latin typeface="Times New Roman" pitchFamily="18" charset="0"/>
                <a:cs typeface="Times New Roman" pitchFamily="18" charset="0"/>
              </a:rPr>
              <a:t>And the image decomposition problem can be turned</a:t>
            </a:r>
            <a:r>
              <a:rPr lang="en-US" altLang="zh-CN" baseline="0" dirty="0" smtClean="0">
                <a:latin typeface="Times New Roman" pitchFamily="18" charset="0"/>
                <a:cs typeface="Times New Roman" pitchFamily="18" charset="0"/>
              </a:rPr>
              <a:t> into a p</a:t>
            </a:r>
            <a:r>
              <a:rPr lang="en-US" altLang="zh-CN" dirty="0" smtClean="0">
                <a:latin typeface="Times New Roman" pitchFamily="18" charset="0"/>
                <a:cs typeface="Times New Roman" pitchFamily="18" charset="0"/>
              </a:rPr>
              <a:t>roblem of recovering image reflectance.</a:t>
            </a:r>
          </a:p>
          <a:p>
            <a:endParaRPr lang="en-US" altLang="zh-CN" sz="1200" b="0" i="0" kern="1200" dirty="0" smtClean="0">
              <a:solidFill>
                <a:schemeClr val="tx1"/>
              </a:solidFill>
              <a:latin typeface="+mn-lt"/>
              <a:ea typeface="+mn-ea"/>
              <a:cs typeface="+mn-cs"/>
            </a:endParaRPr>
          </a:p>
          <a:p>
            <a:r>
              <a:rPr lang="en-US" altLang="zh-CN" sz="1200" b="0" i="0" kern="1200" dirty="0" smtClean="0">
                <a:solidFill>
                  <a:schemeClr val="tx1"/>
                </a:solidFill>
                <a:latin typeface="+mn-lt"/>
                <a:ea typeface="+mn-ea"/>
                <a:cs typeface="+mn-cs"/>
              </a:rPr>
              <a:t>Given the color of the pixel (</a:t>
            </a:r>
            <a:r>
              <a:rPr lang="en-US" altLang="zh-CN" sz="1200" b="0" i="0" kern="1200" dirty="0" err="1" smtClean="0">
                <a:solidFill>
                  <a:schemeClr val="tx1"/>
                </a:solidFill>
                <a:latin typeface="+mn-lt"/>
                <a:ea typeface="+mn-ea"/>
                <a:cs typeface="+mn-cs"/>
              </a:rPr>
              <a:t>i,j</a:t>
            </a:r>
            <a:r>
              <a:rPr lang="en-US" altLang="zh-CN" sz="1200" b="0" i="0" kern="1200" dirty="0" smtClean="0">
                <a:solidFill>
                  <a:schemeClr val="tx1"/>
                </a:solidFill>
                <a:latin typeface="+mn-lt"/>
                <a:ea typeface="+mn-ea"/>
                <a:cs typeface="+mn-cs"/>
              </a:rPr>
              <a:t>), it</a:t>
            </a:r>
            <a:r>
              <a:rPr lang="en-US" altLang="zh-CN" sz="1200" b="0" i="0" kern="1200" baseline="0" dirty="0" smtClean="0">
                <a:solidFill>
                  <a:schemeClr val="tx1"/>
                </a:solidFill>
                <a:latin typeface="+mn-lt"/>
                <a:ea typeface="+mn-ea"/>
                <a:cs typeface="+mn-cs"/>
              </a:rPr>
              <a:t> is a product of the reflectance and the shading.</a:t>
            </a:r>
          </a:p>
          <a:p>
            <a:r>
              <a:rPr lang="en-US" altLang="zh-CN" sz="1200" b="0" i="0" kern="1200" baseline="0" dirty="0" smtClean="0">
                <a:solidFill>
                  <a:schemeClr val="tx1"/>
                </a:solidFill>
                <a:latin typeface="+mn-lt"/>
                <a:ea typeface="+mn-ea"/>
                <a:cs typeface="+mn-cs"/>
              </a:rPr>
              <a:t>If we normalize the intensity of the image, we get an intensity-normalized reflectance image R^, that is in fact the chromaticity map of the image.</a:t>
            </a:r>
          </a:p>
          <a:p>
            <a:r>
              <a:rPr lang="en-US" altLang="zh-CN" sz="1200" b="0" i="0" kern="1200" baseline="0" dirty="0" smtClean="0">
                <a:solidFill>
                  <a:schemeClr val="tx1"/>
                </a:solidFill>
                <a:latin typeface="+mn-lt"/>
                <a:ea typeface="+mn-ea"/>
                <a:cs typeface="+mn-cs"/>
              </a:rPr>
              <a:t>Then we will solve an optimizing problem to calculate the reflectance intensity </a:t>
            </a:r>
            <a:r>
              <a:rPr lang="en-US" altLang="zh-CN" sz="1200" b="0" i="0" kern="1200" baseline="0" dirty="0" err="1" smtClean="0">
                <a:solidFill>
                  <a:schemeClr val="tx1"/>
                </a:solidFill>
                <a:latin typeface="+mn-lt"/>
                <a:ea typeface="+mn-ea"/>
                <a:cs typeface="+mn-cs"/>
              </a:rPr>
              <a:t>r_ij</a:t>
            </a:r>
            <a:endParaRPr lang="en-US" altLang="zh-CN" sz="1200" b="0" i="0" kern="1200" dirty="0" smtClean="0">
              <a:solidFill>
                <a:schemeClr val="tx1"/>
              </a:solidFill>
              <a:latin typeface="+mn-lt"/>
              <a:ea typeface="+mn-ea"/>
              <a:cs typeface="+mn-cs"/>
            </a:endParaRPr>
          </a:p>
          <a:p>
            <a:endParaRPr lang="en-US" altLang="zh-CN" sz="1200" b="0" i="0" kern="1200" dirty="0" smtClean="0">
              <a:solidFill>
                <a:schemeClr val="tx1"/>
              </a:solidFill>
              <a:latin typeface="+mn-lt"/>
              <a:ea typeface="+mn-ea"/>
              <a:cs typeface="+mn-cs"/>
            </a:endParaRPr>
          </a:p>
          <a:p>
            <a:r>
              <a:rPr lang="en-US" altLang="zh-CN" sz="1200" b="0" i="0" kern="1200" dirty="0" smtClean="0">
                <a:solidFill>
                  <a:schemeClr val="tx1"/>
                </a:solidFill>
                <a:latin typeface="+mn-lt"/>
                <a:ea typeface="+mn-ea"/>
                <a:cs typeface="+mn-cs"/>
              </a:rPr>
              <a:t>=====================================</a:t>
            </a:r>
          </a:p>
          <a:p>
            <a:endParaRPr lang="en-US" altLang="zh-CN" sz="1200" b="0" i="0" kern="1200" dirty="0" smtClean="0">
              <a:solidFill>
                <a:schemeClr val="tx1"/>
              </a:solidFill>
              <a:latin typeface="+mn-lt"/>
              <a:ea typeface="+mn-ea"/>
              <a:cs typeface="+mn-cs"/>
            </a:endParaRPr>
          </a:p>
          <a:p>
            <a:r>
              <a:rPr lang="en-US" altLang="zh-CN" sz="1200" b="0" i="0" kern="1200" dirty="0" err="1" smtClean="0">
                <a:solidFill>
                  <a:schemeClr val="tx1"/>
                </a:solidFill>
                <a:latin typeface="+mn-lt"/>
                <a:ea typeface="+mn-ea"/>
                <a:cs typeface="+mn-cs"/>
              </a:rPr>
              <a:t>Retinex</a:t>
            </a:r>
            <a:r>
              <a:rPr lang="zh-CN" altLang="en-US" sz="1200" b="0" i="0" kern="1200" dirty="0" smtClean="0">
                <a:solidFill>
                  <a:schemeClr val="tx1"/>
                </a:solidFill>
                <a:latin typeface="+mn-lt"/>
                <a:ea typeface="+mn-ea"/>
                <a:cs typeface="+mn-cs"/>
              </a:rPr>
              <a:t>（视网膜”</a:t>
            </a:r>
            <a:r>
              <a:rPr lang="en-US" altLang="zh-CN" sz="1200" b="0" i="0" kern="1200" dirty="0" smtClean="0">
                <a:solidFill>
                  <a:schemeClr val="tx1"/>
                </a:solidFill>
                <a:latin typeface="+mn-lt"/>
                <a:ea typeface="+mn-ea"/>
                <a:cs typeface="+mn-cs"/>
              </a:rPr>
              <a:t>Retina”</a:t>
            </a:r>
            <a:r>
              <a:rPr lang="zh-CN" altLang="en-US" sz="1200" b="0" i="0" kern="1200" dirty="0" smtClean="0">
                <a:solidFill>
                  <a:schemeClr val="tx1"/>
                </a:solidFill>
                <a:latin typeface="+mn-lt"/>
                <a:ea typeface="+mn-ea"/>
                <a:cs typeface="+mn-cs"/>
              </a:rPr>
              <a:t>和大脑皮层”</a:t>
            </a:r>
            <a:r>
              <a:rPr lang="en-US" altLang="zh-CN" sz="1200" b="0" i="0" kern="1200" dirty="0" smtClean="0">
                <a:solidFill>
                  <a:schemeClr val="tx1"/>
                </a:solidFill>
                <a:latin typeface="+mn-lt"/>
                <a:ea typeface="+mn-ea"/>
                <a:cs typeface="+mn-cs"/>
              </a:rPr>
              <a:t>Cortex”</a:t>
            </a:r>
            <a:r>
              <a:rPr lang="zh-CN" altLang="en-US" sz="1200" b="0" i="0" kern="1200" dirty="0" smtClean="0">
                <a:solidFill>
                  <a:schemeClr val="tx1"/>
                </a:solidFill>
                <a:latin typeface="+mn-lt"/>
                <a:ea typeface="+mn-ea"/>
                <a:cs typeface="+mn-cs"/>
              </a:rPr>
              <a:t>的缩写）理论是一种建立在科学实验和科学分析基础上的基于人类视觉系统（</a:t>
            </a:r>
            <a:r>
              <a:rPr lang="en-US" altLang="zh-CN" sz="1200" b="0" i="0" kern="1200" dirty="0" smtClean="0">
                <a:solidFill>
                  <a:schemeClr val="tx1"/>
                </a:solidFill>
                <a:latin typeface="+mn-lt"/>
                <a:ea typeface="+mn-ea"/>
                <a:cs typeface="+mn-cs"/>
              </a:rPr>
              <a:t>Human Visual System</a:t>
            </a:r>
            <a:r>
              <a:rPr lang="zh-CN" altLang="en-US" sz="1200" b="0" i="0" kern="1200" dirty="0" smtClean="0">
                <a:solidFill>
                  <a:schemeClr val="tx1"/>
                </a:solidFill>
                <a:latin typeface="+mn-lt"/>
                <a:ea typeface="+mn-ea"/>
                <a:cs typeface="+mn-cs"/>
              </a:rPr>
              <a:t>）的图像增强理论。该算法的基本原理模型最早是由</a:t>
            </a:r>
            <a:r>
              <a:rPr lang="en-US" altLang="zh-CN" sz="1200" b="0" i="0" kern="1200" dirty="0" smtClean="0">
                <a:solidFill>
                  <a:schemeClr val="tx1"/>
                </a:solidFill>
                <a:latin typeface="+mn-lt"/>
                <a:ea typeface="+mn-ea"/>
                <a:cs typeface="+mn-cs"/>
              </a:rPr>
              <a:t>Edwin Land</a:t>
            </a:r>
            <a:r>
              <a:rPr lang="zh-CN" altLang="en-US" sz="1200" b="0" i="0" kern="1200" dirty="0" smtClean="0">
                <a:solidFill>
                  <a:schemeClr val="tx1"/>
                </a:solidFill>
                <a:latin typeface="+mn-lt"/>
                <a:ea typeface="+mn-ea"/>
                <a:cs typeface="+mn-cs"/>
              </a:rPr>
              <a:t>（埃德温</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兰德）于</a:t>
            </a:r>
            <a:r>
              <a:rPr lang="en-US" altLang="zh-CN" sz="1200" b="0" i="0" kern="1200" dirty="0" smtClean="0">
                <a:solidFill>
                  <a:schemeClr val="tx1"/>
                </a:solidFill>
                <a:latin typeface="+mn-lt"/>
                <a:ea typeface="+mn-ea"/>
                <a:cs typeface="+mn-cs"/>
              </a:rPr>
              <a:t>1971</a:t>
            </a:r>
            <a:r>
              <a:rPr lang="zh-CN" altLang="en-US" sz="1200" b="0" i="0" kern="1200" dirty="0" smtClean="0">
                <a:solidFill>
                  <a:schemeClr val="tx1"/>
                </a:solidFill>
                <a:latin typeface="+mn-lt"/>
                <a:ea typeface="+mn-ea"/>
                <a:cs typeface="+mn-cs"/>
              </a:rPr>
              <a:t>年提出的一种被称为的色彩的理论，并在颜色恒常性的基础上提出的一种基于理论的图像增强方法。</a:t>
            </a:r>
            <a:r>
              <a:rPr lang="en-US" altLang="zh-CN" sz="1200" b="0" i="0" kern="1200" dirty="0" err="1" smtClean="0">
                <a:solidFill>
                  <a:schemeClr val="tx1"/>
                </a:solidFill>
                <a:latin typeface="+mn-lt"/>
                <a:ea typeface="+mn-ea"/>
                <a:cs typeface="+mn-cs"/>
              </a:rPr>
              <a:t>Retinex</a:t>
            </a:r>
            <a:r>
              <a:rPr lang="en-US" altLang="zh-CN" sz="1200" b="0" i="0" kern="1200" dirty="0" smtClean="0">
                <a:solidFill>
                  <a:schemeClr val="tx1"/>
                </a:solidFill>
                <a:latin typeface="+mn-lt"/>
                <a:ea typeface="+mn-ea"/>
                <a:cs typeface="+mn-cs"/>
              </a:rPr>
              <a:t> </a:t>
            </a:r>
            <a:r>
              <a:rPr lang="zh-CN" altLang="en-US" sz="1200" b="0" i="0" kern="1200" dirty="0" smtClean="0">
                <a:solidFill>
                  <a:schemeClr val="tx1"/>
                </a:solidFill>
                <a:latin typeface="+mn-lt"/>
                <a:ea typeface="+mn-ea"/>
                <a:cs typeface="+mn-cs"/>
              </a:rPr>
              <a:t>理论的基本内容是物体的颜色是由物体对长波（红）、中波（绿）和短波（蓝）光线的反射能力决定的，而不是由反射光强度的绝对值决定的；物体的色彩不受光照非均性的影响，具有一致性，即</a:t>
            </a:r>
            <a:r>
              <a:rPr lang="en-US" altLang="zh-CN" sz="1200" b="0" i="0" kern="1200" dirty="0" err="1" smtClean="0">
                <a:solidFill>
                  <a:schemeClr val="tx1"/>
                </a:solidFill>
                <a:latin typeface="+mn-lt"/>
                <a:ea typeface="+mn-ea"/>
                <a:cs typeface="+mn-cs"/>
              </a:rPr>
              <a:t>Retinex</a:t>
            </a:r>
            <a:r>
              <a:rPr lang="en-US" altLang="zh-CN" sz="1200" b="0" i="0" kern="1200" dirty="0" smtClean="0">
                <a:solidFill>
                  <a:schemeClr val="tx1"/>
                </a:solidFill>
                <a:latin typeface="+mn-lt"/>
                <a:ea typeface="+mn-ea"/>
                <a:cs typeface="+mn-cs"/>
              </a:rPr>
              <a:t> </a:t>
            </a:r>
            <a:r>
              <a:rPr lang="zh-CN" altLang="en-US" sz="1200" b="0" i="0" kern="1200" dirty="0" smtClean="0">
                <a:solidFill>
                  <a:schemeClr val="tx1"/>
                </a:solidFill>
                <a:latin typeface="+mn-lt"/>
                <a:ea typeface="+mn-ea"/>
                <a:cs typeface="+mn-cs"/>
              </a:rPr>
              <a:t>理论是以色感一致性（颜色恒常性）为基础的。 </a:t>
            </a:r>
            <a:r>
              <a:rPr lang="zh-CN" altLang="en-US" dirty="0" smtClean="0"/>
              <a:t/>
            </a:r>
            <a:br>
              <a:rPr lang="zh-CN" altLang="en-US" dirty="0" smtClean="0"/>
            </a:br>
            <a:r>
              <a:rPr lang="zh-CN" altLang="en-US" dirty="0" smtClean="0"/>
              <a:t/>
            </a:r>
            <a:br>
              <a:rPr lang="zh-CN" altLang="en-US" dirty="0" smtClean="0"/>
            </a:br>
            <a:r>
              <a:rPr lang="zh-CN" altLang="en-US" sz="1200" b="0" i="0" kern="1200" dirty="0" smtClean="0">
                <a:solidFill>
                  <a:schemeClr val="tx1"/>
                </a:solidFill>
                <a:latin typeface="+mn-lt"/>
                <a:ea typeface="+mn-ea"/>
                <a:cs typeface="+mn-cs"/>
              </a:rPr>
              <a:t>   不同于传统的图像增强算法，如线性、非线性变换、图像锐化等只能增强图像的某一类特征，如压缩图像的动态范围，或增强图像的边缘等，</a:t>
            </a:r>
            <a:r>
              <a:rPr lang="en-US" altLang="zh-CN" sz="1200" b="0" i="0" kern="1200" dirty="0" err="1" smtClean="0">
                <a:solidFill>
                  <a:schemeClr val="tx1"/>
                </a:solidFill>
                <a:latin typeface="+mn-lt"/>
                <a:ea typeface="+mn-ea"/>
                <a:cs typeface="+mn-cs"/>
              </a:rPr>
              <a:t>Retinex</a:t>
            </a:r>
            <a:r>
              <a:rPr lang="zh-CN" altLang="en-US" sz="1200" b="0" i="0" kern="1200" dirty="0" smtClean="0">
                <a:solidFill>
                  <a:schemeClr val="tx1"/>
                </a:solidFill>
                <a:latin typeface="+mn-lt"/>
                <a:ea typeface="+mn-ea"/>
                <a:cs typeface="+mn-cs"/>
              </a:rPr>
              <a:t>可以在动态范围压缩、边缘增强和颜色恒常三方面达到平衡，因此可以对各种不同类型的图像进行自适应性地增强。正因为</a:t>
            </a:r>
            <a:r>
              <a:rPr lang="en-US" altLang="zh-CN" sz="1200" b="0" i="0" kern="1200" dirty="0" err="1" smtClean="0">
                <a:solidFill>
                  <a:schemeClr val="tx1"/>
                </a:solidFill>
                <a:latin typeface="+mn-lt"/>
                <a:ea typeface="+mn-ea"/>
                <a:cs typeface="+mn-cs"/>
              </a:rPr>
              <a:t>Retinex</a:t>
            </a:r>
            <a:r>
              <a:rPr lang="zh-CN" altLang="en-US" sz="1200" b="0" i="0" kern="1200" dirty="0" smtClean="0">
                <a:solidFill>
                  <a:schemeClr val="tx1"/>
                </a:solidFill>
                <a:latin typeface="+mn-lt"/>
                <a:ea typeface="+mn-ea"/>
                <a:cs typeface="+mn-cs"/>
              </a:rPr>
              <a:t>诸多良好的特性，使</a:t>
            </a:r>
            <a:r>
              <a:rPr lang="en-US" altLang="zh-CN" sz="1200" b="0" i="0" kern="1200" dirty="0" err="1" smtClean="0">
                <a:solidFill>
                  <a:schemeClr val="tx1"/>
                </a:solidFill>
                <a:latin typeface="+mn-lt"/>
                <a:ea typeface="+mn-ea"/>
                <a:cs typeface="+mn-cs"/>
              </a:rPr>
              <a:t>Retinex</a:t>
            </a:r>
            <a:r>
              <a:rPr lang="zh-CN" altLang="en-US" sz="1200" b="0" i="0" kern="1200" dirty="0" smtClean="0">
                <a:solidFill>
                  <a:schemeClr val="tx1"/>
                </a:solidFill>
                <a:latin typeface="+mn-lt"/>
                <a:ea typeface="+mn-ea"/>
                <a:cs typeface="+mn-cs"/>
              </a:rPr>
              <a:t>算法在很多方面得到了广泛的应用。 </a:t>
            </a:r>
            <a:endParaRPr lang="en-US" altLang="zh-CN" sz="1200" b="0" i="0" kern="1200" dirty="0" smtClean="0">
              <a:solidFill>
                <a:schemeClr val="tx1"/>
              </a:solidFill>
              <a:latin typeface="+mn-lt"/>
              <a:ea typeface="+mn-ea"/>
              <a:cs typeface="+mn-cs"/>
            </a:endParaRPr>
          </a:p>
          <a:p>
            <a:r>
              <a:rPr lang="zh-CN" altLang="en-US" sz="1200" b="0" i="0" kern="1200" dirty="0" smtClean="0">
                <a:solidFill>
                  <a:schemeClr val="tx1"/>
                </a:solidFill>
                <a:latin typeface="+mn-lt"/>
                <a:ea typeface="+mn-ea"/>
                <a:cs typeface="+mn-cs"/>
              </a:rPr>
              <a:t>对于观察图像</a:t>
            </a:r>
            <a:r>
              <a:rPr lang="en-US" altLang="zh-CN" sz="1200" b="0" i="0" kern="1200" dirty="0" smtClean="0">
                <a:solidFill>
                  <a:schemeClr val="tx1"/>
                </a:solidFill>
                <a:latin typeface="+mn-lt"/>
                <a:ea typeface="+mn-ea"/>
                <a:cs typeface="+mn-cs"/>
              </a:rPr>
              <a:t>S</a:t>
            </a:r>
            <a:r>
              <a:rPr lang="zh-CN" altLang="en-US" sz="1200" b="0" i="0" kern="1200" dirty="0" smtClean="0">
                <a:solidFill>
                  <a:schemeClr val="tx1"/>
                </a:solidFill>
                <a:latin typeface="+mn-lt"/>
                <a:ea typeface="+mn-ea"/>
                <a:cs typeface="+mn-cs"/>
              </a:rPr>
              <a:t>中的每个点</a:t>
            </a:r>
            <a:r>
              <a:rPr lang="en-US" altLang="zh-CN" sz="1200" b="0" i="0" kern="1200" dirty="0" smtClean="0">
                <a:solidFill>
                  <a:schemeClr val="tx1"/>
                </a:solidFill>
                <a:latin typeface="+mn-lt"/>
                <a:ea typeface="+mn-ea"/>
                <a:cs typeface="+mn-cs"/>
              </a:rPr>
              <a:t>(</a:t>
            </a:r>
            <a:r>
              <a:rPr lang="en-US" altLang="zh-CN" sz="1200" b="0" i="0" kern="1200" dirty="0" err="1" smtClean="0">
                <a:solidFill>
                  <a:schemeClr val="tx1"/>
                </a:solidFill>
                <a:latin typeface="+mn-lt"/>
                <a:ea typeface="+mn-ea"/>
                <a:cs typeface="+mn-cs"/>
              </a:rPr>
              <a:t>x,y</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，用公式可以表示为： </a:t>
            </a:r>
            <a:r>
              <a:rPr lang="zh-CN" altLang="en-US" dirty="0" smtClean="0"/>
              <a:t/>
            </a:r>
            <a:br>
              <a:rPr lang="zh-CN" altLang="en-US" dirty="0" smtClean="0"/>
            </a:br>
            <a:r>
              <a:rPr lang="en-US" altLang="zh-CN" sz="1200" b="0" i="0" kern="1200" dirty="0" smtClean="0">
                <a:solidFill>
                  <a:schemeClr val="tx1"/>
                </a:solidFill>
                <a:latin typeface="+mn-lt"/>
                <a:ea typeface="+mn-ea"/>
                <a:cs typeface="+mn-cs"/>
              </a:rPr>
              <a:t>S(</a:t>
            </a:r>
            <a:r>
              <a:rPr lang="en-US" altLang="zh-CN" sz="1200" b="0" i="0" kern="1200" dirty="0" err="1" smtClean="0">
                <a:solidFill>
                  <a:schemeClr val="tx1"/>
                </a:solidFill>
                <a:latin typeface="+mn-lt"/>
                <a:ea typeface="+mn-ea"/>
                <a:cs typeface="+mn-cs"/>
              </a:rPr>
              <a:t>x,y</a:t>
            </a:r>
            <a:r>
              <a:rPr lang="en-US" altLang="zh-CN" sz="1200" b="0" i="0" kern="1200" dirty="0" smtClean="0">
                <a:solidFill>
                  <a:schemeClr val="tx1"/>
                </a:solidFill>
                <a:latin typeface="+mn-lt"/>
                <a:ea typeface="+mn-ea"/>
                <a:cs typeface="+mn-cs"/>
              </a:rPr>
              <a:t>)=R(</a:t>
            </a:r>
            <a:r>
              <a:rPr lang="en-US" altLang="zh-CN" sz="1200" b="0" i="0" kern="1200" dirty="0" err="1" smtClean="0">
                <a:solidFill>
                  <a:schemeClr val="tx1"/>
                </a:solidFill>
                <a:latin typeface="+mn-lt"/>
                <a:ea typeface="+mn-ea"/>
                <a:cs typeface="+mn-cs"/>
              </a:rPr>
              <a:t>x,y</a:t>
            </a:r>
            <a:r>
              <a:rPr lang="en-US" altLang="zh-CN" sz="1200" b="0" i="0" kern="1200" dirty="0" smtClean="0">
                <a:solidFill>
                  <a:schemeClr val="tx1"/>
                </a:solidFill>
                <a:latin typeface="+mn-lt"/>
                <a:ea typeface="+mn-ea"/>
                <a:cs typeface="+mn-cs"/>
              </a:rPr>
              <a:t>)﹒L(</a:t>
            </a:r>
            <a:r>
              <a:rPr lang="en-US" altLang="zh-CN" sz="1200" b="0" i="0" kern="1200" dirty="0" err="1" smtClean="0">
                <a:solidFill>
                  <a:schemeClr val="tx1"/>
                </a:solidFill>
                <a:latin typeface="+mn-lt"/>
                <a:ea typeface="+mn-ea"/>
                <a:cs typeface="+mn-cs"/>
              </a:rPr>
              <a:t>x,y</a:t>
            </a:r>
            <a:r>
              <a:rPr lang="en-US" altLang="zh-CN" sz="1200" b="0" i="0" kern="1200" dirty="0" smtClean="0">
                <a:solidFill>
                  <a:schemeClr val="tx1"/>
                </a:solidFill>
                <a:latin typeface="+mn-lt"/>
                <a:ea typeface="+mn-ea"/>
                <a:cs typeface="+mn-cs"/>
              </a:rPr>
              <a:t>) </a:t>
            </a:r>
            <a:r>
              <a:rPr lang="zh-CN" altLang="en-US" sz="1200" b="0" i="0" kern="1200" dirty="0" smtClean="0">
                <a:solidFill>
                  <a:schemeClr val="tx1"/>
                </a:solidFill>
                <a:latin typeface="+mn-lt"/>
                <a:ea typeface="+mn-ea"/>
                <a:cs typeface="+mn-cs"/>
              </a:rPr>
              <a:t>（</a:t>
            </a:r>
            <a:r>
              <a:rPr lang="en-US" altLang="zh-CN" sz="1200" b="0" i="0" kern="1200" dirty="0" smtClean="0">
                <a:solidFill>
                  <a:schemeClr val="tx1"/>
                </a:solidFill>
                <a:latin typeface="+mn-lt"/>
                <a:ea typeface="+mn-ea"/>
                <a:cs typeface="+mn-cs"/>
              </a:rPr>
              <a:t>1</a:t>
            </a:r>
            <a:r>
              <a:rPr lang="zh-CN" altLang="en-US" sz="1200" b="0" i="0" kern="1200" dirty="0" smtClean="0">
                <a:solidFill>
                  <a:schemeClr val="tx1"/>
                </a:solidFill>
                <a:latin typeface="+mn-lt"/>
                <a:ea typeface="+mn-ea"/>
                <a:cs typeface="+mn-cs"/>
              </a:rPr>
              <a:t>） </a:t>
            </a:r>
            <a:r>
              <a:rPr lang="zh-CN" altLang="en-US" dirty="0" smtClean="0"/>
              <a:t/>
            </a:r>
            <a:br>
              <a:rPr lang="zh-CN" altLang="en-US" dirty="0" smtClean="0"/>
            </a:br>
            <a:r>
              <a:rPr lang="zh-CN" altLang="en-US" sz="1200" b="0" i="0" kern="1200" dirty="0" smtClean="0">
                <a:solidFill>
                  <a:schemeClr val="tx1"/>
                </a:solidFill>
                <a:latin typeface="+mn-lt"/>
                <a:ea typeface="+mn-ea"/>
                <a:cs typeface="+mn-cs"/>
              </a:rPr>
              <a:t>   据</a:t>
            </a:r>
            <a:r>
              <a:rPr lang="en-US" altLang="zh-CN" sz="1200" b="0" i="0" kern="1200" dirty="0" err="1" smtClean="0">
                <a:solidFill>
                  <a:schemeClr val="tx1"/>
                </a:solidFill>
                <a:latin typeface="+mn-lt"/>
                <a:ea typeface="+mn-ea"/>
                <a:cs typeface="+mn-cs"/>
              </a:rPr>
              <a:t>Retinex</a:t>
            </a:r>
            <a:r>
              <a:rPr lang="en-US" altLang="zh-CN" sz="1200" b="0" i="0" kern="1200" dirty="0" smtClean="0">
                <a:solidFill>
                  <a:schemeClr val="tx1"/>
                </a:solidFill>
                <a:latin typeface="+mn-lt"/>
                <a:ea typeface="+mn-ea"/>
                <a:cs typeface="+mn-cs"/>
              </a:rPr>
              <a:t> </a:t>
            </a:r>
            <a:r>
              <a:rPr lang="zh-CN" altLang="en-US" sz="1200" b="0" i="0" kern="1200" dirty="0" smtClean="0">
                <a:solidFill>
                  <a:schemeClr val="tx1"/>
                </a:solidFill>
                <a:latin typeface="+mn-lt"/>
                <a:ea typeface="+mn-ea"/>
                <a:cs typeface="+mn-cs"/>
              </a:rPr>
              <a:t>理论，物体的颜色是由物体对光线的反射能力决定的，而物体对光线的反射能力是物体本身固有的属性，与光源强度的绝对值没有依赖关系。因此通过计算各个像素间的相对明暗关系，可以对图像中的每个像素点做校正，从而确定该像素点的颜色。 </a:t>
            </a:r>
            <a:endParaRPr lang="en-US" altLang="zh-CN" sz="1200" b="0" i="0" kern="1200" dirty="0" smtClean="0">
              <a:solidFill>
                <a:schemeClr val="tx1"/>
              </a:solidFill>
              <a:latin typeface="+mn-lt"/>
              <a:ea typeface="+mn-ea"/>
              <a:cs typeface="+mn-cs"/>
            </a:endParaRPr>
          </a:p>
          <a:p>
            <a:endParaRPr lang="en-US" altLang="zh-CN" sz="1200" b="0" i="0" kern="1200" dirty="0" smtClean="0">
              <a:solidFill>
                <a:schemeClr val="tx1"/>
              </a:solidFill>
              <a:latin typeface="+mn-lt"/>
              <a:ea typeface="+mn-ea"/>
              <a:cs typeface="+mn-cs"/>
            </a:endParaRPr>
          </a:p>
          <a:p>
            <a:r>
              <a:rPr lang="en-US" altLang="zh-CN" sz="1200" b="0" i="0" kern="1200" dirty="0" smtClean="0">
                <a:solidFill>
                  <a:schemeClr val="tx1"/>
                </a:solidFill>
                <a:latin typeface="+mn-lt"/>
                <a:ea typeface="+mn-ea"/>
                <a:cs typeface="+mn-cs"/>
              </a:rPr>
              <a:t>========================================</a:t>
            </a:r>
          </a:p>
          <a:p>
            <a:endParaRPr lang="en-US" altLang="zh-CN" sz="1200" b="0" i="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a:t>
            </a:r>
            <a:r>
              <a:rPr lang="en-US" altLang="zh-CN" sz="1200" kern="1200" dirty="0" err="1" smtClean="0">
                <a:solidFill>
                  <a:schemeClr val="tx1"/>
                </a:solidFill>
                <a:latin typeface="+mn-lt"/>
                <a:ea typeface="+mn-ea"/>
                <a:cs typeface="+mn-cs"/>
              </a:rPr>
              <a:t>Shen</a:t>
            </a:r>
            <a:r>
              <a:rPr lang="en-US" altLang="zh-CN" sz="1200" kern="1200" dirty="0" smtClean="0">
                <a:solidFill>
                  <a:schemeClr val="tx1"/>
                </a:solidFill>
                <a:latin typeface="+mn-lt"/>
                <a:ea typeface="+mn-ea"/>
                <a:cs typeface="+mn-cs"/>
              </a:rPr>
              <a:t> 2008]</a:t>
            </a:r>
            <a:r>
              <a:rPr lang="zh-CN" altLang="zh-CN" sz="1200" kern="1200" dirty="0" smtClean="0">
                <a:solidFill>
                  <a:schemeClr val="tx1"/>
                </a:solidFill>
                <a:latin typeface="+mn-lt"/>
                <a:ea typeface="+mn-ea"/>
                <a:cs typeface="+mn-cs"/>
              </a:rPr>
              <a:t>用图的亮度信息对每个像素在</a:t>
            </a:r>
            <a:r>
              <a:rPr lang="en-US" altLang="zh-CN" sz="1200" kern="1200" dirty="0" smtClean="0">
                <a:solidFill>
                  <a:schemeClr val="tx1"/>
                </a:solidFill>
                <a:latin typeface="+mn-lt"/>
                <a:ea typeface="+mn-ea"/>
                <a:cs typeface="+mn-cs"/>
              </a:rPr>
              <a:t>RGB</a:t>
            </a:r>
            <a:r>
              <a:rPr lang="zh-CN" altLang="zh-CN" sz="1200" kern="1200" dirty="0" smtClean="0">
                <a:solidFill>
                  <a:schemeClr val="tx1"/>
                </a:solidFill>
                <a:latin typeface="+mn-lt"/>
                <a:ea typeface="+mn-ea"/>
                <a:cs typeface="+mn-cs"/>
              </a:rPr>
              <a:t>空间的颜色值进行归一化，将每个像素邻域像素归一化后的颜色值组成一个向量，并利用马尔可夫随机场原理，假设两个像素如果具有相同的邻域向量，则这两个像素的反射值是相同的。通过这样的假设将图中的所有像素进行分组，每组中的像素在反射图中的亮度成分是相同的，从而将问题的规模大幅度减小。</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effectLst/>
                <a:latin typeface="+mn-lt"/>
                <a:ea typeface="+mn-ea"/>
                <a:cs typeface="+mn-cs"/>
              </a:rPr>
              <a:t>与</a:t>
            </a:r>
            <a:r>
              <a:rPr lang="en-US" altLang="zh-CN" sz="1200" kern="1200" dirty="0" smtClean="0">
                <a:solidFill>
                  <a:schemeClr val="tx1"/>
                </a:solidFill>
                <a:effectLst/>
                <a:latin typeface="+mn-lt"/>
                <a:ea typeface="+mn-ea"/>
                <a:cs typeface="+mn-cs"/>
              </a:rPr>
              <a:t>[</a:t>
            </a:r>
            <a:r>
              <a:rPr lang="en-US" altLang="zh-CN" sz="1200" kern="1200" dirty="0" err="1" smtClean="0">
                <a:solidFill>
                  <a:schemeClr val="tx1"/>
                </a:solidFill>
                <a:effectLst/>
                <a:latin typeface="+mn-lt"/>
                <a:ea typeface="+mn-ea"/>
                <a:cs typeface="+mn-cs"/>
              </a:rPr>
              <a:t>shen</a:t>
            </a:r>
            <a:r>
              <a:rPr lang="en-US" altLang="zh-CN" sz="1200" kern="1200" dirty="0" smtClean="0">
                <a:solidFill>
                  <a:schemeClr val="tx1"/>
                </a:solidFill>
                <a:effectLst/>
                <a:latin typeface="+mn-lt"/>
                <a:ea typeface="+mn-ea"/>
                <a:cs typeface="+mn-cs"/>
              </a:rPr>
              <a:t> 2008]</a:t>
            </a:r>
            <a:r>
              <a:rPr lang="zh-CN" altLang="zh-CN" sz="1200" kern="1200" dirty="0" smtClean="0">
                <a:solidFill>
                  <a:schemeClr val="tx1"/>
                </a:solidFill>
                <a:effectLst/>
                <a:latin typeface="+mn-lt"/>
                <a:ea typeface="+mn-ea"/>
                <a:cs typeface="+mn-cs"/>
              </a:rPr>
              <a:t>类似，我们利用了基于颜色的</a:t>
            </a:r>
            <a:r>
              <a:rPr lang="en-US" altLang="zh-CN" sz="1200" kern="1200" dirty="0" err="1" smtClean="0">
                <a:solidFill>
                  <a:schemeClr val="tx1"/>
                </a:solidFill>
                <a:effectLst/>
                <a:latin typeface="+mn-lt"/>
                <a:ea typeface="+mn-ea"/>
                <a:cs typeface="+mn-cs"/>
              </a:rPr>
              <a:t>Retinex</a:t>
            </a:r>
            <a:r>
              <a:rPr lang="zh-CN" altLang="zh-CN" sz="1200" kern="1200" dirty="0" smtClean="0">
                <a:solidFill>
                  <a:schemeClr val="tx1"/>
                </a:solidFill>
                <a:effectLst/>
                <a:latin typeface="+mn-lt"/>
                <a:ea typeface="+mn-ea"/>
                <a:cs typeface="+mn-cs"/>
              </a:rPr>
              <a:t>方法，即</a:t>
            </a:r>
            <a:r>
              <a:rPr lang="zh-CN" altLang="en-US" sz="1200" kern="1200" dirty="0" smtClean="0">
                <a:solidFill>
                  <a:schemeClr val="tx1"/>
                </a:solidFill>
                <a:effectLst/>
                <a:latin typeface="+mn-lt"/>
                <a:ea typeface="+mn-ea"/>
                <a:cs typeface="+mn-cs"/>
              </a:rPr>
              <a:t>相邻像素</a:t>
            </a:r>
            <a:r>
              <a:rPr lang="zh-CN" altLang="zh-CN" sz="1200" kern="1200" dirty="0" smtClean="0">
                <a:solidFill>
                  <a:schemeClr val="tx1"/>
                </a:solidFill>
                <a:effectLst/>
                <a:latin typeface="+mn-lt"/>
                <a:ea typeface="+mn-ea"/>
                <a:cs typeface="+mn-cs"/>
              </a:rPr>
              <a:t>色度值变化大是由于反射属性的变化，而其它变化则是因光照的变化引起的。</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特征向量的维度包括</a:t>
            </a:r>
            <a:r>
              <a:rPr lang="en-US" altLang="zh-CN" sz="1200" kern="1200" dirty="0" smtClean="0">
                <a:solidFill>
                  <a:schemeClr val="tx1"/>
                </a:solidFill>
                <a:effectLst/>
                <a:latin typeface="+mn-lt"/>
                <a:ea typeface="+mn-ea"/>
                <a:cs typeface="+mn-cs"/>
              </a:rPr>
              <a:t>RGB</a:t>
            </a:r>
            <a:r>
              <a:rPr lang="zh-CN" altLang="en-US" sz="1200" kern="1200" dirty="0" smtClean="0">
                <a:solidFill>
                  <a:schemeClr val="tx1"/>
                </a:solidFill>
                <a:effectLst/>
                <a:latin typeface="+mn-lt"/>
                <a:ea typeface="+mn-ea"/>
                <a:cs typeface="+mn-cs"/>
              </a:rPr>
              <a:t>，亮度值，邻域均值和方差（不包含</a:t>
            </a:r>
            <a:r>
              <a:rPr lang="en-US" altLang="zh-CN" sz="1200" kern="1200" dirty="0" smtClean="0">
                <a:solidFill>
                  <a:schemeClr val="tx1"/>
                </a:solidFill>
                <a:effectLst/>
                <a:latin typeface="+mn-lt"/>
                <a:ea typeface="+mn-ea"/>
                <a:cs typeface="+mn-cs"/>
              </a:rPr>
              <a:t>x</a:t>
            </a:r>
            <a:r>
              <a:rPr lang="zh-CN" altLang="en-US" sz="1200" kern="1200" dirty="0" smtClean="0">
                <a:solidFill>
                  <a:schemeClr val="tx1"/>
                </a:solidFill>
                <a:effectLst/>
                <a:latin typeface="+mn-lt"/>
                <a:ea typeface="+mn-ea"/>
                <a:cs typeface="+mn-cs"/>
              </a:rPr>
              <a:t>方向梯度和</a:t>
            </a:r>
            <a:r>
              <a:rPr lang="en-US" altLang="zh-CN" sz="1200" kern="1200" dirty="0" smtClean="0">
                <a:solidFill>
                  <a:schemeClr val="tx1"/>
                </a:solidFill>
                <a:effectLst/>
                <a:latin typeface="+mn-lt"/>
                <a:ea typeface="+mn-ea"/>
                <a:cs typeface="+mn-cs"/>
              </a:rPr>
              <a:t>y</a:t>
            </a:r>
            <a:r>
              <a:rPr lang="zh-CN" altLang="en-US" sz="1200" kern="1200" dirty="0" smtClean="0">
                <a:solidFill>
                  <a:schemeClr val="tx1"/>
                </a:solidFill>
                <a:effectLst/>
                <a:latin typeface="+mn-lt"/>
                <a:ea typeface="+mn-ea"/>
                <a:cs typeface="+mn-cs"/>
              </a:rPr>
              <a:t>方向梯度）。</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我们的目标是将图像</a:t>
            </a:r>
            <a:r>
              <a:rPr lang="en-US" altLang="zh-CN" sz="1200" kern="1200" dirty="0" smtClean="0">
                <a:solidFill>
                  <a:schemeClr val="tx1"/>
                </a:solidFill>
                <a:effectLst/>
                <a:latin typeface="+mn-lt"/>
                <a:ea typeface="+mn-ea"/>
                <a:cs typeface="+mn-cs"/>
              </a:rPr>
              <a:t>I</a:t>
            </a:r>
            <a:r>
              <a:rPr lang="zh-CN" altLang="en-US" sz="1200" kern="1200" dirty="0" smtClean="0">
                <a:solidFill>
                  <a:schemeClr val="tx1"/>
                </a:solidFill>
                <a:effectLst/>
                <a:latin typeface="+mn-lt"/>
                <a:ea typeface="+mn-ea"/>
                <a:cs typeface="+mn-cs"/>
              </a:rPr>
              <a:t>分解成反射图</a:t>
            </a:r>
            <a:r>
              <a:rPr lang="en-US" altLang="zh-CN" sz="1200" kern="1200" dirty="0" smtClean="0">
                <a:solidFill>
                  <a:schemeClr val="tx1"/>
                </a:solidFill>
                <a:effectLst/>
                <a:latin typeface="+mn-lt"/>
                <a:ea typeface="+mn-ea"/>
                <a:cs typeface="+mn-cs"/>
              </a:rPr>
              <a:t>R</a:t>
            </a:r>
            <a:r>
              <a:rPr lang="zh-CN" altLang="en-US" sz="1200" kern="1200" dirty="0" smtClean="0">
                <a:solidFill>
                  <a:schemeClr val="tx1"/>
                </a:solidFill>
                <a:effectLst/>
                <a:latin typeface="+mn-lt"/>
                <a:ea typeface="+mn-ea"/>
                <a:cs typeface="+mn-cs"/>
              </a:rPr>
              <a:t>和光照图</a:t>
            </a:r>
            <a:r>
              <a:rPr lang="en-US" altLang="zh-CN" sz="1200" kern="1200" dirty="0" smtClean="0">
                <a:solidFill>
                  <a:schemeClr val="tx1"/>
                </a:solidFill>
                <a:effectLst/>
                <a:latin typeface="+mn-lt"/>
                <a:ea typeface="+mn-ea"/>
                <a:cs typeface="+mn-cs"/>
              </a:rPr>
              <a:t>S</a:t>
            </a:r>
            <a:r>
              <a:rPr lang="zh-CN" altLang="en-US" sz="1200" kern="1200" dirty="0" smtClean="0">
                <a:solidFill>
                  <a:schemeClr val="tx1"/>
                </a:solidFill>
                <a:effectLst/>
                <a:latin typeface="+mn-lt"/>
                <a:ea typeface="+mn-ea"/>
                <a:cs typeface="+mn-cs"/>
              </a:rPr>
              <a:t>的乘积，</a:t>
            </a:r>
            <a:endParaRPr lang="en-US" altLang="zh-CN" sz="1200" kern="1200" dirty="0" smtClean="0">
              <a:solidFill>
                <a:schemeClr val="tx1"/>
              </a:solidFill>
              <a:effectLst/>
              <a:latin typeface="+mn-lt"/>
              <a:ea typeface="+mn-ea"/>
              <a:cs typeface="+mn-cs"/>
            </a:endParaRPr>
          </a:p>
          <a:p>
            <a:r>
              <a:rPr lang="zh-CN" altLang="en-US" sz="1200" i="0" kern="1200" dirty="0" smtClean="0">
                <a:solidFill>
                  <a:schemeClr val="tx1"/>
                </a:solidFill>
                <a:effectLst/>
                <a:latin typeface="+mn-lt"/>
                <a:ea typeface="+mn-ea"/>
                <a:cs typeface="+mn-cs"/>
              </a:rPr>
              <a:t>将</a:t>
            </a:r>
            <a:r>
              <a:rPr lang="en-US" altLang="zh-CN" sz="1200" i="0" kern="1200" dirty="0" smtClean="0">
                <a:solidFill>
                  <a:schemeClr val="tx1"/>
                </a:solidFill>
                <a:effectLst/>
                <a:latin typeface="+mn-lt"/>
                <a:ea typeface="+mn-ea"/>
                <a:cs typeface="+mn-cs"/>
              </a:rPr>
              <a:t>I</a:t>
            </a:r>
            <a:r>
              <a:rPr lang="zh-CN" altLang="zh-CN" sz="1200" kern="1200" dirty="0" smtClean="0">
                <a:solidFill>
                  <a:schemeClr val="tx1"/>
                </a:solidFill>
                <a:effectLst/>
                <a:latin typeface="+mn-lt"/>
                <a:ea typeface="+mn-ea"/>
                <a:cs typeface="+mn-cs"/>
              </a:rPr>
              <a:t>归一化后</a:t>
            </a:r>
            <a:r>
              <a:rPr lang="zh-CN" altLang="en-US" sz="1200" kern="1200" dirty="0" smtClean="0">
                <a:solidFill>
                  <a:schemeClr val="tx1"/>
                </a:solidFill>
                <a:effectLst/>
                <a:latin typeface="+mn-lt"/>
                <a:ea typeface="+mn-ea"/>
                <a:cs typeface="+mn-cs"/>
              </a:rPr>
              <a:t>为</a:t>
            </a:r>
            <a:r>
              <a:rPr lang="en-US" altLang="zh-CN" sz="1200" kern="1200" dirty="0" smtClean="0">
                <a:solidFill>
                  <a:schemeClr val="tx1"/>
                </a:solidFill>
                <a:effectLst/>
                <a:latin typeface="+mn-lt"/>
                <a:ea typeface="+mn-ea"/>
                <a:cs typeface="+mn-cs"/>
              </a:rPr>
              <a:t>I</a:t>
            </a:r>
            <a:r>
              <a:rPr lang="zh-CN" altLang="en-US" sz="1200" kern="1200" dirty="0" smtClean="0">
                <a:solidFill>
                  <a:schemeClr val="tx1"/>
                </a:solidFill>
                <a:effectLst/>
                <a:latin typeface="+mn-lt"/>
                <a:ea typeface="+mn-ea"/>
                <a:cs typeface="+mn-cs"/>
              </a:rPr>
              <a:t>尖</a:t>
            </a:r>
            <a:r>
              <a:rPr lang="zh-CN" altLang="en-US" sz="1200" kern="1200" baseline="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反射图</a:t>
            </a:r>
            <a:r>
              <a:rPr lang="en-US" altLang="zh-CN" sz="1200" i="0" kern="1200" dirty="0" smtClean="0">
                <a:solidFill>
                  <a:schemeClr val="tx1"/>
                </a:solidFill>
                <a:effectLst/>
                <a:latin typeface="+mn-lt"/>
                <a:ea typeface="+mn-ea"/>
                <a:cs typeface="+mn-cs"/>
              </a:rPr>
              <a:t>R</a:t>
            </a:r>
            <a:r>
              <a:rPr lang="zh-CN" altLang="zh-CN" sz="1200" kern="1200" dirty="0" smtClean="0">
                <a:solidFill>
                  <a:schemeClr val="tx1"/>
                </a:solidFill>
                <a:effectLst/>
                <a:latin typeface="+mn-lt"/>
                <a:ea typeface="+mn-ea"/>
                <a:cs typeface="+mn-cs"/>
              </a:rPr>
              <a:t>归一化为</a:t>
            </a:r>
            <a:r>
              <a:rPr lang="en-US" altLang="zh-CN" sz="1200" i="0" kern="1200" dirty="0" smtClean="0">
                <a:solidFill>
                  <a:schemeClr val="tx1"/>
                </a:solidFill>
                <a:effectLst/>
                <a:latin typeface="+mn-lt"/>
                <a:ea typeface="+mn-ea"/>
                <a:cs typeface="+mn-cs"/>
              </a:rPr>
              <a:t>R</a:t>
            </a:r>
            <a:r>
              <a:rPr lang="zh-CN" altLang="en-US" sz="1200" i="0" kern="1200" dirty="0" smtClean="0">
                <a:solidFill>
                  <a:schemeClr val="tx1"/>
                </a:solidFill>
                <a:effectLst/>
                <a:latin typeface="+mn-lt"/>
                <a:ea typeface="+mn-ea"/>
                <a:cs typeface="+mn-cs"/>
              </a:rPr>
              <a:t>尖</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归一化也就是将像素的颜色除以亮度，</a:t>
            </a:r>
            <a:r>
              <a:rPr lang="zh-CN" altLang="en-US" sz="1200" i="0" kern="1200" dirty="0" smtClean="0">
                <a:solidFill>
                  <a:schemeClr val="tx1"/>
                </a:solidFill>
                <a:effectLst/>
                <a:latin typeface="+mn-lt"/>
                <a:ea typeface="+mn-ea"/>
                <a:cs typeface="+mn-cs"/>
              </a:rPr>
              <a:t>并</a:t>
            </a:r>
            <a:r>
              <a:rPr lang="zh-CN" altLang="zh-CN" sz="1200" kern="1200" dirty="0" smtClean="0">
                <a:solidFill>
                  <a:schemeClr val="tx1"/>
                </a:solidFill>
                <a:effectLst/>
                <a:latin typeface="+mn-lt"/>
                <a:ea typeface="+mn-ea"/>
                <a:cs typeface="+mn-cs"/>
              </a:rPr>
              <a:t>令</a:t>
            </a:r>
            <a:r>
              <a:rPr lang="en-US" altLang="zh-CN" sz="1200" i="0" kern="1200" dirty="0" smtClean="0">
                <a:solidFill>
                  <a:schemeClr val="tx1"/>
                </a:solidFill>
                <a:effectLst/>
                <a:latin typeface="+mn-lt"/>
                <a:ea typeface="+mn-ea"/>
                <a:cs typeface="+mn-cs"/>
              </a:rPr>
              <a:t>R</a:t>
            </a:r>
            <a:r>
              <a:rPr lang="zh-CN" altLang="en-US" sz="1200" i="0" kern="1200" dirty="0" smtClean="0">
                <a:solidFill>
                  <a:schemeClr val="tx1"/>
                </a:solidFill>
                <a:effectLst/>
                <a:latin typeface="+mn-lt"/>
                <a:ea typeface="+mn-ea"/>
                <a:cs typeface="+mn-cs"/>
              </a:rPr>
              <a:t>尖等于</a:t>
            </a:r>
            <a:r>
              <a:rPr lang="en-US" altLang="zh-CN" sz="1200" i="0" kern="1200" dirty="0" smtClean="0">
                <a:solidFill>
                  <a:schemeClr val="tx1"/>
                </a:solidFill>
                <a:effectLst/>
                <a:latin typeface="+mn-lt"/>
                <a:ea typeface="+mn-ea"/>
                <a:cs typeface="+mn-cs"/>
              </a:rPr>
              <a:t>I</a:t>
            </a:r>
            <a:r>
              <a:rPr lang="zh-CN" altLang="en-US" sz="1200" i="0" kern="1200" dirty="0" smtClean="0">
                <a:solidFill>
                  <a:schemeClr val="tx1"/>
                </a:solidFill>
                <a:effectLst/>
                <a:latin typeface="+mn-lt"/>
                <a:ea typeface="+mn-ea"/>
                <a:cs typeface="+mn-cs"/>
              </a:rPr>
              <a:t>尖</a:t>
            </a:r>
            <a:r>
              <a:rPr lang="zh-CN" altLang="zh-CN" sz="1200" kern="1200" dirty="0" smtClean="0">
                <a:solidFill>
                  <a:schemeClr val="tx1"/>
                </a:solidFill>
                <a:effectLst/>
                <a:latin typeface="+mn-lt"/>
                <a:ea typeface="+mn-ea"/>
                <a:cs typeface="+mn-cs"/>
              </a:rPr>
              <a:t>，此时的反射图还缺少亮度成分，所以</a:t>
            </a:r>
            <a:r>
              <a:rPr lang="zh-CN" altLang="en-US" sz="1200" kern="1200" dirty="0" smtClean="0">
                <a:solidFill>
                  <a:schemeClr val="tx1"/>
                </a:solidFill>
                <a:effectLst/>
                <a:latin typeface="+mn-lt"/>
                <a:ea typeface="+mn-ea"/>
                <a:cs typeface="+mn-cs"/>
              </a:rPr>
              <a:t>问题就转化为</a:t>
            </a:r>
            <a:r>
              <a:rPr lang="zh-CN" altLang="zh-CN" sz="1200" kern="1200" dirty="0" smtClean="0">
                <a:solidFill>
                  <a:schemeClr val="tx1"/>
                </a:solidFill>
                <a:effectLst/>
                <a:latin typeface="+mn-lt"/>
                <a:ea typeface="+mn-ea"/>
                <a:cs typeface="+mn-cs"/>
              </a:rPr>
              <a:t>求反射图中的亮度成分</a:t>
            </a:r>
            <a:r>
              <a:rPr lang="en-US" altLang="zh-CN" sz="1200" kern="1200" dirty="0" smtClean="0">
                <a:solidFill>
                  <a:schemeClr val="tx1"/>
                </a:solidFill>
                <a:effectLst/>
                <a:latin typeface="+mn-lt"/>
                <a:ea typeface="+mn-ea"/>
                <a:cs typeface="+mn-cs"/>
              </a:rPr>
              <a:t>r</a:t>
            </a:r>
            <a:r>
              <a:rPr lang="zh-CN" altLang="zh-CN" sz="1200" kern="1200" dirty="0" smtClean="0">
                <a:solidFill>
                  <a:schemeClr val="tx1"/>
                </a:solidFill>
                <a:effectLst/>
                <a:latin typeface="+mn-lt"/>
                <a:ea typeface="+mn-ea"/>
                <a:cs typeface="+mn-cs"/>
              </a:rPr>
              <a:t>，使得</a:t>
            </a:r>
            <a:r>
              <a:rPr lang="zh-CN" altLang="en-US" sz="1200" kern="1200" dirty="0" smtClean="0">
                <a:solidFill>
                  <a:schemeClr val="tx1"/>
                </a:solidFill>
                <a:effectLst/>
                <a:latin typeface="+mn-lt"/>
                <a:ea typeface="+mn-ea"/>
                <a:cs typeface="+mn-cs"/>
              </a:rPr>
              <a:t>反射图</a:t>
            </a:r>
            <a:r>
              <a:rPr lang="en-US" altLang="zh-CN" sz="1200" i="0" kern="1200" dirty="0" smtClean="0">
                <a:solidFill>
                  <a:schemeClr val="tx1"/>
                </a:solidFill>
                <a:effectLst/>
                <a:latin typeface="+mn-lt"/>
                <a:ea typeface="+mn-ea"/>
                <a:cs typeface="+mn-cs"/>
              </a:rPr>
              <a:t>R=R</a:t>
            </a:r>
            <a:r>
              <a:rPr lang="zh-CN" altLang="en-US" sz="1200" i="0" kern="1200" dirty="0" smtClean="0">
                <a:solidFill>
                  <a:schemeClr val="tx1"/>
                </a:solidFill>
                <a:effectLst/>
                <a:latin typeface="+mn-lt"/>
                <a:ea typeface="+mn-ea"/>
                <a:cs typeface="+mn-cs"/>
              </a:rPr>
              <a:t>尖乘上</a:t>
            </a:r>
            <a:r>
              <a:rPr lang="en-US" altLang="zh-CN" sz="1200" i="0" kern="1200" dirty="0" smtClean="0">
                <a:solidFill>
                  <a:schemeClr val="tx1"/>
                </a:solidFill>
                <a:effectLst/>
                <a:latin typeface="+mn-lt"/>
                <a:ea typeface="+mn-ea"/>
                <a:cs typeface="+mn-cs"/>
              </a:rPr>
              <a:t>r</a:t>
            </a:r>
            <a:r>
              <a:rPr lang="en-US" altLang="zh-CN" sz="1200" kern="1200" dirty="0" smtClean="0">
                <a:solidFill>
                  <a:schemeClr val="tx1"/>
                </a:solidFill>
                <a:effectLst/>
                <a:latin typeface="+mn-lt"/>
                <a:ea typeface="+mn-ea"/>
                <a:cs typeface="+mn-cs"/>
              </a:rPr>
              <a:t>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643E22E-4E65-4B2C-84E4-45902ABF8E68}" type="slidenum">
              <a:rPr lang="zh-CN" altLang="en-US" smtClean="0"/>
              <a:pPr/>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i="0" dirty="0" smtClean="0">
                <a:latin typeface="Times New Roman" pitchFamily="18" charset="0"/>
                <a:cs typeface="Times New Roman" pitchFamily="18" charset="0"/>
              </a:rPr>
              <a:t>In this optimizing problem, </a:t>
            </a:r>
          </a:p>
          <a:p>
            <a:r>
              <a:rPr lang="en-US" altLang="zh-CN" i="1" dirty="0" smtClean="0">
                <a:latin typeface="Times New Roman" pitchFamily="18" charset="0"/>
                <a:cs typeface="Times New Roman" pitchFamily="18" charset="0"/>
              </a:rPr>
              <a:t>The first two terms</a:t>
            </a:r>
            <a:r>
              <a:rPr lang="en-US" altLang="zh-CN" dirty="0" smtClean="0">
                <a:latin typeface="Times New Roman" pitchFamily="18" charset="0"/>
                <a:cs typeface="Times New Roman" pitchFamily="18" charset="0"/>
              </a:rPr>
              <a:t>: penalize large illumination derivatives</a:t>
            </a:r>
          </a:p>
          <a:p>
            <a:r>
              <a:rPr lang="en-US" altLang="zh-CN" i="1" dirty="0" smtClean="0">
                <a:latin typeface="Times New Roman" pitchFamily="18" charset="0"/>
                <a:cs typeface="Times New Roman" pitchFamily="18" charset="0"/>
              </a:rPr>
              <a:t>The third and the fourth</a:t>
            </a:r>
            <a:r>
              <a:rPr lang="en-US" altLang="zh-CN" dirty="0" smtClean="0">
                <a:latin typeface="Times New Roman" pitchFamily="18" charset="0"/>
                <a:cs typeface="Times New Roman" pitchFamily="18" charset="0"/>
              </a:rPr>
              <a:t>: penalize large reflectance derivatives</a:t>
            </a:r>
          </a:p>
          <a:p>
            <a:r>
              <a:rPr lang="en-US" altLang="zh-CN" i="1" dirty="0" smtClean="0">
                <a:latin typeface="Times New Roman" pitchFamily="18" charset="0"/>
                <a:cs typeface="Times New Roman" pitchFamily="18" charset="0"/>
              </a:rPr>
              <a:t>The fifth term</a:t>
            </a:r>
            <a:r>
              <a:rPr lang="en-US" altLang="zh-CN" dirty="0" smtClean="0">
                <a:latin typeface="Times New Roman" pitchFamily="18" charset="0"/>
                <a:cs typeface="Times New Roman" pitchFamily="18" charset="0"/>
              </a:rPr>
              <a:t>: ensures that pixels with similar feature vectors have similar reflectance</a:t>
            </a:r>
          </a:p>
          <a:p>
            <a:endParaRPr lang="en-US" altLang="zh-CN" sz="2400" dirty="0" smtClean="0">
              <a:latin typeface="Times New Roman" pitchFamily="18" charset="0"/>
              <a:cs typeface="Times New Roman" pitchFamily="18" charset="0"/>
            </a:endParaRPr>
          </a:p>
          <a:p>
            <a:r>
              <a:rPr lang="en-US" altLang="zh-CN" sz="2400" dirty="0" smtClean="0">
                <a:latin typeface="Times New Roman" pitchFamily="18" charset="0"/>
                <a:cs typeface="Times New Roman" pitchFamily="18" charset="0"/>
              </a:rPr>
              <a:t>Here, </a:t>
            </a:r>
            <a:r>
              <a:rPr lang="el-GR" altLang="zh-CN" sz="2400" baseline="0" dirty="0" smtClean="0">
                <a:latin typeface="Times New Roman" pitchFamily="18" charset="0"/>
                <a:cs typeface="Times New Roman" pitchFamily="18" charset="0"/>
              </a:rPr>
              <a:t>α</a:t>
            </a:r>
            <a:r>
              <a:rPr lang="en-US" altLang="zh-CN" sz="2400" baseline="0" dirty="0" smtClean="0">
                <a:latin typeface="Times New Roman" pitchFamily="18" charset="0"/>
                <a:cs typeface="Times New Roman" pitchFamily="18" charset="0"/>
              </a:rPr>
              <a:t> and </a:t>
            </a:r>
            <a:r>
              <a:rPr lang="el-GR" altLang="zh-CN" sz="2400" baseline="0" dirty="0" smtClean="0">
                <a:latin typeface="Times New Roman" pitchFamily="18" charset="0"/>
                <a:cs typeface="Times New Roman" pitchFamily="18" charset="0"/>
              </a:rPr>
              <a:t>β</a:t>
            </a:r>
            <a:r>
              <a:rPr lang="en-US" altLang="zh-CN" sz="2400" baseline="0" dirty="0" smtClean="0">
                <a:latin typeface="Times New Roman" pitchFamily="18" charset="0"/>
                <a:cs typeface="Times New Roman" pitchFamily="18" charset="0"/>
              </a:rPr>
              <a:t> are coefficients, and </a:t>
            </a:r>
            <a:r>
              <a:rPr lang="en-US" altLang="zh-CN" sz="2400" baseline="0" dirty="0" err="1" smtClean="0">
                <a:latin typeface="Times New Roman" pitchFamily="18" charset="0"/>
                <a:cs typeface="Times New Roman" pitchFamily="18" charset="0"/>
              </a:rPr>
              <a:t>z_ij</a:t>
            </a:r>
            <a:r>
              <a:rPr lang="en-US" altLang="zh-CN" sz="2400" baseline="0" dirty="0" smtClean="0">
                <a:latin typeface="Times New Roman" pitchFamily="18" charset="0"/>
                <a:cs typeface="Times New Roman" pitchFamily="18" charset="0"/>
              </a:rPr>
              <a:t> is a function of the feature vector </a:t>
            </a:r>
            <a:r>
              <a:rPr lang="el-GR" altLang="zh-CN" sz="2400" baseline="0" dirty="0" smtClean="0">
                <a:latin typeface="Times New Roman" pitchFamily="18" charset="0"/>
                <a:cs typeface="Times New Roman" pitchFamily="18" charset="0"/>
              </a:rPr>
              <a:t>ρ</a:t>
            </a:r>
            <a:r>
              <a:rPr lang="en-US" altLang="zh-CN" sz="2400" baseline="0" dirty="0" smtClean="0">
                <a:latin typeface="Times New Roman" pitchFamily="18" charset="0"/>
                <a:cs typeface="Times New Roman" pitchFamily="18" charset="0"/>
              </a:rPr>
              <a:t>.</a:t>
            </a:r>
          </a:p>
          <a:p>
            <a:r>
              <a:rPr lang="en-US" altLang="zh-CN" sz="2400" baseline="0" dirty="0" smtClean="0">
                <a:latin typeface="Times New Roman" pitchFamily="18" charset="0"/>
                <a:cs typeface="Times New Roman" pitchFamily="18" charset="0"/>
              </a:rPr>
              <a:t>The feature vector is defined in the neighborhood of each pixel, contains the pixel color, average illumination, and standard deviation of the luminance</a:t>
            </a:r>
            <a:endParaRPr lang="en-US" altLang="zh-CN" sz="2400" dirty="0" smtClean="0">
              <a:latin typeface="Times New Roman" pitchFamily="18" charset="0"/>
              <a:cs typeface="Times New Roman" pitchFamily="18" charset="0"/>
            </a:endParaRPr>
          </a:p>
        </p:txBody>
      </p:sp>
      <p:sp>
        <p:nvSpPr>
          <p:cNvPr id="4" name="灯片编号占位符 3"/>
          <p:cNvSpPr>
            <a:spLocks noGrp="1"/>
          </p:cNvSpPr>
          <p:nvPr>
            <p:ph type="sldNum" sz="quarter" idx="10"/>
          </p:nvPr>
        </p:nvSpPr>
        <p:spPr/>
        <p:txBody>
          <a:bodyPr/>
          <a:lstStyle/>
          <a:p>
            <a:fld id="{A643E22E-4E65-4B2C-84E4-45902ABF8E68}" type="slidenum">
              <a:rPr lang="zh-CN" altLang="en-US" smtClean="0"/>
              <a:pPr/>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solving</a:t>
            </a:r>
            <a:r>
              <a:rPr lang="en-US" altLang="zh-CN" baseline="0" dirty="0" smtClean="0"/>
              <a:t> the reflectance component, the illumination component can also be calculated.</a:t>
            </a:r>
          </a:p>
          <a:p>
            <a:r>
              <a:rPr lang="en-US" altLang="zh-CN" baseline="0" dirty="0" smtClean="0"/>
              <a:t>Here are two examples of the results.</a:t>
            </a:r>
          </a:p>
          <a:p>
            <a:endParaRPr lang="en-US" altLang="zh-CN" baseline="0" dirty="0" smtClean="0"/>
          </a:p>
          <a:p>
            <a:r>
              <a:rPr lang="en-US" altLang="zh-CN" baseline="0" dirty="0" smtClean="0"/>
              <a:t>In the third example, we give a comparison with a prior work.</a:t>
            </a:r>
          </a:p>
          <a:p>
            <a:r>
              <a:rPr lang="en-US" altLang="zh-CN" sz="1200" kern="1200" baseline="0" dirty="0" smtClean="0">
                <a:solidFill>
                  <a:schemeClr val="tx1"/>
                </a:solidFill>
                <a:latin typeface="+mn-lt"/>
                <a:ea typeface="+mn-ea"/>
                <a:cs typeface="+mn-cs"/>
              </a:rPr>
              <a:t>Notice that there are obvious shading in the reflection image (b) and white lines </a:t>
            </a:r>
            <a:r>
              <a:rPr lang="en-US" altLang="zh-CN" sz="1200" kern="1200" baseline="0" smtClean="0">
                <a:solidFill>
                  <a:schemeClr val="tx1"/>
                </a:solidFill>
                <a:latin typeface="+mn-lt"/>
                <a:ea typeface="+mn-ea"/>
                <a:cs typeface="+mn-cs"/>
              </a:rPr>
              <a:t>in the illumination </a:t>
            </a:r>
            <a:r>
              <a:rPr lang="en-US" altLang="zh-CN" sz="1200" kern="1200" baseline="0" dirty="0" smtClean="0">
                <a:solidFill>
                  <a:schemeClr val="tx1"/>
                </a:solidFill>
                <a:latin typeface="+mn-lt"/>
                <a:ea typeface="+mn-ea"/>
                <a:cs typeface="+mn-cs"/>
              </a:rPr>
              <a:t>image (c), while in our result these artifacts are removed.</a:t>
            </a:r>
            <a:endParaRPr lang="zh-CN" altLang="en-US" dirty="0"/>
          </a:p>
        </p:txBody>
      </p:sp>
      <p:sp>
        <p:nvSpPr>
          <p:cNvPr id="4" name="灯片编号占位符 3"/>
          <p:cNvSpPr>
            <a:spLocks noGrp="1"/>
          </p:cNvSpPr>
          <p:nvPr>
            <p:ph type="sldNum" sz="quarter" idx="10"/>
          </p:nvPr>
        </p:nvSpPr>
        <p:spPr/>
        <p:txBody>
          <a:bodyPr/>
          <a:lstStyle/>
          <a:p>
            <a:fld id="{A643E22E-4E65-4B2C-84E4-45902ABF8E68}" type="slidenum">
              <a:rPr lang="zh-CN" altLang="en-US" smtClean="0"/>
              <a:pPr/>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dd logo here">
    <p:spTree>
      <p:nvGrpSpPr>
        <p:cNvPr id="1" name=""/>
        <p:cNvGrpSpPr/>
        <p:nvPr/>
      </p:nvGrpSpPr>
      <p:grpSpPr>
        <a:xfrm>
          <a:off x="0" y="0"/>
          <a:ext cx="0" cy="0"/>
          <a:chOff x="0" y="0"/>
          <a:chExt cx="0" cy="0"/>
        </a:xfrm>
      </p:grpSpPr>
      <p:pic>
        <p:nvPicPr>
          <p:cNvPr id="3" name="Picture 9" descr="pp_logo.pdf"/>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781800" y="1905000"/>
            <a:ext cx="19812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 name="Straight Connector 3"/>
          <p:cNvCxnSpPr/>
          <p:nvPr userDrawn="1"/>
        </p:nvCxnSpPr>
        <p:spPr bwMode="auto">
          <a:xfrm>
            <a:off x="6400800" y="1600200"/>
            <a:ext cx="0" cy="2895600"/>
          </a:xfrm>
          <a:prstGeom prst="line">
            <a:avLst/>
          </a:prstGeom>
          <a:ln>
            <a:solidFill>
              <a:srgbClr val="7F7F7F"/>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 name="Content Placeholder 9"/>
          <p:cNvSpPr>
            <a:spLocks noGrp="1"/>
          </p:cNvSpPr>
          <p:nvPr>
            <p:ph sz="quarter" idx="10" hasCustomPrompt="1"/>
          </p:nvPr>
        </p:nvSpPr>
        <p:spPr>
          <a:xfrm>
            <a:off x="457200" y="1676400"/>
            <a:ext cx="5562600" cy="2743200"/>
          </a:xfrm>
        </p:spPr>
        <p:txBody>
          <a:bodyPr/>
          <a:lstStyle>
            <a:lvl1pPr marL="0" indent="0">
              <a:buNone/>
              <a:defRPr/>
            </a:lvl1pPr>
          </a:lstStyle>
          <a:p>
            <a:pPr lvl="0"/>
            <a:r>
              <a:rPr lang="en-US" dirty="0" smtClean="0">
                <a:sym typeface="Lucida Grande" charset="0"/>
              </a:rPr>
              <a:t>Your LOGO here</a:t>
            </a:r>
            <a:endParaRPr lang="en-GB" dirty="0" smtClean="0">
              <a:sym typeface="Lucida Grande" charset="0"/>
            </a:endParaRPr>
          </a:p>
        </p:txBody>
      </p:sp>
    </p:spTree>
    <p:extLst>
      <p:ext uri="{BB962C8B-B14F-4D97-AF65-F5344CB8AC3E}">
        <p14:creationId xmlns="" xmlns:p14="http://schemas.microsoft.com/office/powerpoint/2010/main" val="42757579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bullet">
    <p:spTree>
      <p:nvGrpSpPr>
        <p:cNvPr id="1" name=""/>
        <p:cNvGrpSpPr/>
        <p:nvPr/>
      </p:nvGrpSpPr>
      <p:grpSpPr>
        <a:xfrm>
          <a:off x="0" y="0"/>
          <a:ext cx="0" cy="0"/>
          <a:chOff x="0" y="0"/>
          <a:chExt cx="0" cy="0"/>
        </a:xfrm>
      </p:grpSpPr>
      <p:pic>
        <p:nvPicPr>
          <p:cNvPr id="4" name="Content Placeholder 1" descr="Logos Variation-01wh.jpg"/>
          <p:cNvPicPr>
            <a:picLocks noChangeAspect="1"/>
          </p:cNvPicPr>
          <p:nvPr userDrawn="1"/>
        </p:nvPicPr>
        <p:blipFill>
          <a:blip r:embed="rId2" cstate="print">
            <a:extLst>
              <a:ext uri="{28A0092B-C50C-407E-A947-70E740481C1C}">
                <a14:useLocalDpi xmlns="" xmlns:a14="http://schemas.microsoft.com/office/drawing/2010/main" val="0"/>
              </a:ext>
            </a:extLst>
          </a:blip>
          <a:srcRect t="13100" b="13100"/>
          <a:stretch>
            <a:fillRect/>
          </a:stretch>
        </p:blipFill>
        <p:spPr bwMode="auto">
          <a:xfrm>
            <a:off x="6705600" y="103188"/>
            <a:ext cx="2057400"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pic>
      <p:cxnSp>
        <p:nvCxnSpPr>
          <p:cNvPr id="5" name="Straight Connector 4"/>
          <p:cNvCxnSpPr/>
          <p:nvPr userDrawn="1"/>
        </p:nvCxnSpPr>
        <p:spPr bwMode="auto">
          <a:xfrm>
            <a:off x="457200" y="762000"/>
            <a:ext cx="8229600" cy="0"/>
          </a:xfrm>
          <a:prstGeom prst="line">
            <a:avLst/>
          </a:prstGeom>
          <a:ln>
            <a:solidFill>
              <a:schemeClr val="tx1">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Text Placeholder 7"/>
          <p:cNvSpPr>
            <a:spLocks noGrp="1"/>
          </p:cNvSpPr>
          <p:nvPr>
            <p:ph type="body" sz="quarter" idx="10"/>
          </p:nvPr>
        </p:nvSpPr>
        <p:spPr>
          <a:xfrm>
            <a:off x="533400" y="228600"/>
            <a:ext cx="8229600" cy="533400"/>
          </a:xfrm>
        </p:spPr>
        <p:txBody>
          <a:bodyPr/>
          <a:lstStyle>
            <a:lvl1pPr marL="0" indent="0">
              <a:buNone/>
              <a:defRPr sz="2800">
                <a:solidFill>
                  <a:srgbClr val="298DC2"/>
                </a:solidFill>
              </a:defRPr>
            </a:lvl1pPr>
          </a:lstStyle>
          <a:p>
            <a:pPr lvl="0"/>
            <a:r>
              <a:rPr lang="en-GB" dirty="0" smtClean="0"/>
              <a:t>Click to edit Master text styles</a:t>
            </a:r>
          </a:p>
        </p:txBody>
      </p:sp>
      <p:sp>
        <p:nvSpPr>
          <p:cNvPr id="7" name="Text Placeholder 4"/>
          <p:cNvSpPr>
            <a:spLocks noGrp="1"/>
          </p:cNvSpPr>
          <p:nvPr>
            <p:ph type="body" sz="quarter" idx="12"/>
          </p:nvPr>
        </p:nvSpPr>
        <p:spPr>
          <a:xfrm>
            <a:off x="533400" y="990600"/>
            <a:ext cx="8229600" cy="4648200"/>
          </a:xfrm>
        </p:spPr>
        <p:txBody>
          <a:bodyPr/>
          <a:lstStyle>
            <a:lvl1pPr>
              <a:defRPr sz="2000"/>
            </a:lvl1pPr>
          </a:lstStyle>
          <a:p>
            <a:pPr lvl="0"/>
            <a:r>
              <a:rPr lang="en-GB" dirty="0" smtClean="0"/>
              <a:t>Click to edit Master text styles</a:t>
            </a:r>
          </a:p>
        </p:txBody>
      </p:sp>
    </p:spTree>
    <p:extLst>
      <p:ext uri="{BB962C8B-B14F-4D97-AF65-F5344CB8AC3E}">
        <p14:creationId xmlns="" xmlns:p14="http://schemas.microsoft.com/office/powerpoint/2010/main" val="2281386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cxnSp>
        <p:nvCxnSpPr>
          <p:cNvPr id="3" name="Straight Connector 2"/>
          <p:cNvCxnSpPr/>
          <p:nvPr userDrawn="1"/>
        </p:nvCxnSpPr>
        <p:spPr>
          <a:xfrm>
            <a:off x="457200" y="3048000"/>
            <a:ext cx="8229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457200" y="2133600"/>
            <a:ext cx="8229600" cy="1143000"/>
          </a:xfrm>
          <a:prstGeom prst="rect">
            <a:avLst/>
          </a:prstGeom>
        </p:spPr>
        <p:txBody>
          <a:bodyPr/>
          <a:lstStyle>
            <a:lvl1pPr>
              <a:defRPr sz="2800">
                <a:solidFill>
                  <a:srgbClr val="298DC2"/>
                </a:solidFill>
                <a:latin typeface="Arial"/>
                <a:cs typeface="Arial"/>
              </a:defRPr>
            </a:lvl1pPr>
          </a:lstStyle>
          <a:p>
            <a:r>
              <a:rPr lang="en-GB" dirty="0" smtClean="0"/>
              <a:t>Ending Text</a:t>
            </a:r>
            <a:endParaRPr lang="en-US" dirty="0"/>
          </a:p>
        </p:txBody>
      </p:sp>
    </p:spTree>
    <p:extLst>
      <p:ext uri="{BB962C8B-B14F-4D97-AF65-F5344CB8AC3E}">
        <p14:creationId xmlns="" xmlns:p14="http://schemas.microsoft.com/office/powerpoint/2010/main" val="22018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3" name="Straight Connector 2"/>
          <p:cNvCxnSpPr/>
          <p:nvPr userDrawn="1"/>
        </p:nvCxnSpPr>
        <p:spPr>
          <a:xfrm>
            <a:off x="457200" y="3048000"/>
            <a:ext cx="8229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457200" y="2133600"/>
            <a:ext cx="8229600" cy="1143000"/>
          </a:xfrm>
          <a:prstGeom prst="rect">
            <a:avLst/>
          </a:prstGeom>
        </p:spPr>
        <p:txBody>
          <a:bodyPr/>
          <a:lstStyle>
            <a:lvl1pPr>
              <a:defRPr sz="2800">
                <a:solidFill>
                  <a:srgbClr val="298DC2"/>
                </a:solidFill>
                <a:latin typeface="Arial"/>
                <a:cs typeface="Arial"/>
              </a:defRPr>
            </a:lvl1pPr>
          </a:lstStyle>
          <a:p>
            <a:r>
              <a:rPr lang="en-GB" dirty="0" smtClean="0"/>
              <a:t>Ending Text</a:t>
            </a:r>
            <a:endParaRPr lang="en-US" dirty="0"/>
          </a:p>
        </p:txBody>
      </p:sp>
    </p:spTree>
    <p:extLst>
      <p:ext uri="{BB962C8B-B14F-4D97-AF65-F5344CB8AC3E}">
        <p14:creationId xmlns="" xmlns:p14="http://schemas.microsoft.com/office/powerpoint/2010/main" val="220186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4" name="Straight Connector 3"/>
          <p:cNvCxnSpPr/>
          <p:nvPr userDrawn="1"/>
        </p:nvCxnSpPr>
        <p:spPr bwMode="auto">
          <a:xfrm>
            <a:off x="457200" y="762000"/>
            <a:ext cx="8229600" cy="0"/>
          </a:xfrm>
          <a:prstGeom prst="line">
            <a:avLst/>
          </a:prstGeom>
          <a:ln>
            <a:solidFill>
              <a:schemeClr val="tx1">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Text Placeholder 7"/>
          <p:cNvSpPr>
            <a:spLocks noGrp="1"/>
          </p:cNvSpPr>
          <p:nvPr>
            <p:ph type="body" sz="quarter" idx="10"/>
          </p:nvPr>
        </p:nvSpPr>
        <p:spPr>
          <a:xfrm>
            <a:off x="533400" y="228600"/>
            <a:ext cx="8229600" cy="533400"/>
          </a:xfrm>
        </p:spPr>
        <p:txBody>
          <a:bodyPr/>
          <a:lstStyle>
            <a:lvl1pPr marL="0" indent="0">
              <a:buNone/>
              <a:defRPr sz="2800">
                <a:solidFill>
                  <a:srgbClr val="298DC2"/>
                </a:solidFill>
                <a:latin typeface="Arial"/>
                <a:cs typeface="Arial"/>
              </a:defRPr>
            </a:lvl1pPr>
          </a:lstStyle>
          <a:p>
            <a:pPr lvl="0"/>
            <a:r>
              <a:rPr lang="en-GB" dirty="0" smtClean="0"/>
              <a:t>Click to edit Master text styles</a:t>
            </a:r>
          </a:p>
        </p:txBody>
      </p:sp>
      <p:sp>
        <p:nvSpPr>
          <p:cNvPr id="9" name="Content Placeholder 7"/>
          <p:cNvSpPr>
            <a:spLocks noGrp="1"/>
          </p:cNvSpPr>
          <p:nvPr>
            <p:ph sz="quarter" idx="11"/>
          </p:nvPr>
        </p:nvSpPr>
        <p:spPr>
          <a:xfrm>
            <a:off x="533400" y="990600"/>
            <a:ext cx="8229600" cy="4800600"/>
          </a:xfrm>
        </p:spPr>
        <p:txBody>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p14="http://schemas.microsoft.com/office/powerpoint/2010/main" val="271523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cxnSp>
        <p:nvCxnSpPr>
          <p:cNvPr id="3" name="Straight Connector 2"/>
          <p:cNvCxnSpPr/>
          <p:nvPr userDrawn="1"/>
        </p:nvCxnSpPr>
        <p:spPr>
          <a:xfrm>
            <a:off x="457200" y="3048000"/>
            <a:ext cx="8229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457200" y="2133600"/>
            <a:ext cx="8229600" cy="1143000"/>
          </a:xfrm>
          <a:prstGeom prst="rect">
            <a:avLst/>
          </a:prstGeom>
        </p:spPr>
        <p:txBody>
          <a:bodyPr/>
          <a:lstStyle>
            <a:lvl1pPr>
              <a:defRPr sz="2800">
                <a:solidFill>
                  <a:srgbClr val="298DC2"/>
                </a:solidFill>
                <a:latin typeface="Arial"/>
                <a:cs typeface="Arial"/>
              </a:defRPr>
            </a:lvl1pPr>
          </a:lstStyle>
          <a:p>
            <a:r>
              <a:rPr lang="en-GB" dirty="0" smtClean="0"/>
              <a:t>Ending Text</a:t>
            </a:r>
            <a:endParaRPr lang="en-US" dirty="0"/>
          </a:p>
        </p:txBody>
      </p:sp>
    </p:spTree>
    <p:extLst>
      <p:ext uri="{BB962C8B-B14F-4D97-AF65-F5344CB8AC3E}">
        <p14:creationId xmlns="" xmlns:p14="http://schemas.microsoft.com/office/powerpoint/2010/main" val="220186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separator">
    <p:spTree>
      <p:nvGrpSpPr>
        <p:cNvPr id="1" name=""/>
        <p:cNvGrpSpPr/>
        <p:nvPr/>
      </p:nvGrpSpPr>
      <p:grpSpPr>
        <a:xfrm>
          <a:off x="0" y="0"/>
          <a:ext cx="0" cy="0"/>
          <a:chOff x="0" y="0"/>
          <a:chExt cx="0" cy="0"/>
        </a:xfrm>
      </p:grpSpPr>
      <p:cxnSp>
        <p:nvCxnSpPr>
          <p:cNvPr id="3" name="Straight Connector 2"/>
          <p:cNvCxnSpPr/>
          <p:nvPr userDrawn="1"/>
        </p:nvCxnSpPr>
        <p:spPr>
          <a:xfrm>
            <a:off x="457200" y="3048000"/>
            <a:ext cx="8229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457200" y="2133600"/>
            <a:ext cx="8229600" cy="1143000"/>
          </a:xfrm>
          <a:prstGeom prst="rect">
            <a:avLst/>
          </a:prstGeom>
        </p:spPr>
        <p:txBody>
          <a:bodyPr/>
          <a:lstStyle>
            <a:lvl1pPr>
              <a:defRPr sz="2800">
                <a:solidFill>
                  <a:srgbClr val="298DC2"/>
                </a:solidFill>
                <a:latin typeface="Arial"/>
                <a:cs typeface="Arial"/>
              </a:defRPr>
            </a:lvl1pPr>
          </a:lstStyle>
          <a:p>
            <a:r>
              <a:rPr lang="en-GB" dirty="0" smtClean="0"/>
              <a:t>Slide Separator</a:t>
            </a:r>
            <a:endParaRPr lang="en-US" dirty="0"/>
          </a:p>
        </p:txBody>
      </p:sp>
    </p:spTree>
    <p:extLst>
      <p:ext uri="{BB962C8B-B14F-4D97-AF65-F5344CB8AC3E}">
        <p14:creationId xmlns="" xmlns:p14="http://schemas.microsoft.com/office/powerpoint/2010/main" val="38086752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93663"/>
            <a:ext cx="8229600" cy="150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dirty="0">
                <a:sym typeface="Lucida Grande" charset="0"/>
              </a:rPr>
              <a:t>Your LOGO here</a:t>
            </a:r>
          </a:p>
        </p:txBody>
      </p:sp>
      <p:sp>
        <p:nvSpPr>
          <p:cNvPr id="1027" name="Rectangle 2"/>
          <p:cNvSpPr>
            <a:spLocks noGrp="1" noChangeArrowheads="1"/>
          </p:cNvSpPr>
          <p:nvPr>
            <p:ph type="body" idx="1"/>
          </p:nvPr>
        </p:nvSpPr>
        <p:spPr bwMode="auto">
          <a:xfrm>
            <a:off x="457200" y="1598613"/>
            <a:ext cx="8229600" cy="525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1028" name="Rectangle 2"/>
          <p:cNvSpPr>
            <a:spLocks/>
          </p:cNvSpPr>
          <p:nvPr userDrawn="1"/>
        </p:nvSpPr>
        <p:spPr bwMode="auto">
          <a:xfrm>
            <a:off x="0" y="6097588"/>
            <a:ext cx="9169400" cy="762000"/>
          </a:xfrm>
          <a:prstGeom prst="rect">
            <a:avLst/>
          </a:prstGeom>
          <a:solidFill>
            <a:schemeClr val="accent1"/>
          </a:solidFill>
          <a:ln w="25400">
            <a:solidFill>
              <a:schemeClr val="tx1">
                <a:alpha val="0"/>
              </a:schemeClr>
            </a:solidFill>
            <a:miter lim="800000"/>
            <a:headEnd/>
            <a:tailEnd/>
          </a:ln>
        </p:spPr>
        <p:txBody>
          <a:bodyPr lIns="0" tIns="0" rIns="0" bIns="0"/>
          <a:lstStyle/>
          <a:p>
            <a:endParaRPr lang="en-US"/>
          </a:p>
        </p:txBody>
      </p:sp>
      <p:pic>
        <p:nvPicPr>
          <p:cNvPr id="1029" name="Picture 10"/>
          <p:cNvPicPr>
            <a:picLocks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8629650" y="6324600"/>
            <a:ext cx="285750" cy="28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030" name="Picture 9"/>
          <p:cNvPicPr>
            <a:picLocks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8037513" y="6153150"/>
            <a:ext cx="671512"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pic>
        <p:nvPicPr>
          <p:cNvPr id="1031" name="Picture 1" descr="2-08.png"/>
          <p:cNvPicPr>
            <a:picLocks noChangeAspect="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228600" y="6248400"/>
            <a:ext cx="1666875"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2" descr="website-07.png"/>
          <p:cNvPicPr>
            <a:picLocks noChangeAspect="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6858000" y="6172200"/>
            <a:ext cx="13716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1" r:id="rId1"/>
  </p:sldLayoutIdLst>
  <p:transition/>
  <p:hf hdr="0" ftr="0" dt="0"/>
  <p:txStyles>
    <p:titleStyle>
      <a:lvl1pPr algn="ctr" rtl="0" eaLnBrk="0" fontAlgn="base" hangingPunct="0">
        <a:spcBef>
          <a:spcPct val="0"/>
        </a:spcBef>
        <a:spcAft>
          <a:spcPct val="0"/>
        </a:spcAft>
        <a:defRPr sz="3200">
          <a:solidFill>
            <a:schemeClr val="tx1"/>
          </a:solidFill>
          <a:latin typeface="Arial"/>
          <a:ea typeface="+mj-ea"/>
          <a:cs typeface="Arial"/>
          <a:sym typeface="Lucida Grande" charset="0"/>
        </a:defRPr>
      </a:lvl1pPr>
      <a:lvl2pPr algn="ctr" rtl="0" eaLnBrk="0" fontAlgn="base" hangingPunct="0">
        <a:spcBef>
          <a:spcPct val="0"/>
        </a:spcBef>
        <a:spcAft>
          <a:spcPct val="0"/>
        </a:spcAft>
        <a:defRPr sz="3200">
          <a:solidFill>
            <a:schemeClr val="tx1"/>
          </a:solidFill>
          <a:latin typeface="Arial"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3200">
          <a:solidFill>
            <a:schemeClr val="tx1"/>
          </a:solidFill>
          <a:latin typeface="Arial"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3200">
          <a:solidFill>
            <a:schemeClr val="tx1"/>
          </a:solidFill>
          <a:latin typeface="Arial"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3200">
          <a:solidFill>
            <a:schemeClr val="tx1"/>
          </a:solidFill>
          <a:latin typeface="Arial" charset="0"/>
          <a:ea typeface="ヒラギノ角ゴ ProN W3" charset="0"/>
          <a:cs typeface="ヒラギノ角ゴ ProN W3" charset="0"/>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800"/>
        </a:spcBef>
        <a:spcAft>
          <a:spcPct val="0"/>
        </a:spcAft>
        <a:buClr>
          <a:srgbClr val="000000"/>
        </a:buClr>
        <a:buSzPct val="100000"/>
        <a:buBlip>
          <a:blip r:embed="rId7"/>
        </a:buBlip>
        <a:defRPr sz="2800">
          <a:solidFill>
            <a:schemeClr val="tx1"/>
          </a:solidFill>
          <a:latin typeface="Arial"/>
          <a:ea typeface="+mn-ea"/>
          <a:cs typeface="Arial"/>
          <a:sym typeface="Lucida Grande" charset="0"/>
        </a:defRPr>
      </a:lvl1pPr>
      <a:lvl2pPr marL="628650" indent="-285750" algn="l" rtl="0" eaLnBrk="0" fontAlgn="base" hangingPunct="0">
        <a:spcBef>
          <a:spcPts val="700"/>
        </a:spcBef>
        <a:spcAft>
          <a:spcPct val="0"/>
        </a:spcAft>
        <a:buClr>
          <a:srgbClr val="000000"/>
        </a:buClr>
        <a:buSzPct val="100000"/>
        <a:buBlip>
          <a:blip r:embed="rId7"/>
        </a:buBlip>
        <a:defRPr>
          <a:solidFill>
            <a:schemeClr val="tx1"/>
          </a:solidFill>
          <a:latin typeface="Arial"/>
          <a:ea typeface="+mn-ea"/>
          <a:cs typeface="Arial"/>
          <a:sym typeface="Lucida Grande" charset="0"/>
        </a:defRPr>
      </a:lvl2pPr>
      <a:lvl3pPr marL="1028700" indent="-228600" algn="l" rtl="0" eaLnBrk="0" fontAlgn="base" hangingPunct="0">
        <a:spcBef>
          <a:spcPts val="600"/>
        </a:spcBef>
        <a:spcAft>
          <a:spcPct val="0"/>
        </a:spcAft>
        <a:buClr>
          <a:srgbClr val="000000"/>
        </a:buClr>
        <a:buSzPct val="100000"/>
        <a:buBlip>
          <a:blip r:embed="rId7"/>
        </a:buBlip>
        <a:defRPr>
          <a:solidFill>
            <a:schemeClr val="tx1"/>
          </a:solidFill>
          <a:latin typeface="Arial"/>
          <a:ea typeface="+mn-ea"/>
          <a:cs typeface="Arial"/>
          <a:sym typeface="Lucida Grande" charset="0"/>
        </a:defRPr>
      </a:lvl3pPr>
      <a:lvl4pPr marL="1485900" indent="-228600" algn="l" rtl="0" eaLnBrk="0" fontAlgn="base" hangingPunct="0">
        <a:spcBef>
          <a:spcPts val="500"/>
        </a:spcBef>
        <a:spcAft>
          <a:spcPct val="0"/>
        </a:spcAft>
        <a:buClr>
          <a:srgbClr val="000000"/>
        </a:buClr>
        <a:buSzPct val="100000"/>
        <a:buBlip>
          <a:blip r:embed="rId7"/>
        </a:buBlip>
        <a:defRPr sz="1600">
          <a:solidFill>
            <a:schemeClr val="tx1"/>
          </a:solidFill>
          <a:latin typeface="Arial"/>
          <a:ea typeface="+mn-ea"/>
          <a:cs typeface="Arial"/>
          <a:sym typeface="Lucida Grande" charset="0"/>
        </a:defRPr>
      </a:lvl4pPr>
      <a:lvl5pPr marL="1943100" indent="-228600" algn="l" rtl="0" eaLnBrk="0" fontAlgn="base" hangingPunct="0">
        <a:spcBef>
          <a:spcPts val="500"/>
        </a:spcBef>
        <a:spcAft>
          <a:spcPct val="0"/>
        </a:spcAft>
        <a:buClr>
          <a:srgbClr val="000000"/>
        </a:buClr>
        <a:buSzPct val="100000"/>
        <a:buBlip>
          <a:blip r:embed="rId7"/>
        </a:buBlip>
        <a:defRPr sz="1400">
          <a:solidFill>
            <a:schemeClr val="tx1"/>
          </a:solidFill>
          <a:latin typeface="Arial"/>
          <a:ea typeface="+mn-ea"/>
          <a:cs typeface="Arial"/>
          <a:sym typeface="Lucida Grande" charset="0"/>
        </a:defRPr>
      </a:lvl5pPr>
      <a:lvl6pPr marL="24003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857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314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771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3075" name="Rectangle 2"/>
          <p:cNvSpPr>
            <a:spLocks/>
          </p:cNvSpPr>
          <p:nvPr userDrawn="1"/>
        </p:nvSpPr>
        <p:spPr bwMode="auto">
          <a:xfrm>
            <a:off x="0" y="6097588"/>
            <a:ext cx="9169400" cy="762000"/>
          </a:xfrm>
          <a:prstGeom prst="rect">
            <a:avLst/>
          </a:prstGeom>
          <a:solidFill>
            <a:schemeClr val="tx1"/>
          </a:solidFill>
          <a:ln w="25400">
            <a:solidFill>
              <a:schemeClr val="tx1">
                <a:alpha val="0"/>
              </a:schemeClr>
            </a:solidFill>
            <a:miter lim="800000"/>
            <a:headEnd/>
            <a:tailEnd/>
          </a:ln>
        </p:spPr>
        <p:txBody>
          <a:bodyPr lIns="0" tIns="0" rIns="0" bIns="0"/>
          <a:lstStyle/>
          <a:p>
            <a:endParaRPr lang="en-US">
              <a:solidFill>
                <a:schemeClr val="tx1"/>
              </a:solidFill>
            </a:endParaRPr>
          </a:p>
        </p:txBody>
      </p:sp>
      <p:sp>
        <p:nvSpPr>
          <p:cNvPr id="3076" name="Rectangle 2"/>
          <p:cNvSpPr>
            <a:spLocks noGrp="1" noChangeArrowheads="1"/>
          </p:cNvSpPr>
          <p:nvPr>
            <p:ph type="body" idx="1"/>
          </p:nvPr>
        </p:nvSpPr>
        <p:spPr bwMode="auto">
          <a:xfrm>
            <a:off x="457200" y="1598613"/>
            <a:ext cx="8229600" cy="426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7" name="Picture 10"/>
          <p:cNvPicPr>
            <a:picLocks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8629650" y="6324600"/>
            <a:ext cx="285750" cy="28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3078" name="Picture 9"/>
          <p:cNvPicPr>
            <a:picLocks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8037513" y="6153150"/>
            <a:ext cx="671512"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pic>
        <p:nvPicPr>
          <p:cNvPr id="3079" name="Picture 8" descr="2-08.png"/>
          <p:cNvPicPr>
            <a:picLocks noChangeAspect="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228600" y="6248400"/>
            <a:ext cx="1666875"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0" name="Picture 9" descr="website-07.png"/>
          <p:cNvPicPr>
            <a:picLocks noChangeAspect="1"/>
          </p:cNvPicPr>
          <p:nvPr userDrawn="1"/>
        </p:nvPicPr>
        <p:blipFill>
          <a:blip r:embed="rId7" cstate="print">
            <a:extLst>
              <a:ext uri="{28A0092B-C50C-407E-A947-70E740481C1C}">
                <a14:useLocalDpi xmlns="" xmlns:a14="http://schemas.microsoft.com/office/drawing/2010/main" val="0"/>
              </a:ext>
            </a:extLst>
          </a:blip>
          <a:srcRect/>
          <a:stretch>
            <a:fillRect/>
          </a:stretch>
        </p:blipFill>
        <p:spPr bwMode="auto">
          <a:xfrm>
            <a:off x="6858000" y="6172200"/>
            <a:ext cx="13716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2" r:id="rId1"/>
    <p:sldLayoutId id="2147483848" r:id="rId2"/>
  </p:sldLayoutIdLst>
  <p:txStyles>
    <p:titleStyle>
      <a:lvl1pPr algn="ctr" defTabSz="457200" rtl="0" eaLnBrk="0" fontAlgn="base" hangingPunct="0">
        <a:spcBef>
          <a:spcPct val="0"/>
        </a:spcBef>
        <a:spcAft>
          <a:spcPct val="0"/>
        </a:spcAft>
        <a:defRPr sz="3200" kern="1200">
          <a:solidFill>
            <a:schemeClr val="tx1"/>
          </a:solidFill>
          <a:latin typeface="Arial"/>
          <a:ea typeface="ＭＳ Ｐゴシック" charset="0"/>
          <a:cs typeface="Arial"/>
        </a:defRPr>
      </a:lvl1pPr>
      <a:lvl2pPr algn="ctr" defTabSz="457200" rtl="0" eaLnBrk="0" fontAlgn="base" hangingPunct="0">
        <a:spcBef>
          <a:spcPct val="0"/>
        </a:spcBef>
        <a:spcAft>
          <a:spcPct val="0"/>
        </a:spcAft>
        <a:defRPr sz="3200">
          <a:solidFill>
            <a:schemeClr val="tx1"/>
          </a:solidFill>
          <a:latin typeface="Arial" charset="0"/>
          <a:ea typeface="ＭＳ Ｐゴシック" charset="0"/>
        </a:defRPr>
      </a:lvl2pPr>
      <a:lvl3pPr algn="ctr" defTabSz="457200" rtl="0" eaLnBrk="0" fontAlgn="base" hangingPunct="0">
        <a:spcBef>
          <a:spcPct val="0"/>
        </a:spcBef>
        <a:spcAft>
          <a:spcPct val="0"/>
        </a:spcAft>
        <a:defRPr sz="3200">
          <a:solidFill>
            <a:schemeClr val="tx1"/>
          </a:solidFill>
          <a:latin typeface="Arial" charset="0"/>
          <a:ea typeface="ＭＳ Ｐゴシック" charset="0"/>
        </a:defRPr>
      </a:lvl3pPr>
      <a:lvl4pPr algn="ctr" defTabSz="457200" rtl="0" eaLnBrk="0" fontAlgn="base" hangingPunct="0">
        <a:spcBef>
          <a:spcPct val="0"/>
        </a:spcBef>
        <a:spcAft>
          <a:spcPct val="0"/>
        </a:spcAft>
        <a:defRPr sz="3200">
          <a:solidFill>
            <a:schemeClr val="tx1"/>
          </a:solidFill>
          <a:latin typeface="Arial" charset="0"/>
          <a:ea typeface="ＭＳ Ｐゴシック" charset="0"/>
        </a:defRPr>
      </a:lvl4pPr>
      <a:lvl5pPr algn="ctr" defTabSz="457200" rtl="0" eaLnBrk="0" fontAlgn="base" hangingPunct="0">
        <a:spcBef>
          <a:spcPct val="0"/>
        </a:spcBef>
        <a:spcAft>
          <a:spcPct val="0"/>
        </a:spcAft>
        <a:defRPr sz="3200">
          <a:solidFill>
            <a:schemeClr val="tx1"/>
          </a:solidFill>
          <a:latin typeface="Arial" charset="0"/>
          <a:ea typeface="ＭＳ Ｐゴシック" charset="0"/>
        </a:defRPr>
      </a:lvl5pPr>
      <a:lvl6pPr marL="457200" algn="ctr" defTabSz="457200" rtl="0" fontAlgn="base">
        <a:spcBef>
          <a:spcPct val="0"/>
        </a:spcBef>
        <a:spcAft>
          <a:spcPct val="0"/>
        </a:spcAft>
        <a:defRPr sz="3200">
          <a:solidFill>
            <a:schemeClr val="tx1"/>
          </a:solidFill>
          <a:latin typeface="Futura LT Medium" charset="0"/>
          <a:ea typeface="ＭＳ Ｐゴシック" charset="0"/>
        </a:defRPr>
      </a:lvl6pPr>
      <a:lvl7pPr marL="914400" algn="ctr" defTabSz="457200" rtl="0" fontAlgn="base">
        <a:spcBef>
          <a:spcPct val="0"/>
        </a:spcBef>
        <a:spcAft>
          <a:spcPct val="0"/>
        </a:spcAft>
        <a:defRPr sz="3200">
          <a:solidFill>
            <a:schemeClr val="tx1"/>
          </a:solidFill>
          <a:latin typeface="Futura LT Medium" charset="0"/>
          <a:ea typeface="ＭＳ Ｐゴシック" charset="0"/>
        </a:defRPr>
      </a:lvl7pPr>
      <a:lvl8pPr marL="1371600" algn="ctr" defTabSz="457200" rtl="0" fontAlgn="base">
        <a:spcBef>
          <a:spcPct val="0"/>
        </a:spcBef>
        <a:spcAft>
          <a:spcPct val="0"/>
        </a:spcAft>
        <a:defRPr sz="3200">
          <a:solidFill>
            <a:schemeClr val="tx1"/>
          </a:solidFill>
          <a:latin typeface="Futura LT Medium" charset="0"/>
          <a:ea typeface="ＭＳ Ｐゴシック" charset="0"/>
        </a:defRPr>
      </a:lvl8pPr>
      <a:lvl9pPr marL="1828800" algn="ctr" defTabSz="457200" rtl="0" fontAlgn="base">
        <a:spcBef>
          <a:spcPct val="0"/>
        </a:spcBef>
        <a:spcAft>
          <a:spcPct val="0"/>
        </a:spcAft>
        <a:defRPr sz="3200">
          <a:solidFill>
            <a:schemeClr val="tx1"/>
          </a:solidFill>
          <a:latin typeface="Futura LT Medium" charset="0"/>
          <a:ea typeface="ＭＳ Ｐゴシック" charset="0"/>
        </a:defRPr>
      </a:lvl9pPr>
    </p:titleStyle>
    <p:bodyStyle>
      <a:lvl1pPr marL="342900" indent="-342900" algn="l" defTabSz="457200" rtl="0" eaLnBrk="0" fontAlgn="base" hangingPunct="0">
        <a:spcBef>
          <a:spcPct val="20000"/>
        </a:spcBef>
        <a:spcAft>
          <a:spcPct val="0"/>
        </a:spcAft>
        <a:buSzPct val="100000"/>
        <a:buBlip>
          <a:blip r:embed="rId8"/>
        </a:buBlip>
        <a:defRPr sz="22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SzPct val="100000"/>
        <a:buBlip>
          <a:blip r:embed="rId8"/>
        </a:buBlip>
        <a:defRPr sz="2200" kern="1200">
          <a:solidFill>
            <a:srgbClr val="000000"/>
          </a:solidFill>
          <a:latin typeface="Arial"/>
          <a:ea typeface="ＭＳ Ｐゴシック" charset="0"/>
          <a:cs typeface="Arial"/>
        </a:defRPr>
      </a:lvl2pPr>
      <a:lvl3pPr marL="1143000" indent="-228600" algn="l" defTabSz="457200" rtl="0" eaLnBrk="0" fontAlgn="base" hangingPunct="0">
        <a:spcBef>
          <a:spcPct val="20000"/>
        </a:spcBef>
        <a:spcAft>
          <a:spcPct val="0"/>
        </a:spcAft>
        <a:buSzPct val="100000"/>
        <a:buBlip>
          <a:blip r:embed="rId8"/>
        </a:buBlip>
        <a:defRPr kern="1200">
          <a:solidFill>
            <a:srgbClr val="000000"/>
          </a:solidFill>
          <a:latin typeface="Arial"/>
          <a:ea typeface="ＭＳ Ｐゴシック" charset="0"/>
          <a:cs typeface="Arial"/>
        </a:defRPr>
      </a:lvl3pPr>
      <a:lvl4pPr marL="1600200" indent="-228600" algn="l" defTabSz="457200" rtl="0" eaLnBrk="0" fontAlgn="base" hangingPunct="0">
        <a:spcBef>
          <a:spcPct val="20000"/>
        </a:spcBef>
        <a:spcAft>
          <a:spcPct val="0"/>
        </a:spcAft>
        <a:buSzPct val="100000"/>
        <a:buBlip>
          <a:blip r:embed="rId8"/>
        </a:buBlip>
        <a:defRPr sz="1600" kern="1200">
          <a:solidFill>
            <a:schemeClr val="tx1"/>
          </a:solidFill>
          <a:latin typeface="Arial"/>
          <a:ea typeface="ＭＳ Ｐゴシック" charset="0"/>
          <a:cs typeface="Arial"/>
        </a:defRPr>
      </a:lvl4pPr>
      <a:lvl5pPr marL="2114550" indent="-285750" algn="l" defTabSz="457200" rtl="0" eaLnBrk="0" fontAlgn="base" hangingPunct="0">
        <a:spcBef>
          <a:spcPct val="20000"/>
        </a:spcBef>
        <a:spcAft>
          <a:spcPct val="0"/>
        </a:spcAft>
        <a:buBlip>
          <a:blip r:embed="rId8"/>
        </a:buBlip>
        <a:defRPr sz="14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dirty="0"/>
              <a:t>Ending Text</a:t>
            </a:r>
            <a:endParaRPr lang="en-US" dirty="0"/>
          </a:p>
        </p:txBody>
      </p:sp>
      <p:sp>
        <p:nvSpPr>
          <p:cNvPr id="5123" name="Rectangle 2"/>
          <p:cNvSpPr>
            <a:spLocks/>
          </p:cNvSpPr>
          <p:nvPr userDrawn="1"/>
        </p:nvSpPr>
        <p:spPr bwMode="auto">
          <a:xfrm>
            <a:off x="0" y="6097588"/>
            <a:ext cx="9169400" cy="762000"/>
          </a:xfrm>
          <a:prstGeom prst="rect">
            <a:avLst/>
          </a:prstGeom>
          <a:solidFill>
            <a:schemeClr val="tx1"/>
          </a:solidFill>
          <a:ln w="25400">
            <a:solidFill>
              <a:schemeClr val="tx1">
                <a:alpha val="0"/>
              </a:schemeClr>
            </a:solidFill>
            <a:miter lim="800000"/>
            <a:headEnd/>
            <a:tailEnd/>
          </a:ln>
        </p:spPr>
        <p:txBody>
          <a:bodyPr lIns="0" tIns="0" rIns="0" bIns="0"/>
          <a:lstStyle/>
          <a:p>
            <a:endParaRPr lang="en-US">
              <a:solidFill>
                <a:schemeClr val="tx1"/>
              </a:solidFill>
            </a:endParaRPr>
          </a:p>
        </p:txBody>
      </p:sp>
      <p:sp>
        <p:nvSpPr>
          <p:cNvPr id="5124" name="Rectangle 2"/>
          <p:cNvSpPr>
            <a:spLocks noGrp="1" noChangeArrowheads="1"/>
          </p:cNvSpPr>
          <p:nvPr>
            <p:ph type="body" idx="1"/>
          </p:nvPr>
        </p:nvSpPr>
        <p:spPr bwMode="auto">
          <a:xfrm>
            <a:off x="457200" y="1598613"/>
            <a:ext cx="8229600" cy="426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125" name="Picture 10"/>
          <p:cNvPicPr>
            <a:picLocks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8629650" y="6324600"/>
            <a:ext cx="285750" cy="28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5126" name="Picture 9"/>
          <p:cNvPicPr>
            <a:picLocks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8037513" y="6153150"/>
            <a:ext cx="671512"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pic>
        <p:nvPicPr>
          <p:cNvPr id="5127" name="Picture 8" descr="2-08.png"/>
          <p:cNvPicPr>
            <a:picLocks noChangeAspect="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228600" y="6248400"/>
            <a:ext cx="1666875"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8" name="Picture 9" descr="website-07.png"/>
          <p:cNvPicPr>
            <a:picLocks noChangeAspect="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6858000" y="6172200"/>
            <a:ext cx="13716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3" r:id="rId1"/>
  </p:sldLayoutIdLst>
  <p:txStyles>
    <p:titleStyle>
      <a:lvl1pPr algn="ctr" defTabSz="457200" rtl="0" eaLnBrk="0" fontAlgn="base" hangingPunct="0">
        <a:spcBef>
          <a:spcPct val="0"/>
        </a:spcBef>
        <a:spcAft>
          <a:spcPct val="0"/>
        </a:spcAft>
        <a:defRPr sz="2800" kern="1200">
          <a:solidFill>
            <a:schemeClr val="tx1"/>
          </a:solidFill>
          <a:latin typeface="Arial"/>
          <a:ea typeface="ＭＳ Ｐゴシック" charset="0"/>
          <a:cs typeface="Arial"/>
        </a:defRPr>
      </a:lvl1pPr>
      <a:lvl2pPr algn="ctr" defTabSz="457200" rtl="0" eaLnBrk="0" fontAlgn="base" hangingPunct="0">
        <a:spcBef>
          <a:spcPct val="0"/>
        </a:spcBef>
        <a:spcAft>
          <a:spcPct val="0"/>
        </a:spcAft>
        <a:defRPr sz="2800">
          <a:solidFill>
            <a:schemeClr val="tx1"/>
          </a:solidFill>
          <a:latin typeface="Arial" charset="0"/>
          <a:ea typeface="ＭＳ Ｐゴシック" charset="0"/>
        </a:defRPr>
      </a:lvl2pPr>
      <a:lvl3pPr algn="ctr" defTabSz="457200" rtl="0" eaLnBrk="0" fontAlgn="base" hangingPunct="0">
        <a:spcBef>
          <a:spcPct val="0"/>
        </a:spcBef>
        <a:spcAft>
          <a:spcPct val="0"/>
        </a:spcAft>
        <a:defRPr sz="2800">
          <a:solidFill>
            <a:schemeClr val="tx1"/>
          </a:solidFill>
          <a:latin typeface="Arial" charset="0"/>
          <a:ea typeface="ＭＳ Ｐゴシック" charset="0"/>
        </a:defRPr>
      </a:lvl3pPr>
      <a:lvl4pPr algn="ctr" defTabSz="457200" rtl="0" eaLnBrk="0" fontAlgn="base" hangingPunct="0">
        <a:spcBef>
          <a:spcPct val="0"/>
        </a:spcBef>
        <a:spcAft>
          <a:spcPct val="0"/>
        </a:spcAft>
        <a:defRPr sz="2800">
          <a:solidFill>
            <a:schemeClr val="tx1"/>
          </a:solidFill>
          <a:latin typeface="Arial" charset="0"/>
          <a:ea typeface="ＭＳ Ｐゴシック" charset="0"/>
        </a:defRPr>
      </a:lvl4pPr>
      <a:lvl5pPr algn="ctr" defTabSz="457200" rtl="0" eaLnBrk="0" fontAlgn="base" hangingPunct="0">
        <a:spcBef>
          <a:spcPct val="0"/>
        </a:spcBef>
        <a:spcAft>
          <a:spcPct val="0"/>
        </a:spcAft>
        <a:defRPr sz="2800">
          <a:solidFill>
            <a:schemeClr val="tx1"/>
          </a:solidFill>
          <a:latin typeface="Arial" charset="0"/>
          <a:ea typeface="ＭＳ Ｐゴシック" charset="0"/>
        </a:defRPr>
      </a:lvl5pPr>
      <a:lvl6pPr marL="457200" algn="ctr" defTabSz="457200" rtl="0" fontAlgn="base">
        <a:spcBef>
          <a:spcPct val="0"/>
        </a:spcBef>
        <a:spcAft>
          <a:spcPct val="0"/>
        </a:spcAft>
        <a:defRPr sz="2800">
          <a:solidFill>
            <a:schemeClr val="tx1"/>
          </a:solidFill>
          <a:latin typeface="Arial" charset="0"/>
          <a:ea typeface="ＭＳ Ｐゴシック" charset="0"/>
        </a:defRPr>
      </a:lvl6pPr>
      <a:lvl7pPr marL="914400" algn="ctr" defTabSz="457200" rtl="0" fontAlgn="base">
        <a:spcBef>
          <a:spcPct val="0"/>
        </a:spcBef>
        <a:spcAft>
          <a:spcPct val="0"/>
        </a:spcAft>
        <a:defRPr sz="2800">
          <a:solidFill>
            <a:schemeClr val="tx1"/>
          </a:solidFill>
          <a:latin typeface="Arial" charset="0"/>
          <a:ea typeface="ＭＳ Ｐゴシック" charset="0"/>
        </a:defRPr>
      </a:lvl7pPr>
      <a:lvl8pPr marL="1371600" algn="ctr" defTabSz="457200" rtl="0" fontAlgn="base">
        <a:spcBef>
          <a:spcPct val="0"/>
        </a:spcBef>
        <a:spcAft>
          <a:spcPct val="0"/>
        </a:spcAft>
        <a:defRPr sz="2800">
          <a:solidFill>
            <a:schemeClr val="tx1"/>
          </a:solidFill>
          <a:latin typeface="Arial" charset="0"/>
          <a:ea typeface="ＭＳ Ｐゴシック" charset="0"/>
        </a:defRPr>
      </a:lvl8pPr>
      <a:lvl9pPr marL="1828800" algn="ctr" defTabSz="457200" rtl="0" fontAlgn="base">
        <a:spcBef>
          <a:spcPct val="0"/>
        </a:spcBef>
        <a:spcAft>
          <a:spcPct val="0"/>
        </a:spcAft>
        <a:defRPr sz="28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defRPr sz="2000" kern="1200">
          <a:solidFill>
            <a:schemeClr val="tx1"/>
          </a:solidFill>
          <a:latin typeface="+mn-lt"/>
          <a:ea typeface="ＭＳ Ｐゴシック" charset="0"/>
          <a:cs typeface="ＭＳ Ｐゴシック" charset="0"/>
        </a:defRPr>
      </a:lvl1pPr>
      <a:lvl2pPr marL="457200" algn="l" defTabSz="457200" rtl="0" eaLnBrk="0" fontAlgn="base" hangingPunct="0">
        <a:spcBef>
          <a:spcPct val="20000"/>
        </a:spcBef>
        <a:spcAft>
          <a:spcPct val="0"/>
        </a:spcAft>
        <a:defRPr sz="2000" kern="1200">
          <a:solidFill>
            <a:schemeClr val="tx1"/>
          </a:solidFill>
          <a:latin typeface="+mn-lt"/>
          <a:ea typeface="ＭＳ Ｐゴシック" charset="0"/>
          <a:cs typeface="+mn-cs"/>
        </a:defRPr>
      </a:lvl2pPr>
      <a:lvl3pPr marL="914400" algn="l" defTabSz="457200" rtl="0" eaLnBrk="0" fontAlgn="base" hangingPunct="0">
        <a:spcBef>
          <a:spcPct val="20000"/>
        </a:spcBef>
        <a:spcAft>
          <a:spcPct val="0"/>
        </a:spcAft>
        <a:defRPr sz="2000" kern="1200">
          <a:solidFill>
            <a:schemeClr val="tx1"/>
          </a:solidFill>
          <a:latin typeface="+mn-lt"/>
          <a:ea typeface="ＭＳ Ｐゴシック" charset="0"/>
          <a:cs typeface="+mn-cs"/>
        </a:defRPr>
      </a:lvl3pPr>
      <a:lvl4pPr marL="1371600" algn="l" defTabSz="457200" rtl="0" eaLnBrk="0" fontAlgn="base" hangingPunct="0">
        <a:spcBef>
          <a:spcPct val="20000"/>
        </a:spcBef>
        <a:spcAft>
          <a:spcPct val="0"/>
        </a:spcAft>
        <a:defRPr sz="2000" kern="1200">
          <a:solidFill>
            <a:schemeClr val="tx1"/>
          </a:solidFill>
          <a:latin typeface="+mn-lt"/>
          <a:ea typeface="ＭＳ Ｐゴシック" charset="0"/>
          <a:cs typeface="+mn-cs"/>
        </a:defRPr>
      </a:lvl4pPr>
      <a:lvl5pPr marL="1828800" algn="l" defTabSz="457200" rtl="0" eaLnBrk="0" fontAlgn="base" hangingPunct="0">
        <a:spcBef>
          <a:spcPct val="20000"/>
        </a:spcBef>
        <a:spcAft>
          <a:spcPct val="0"/>
        </a:spcAft>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7171" name="Rectangle 2"/>
          <p:cNvSpPr>
            <a:spLocks/>
          </p:cNvSpPr>
          <p:nvPr userDrawn="1"/>
        </p:nvSpPr>
        <p:spPr bwMode="auto">
          <a:xfrm>
            <a:off x="0" y="6097588"/>
            <a:ext cx="9169400" cy="762000"/>
          </a:xfrm>
          <a:prstGeom prst="rect">
            <a:avLst/>
          </a:prstGeom>
          <a:solidFill>
            <a:schemeClr val="tx1"/>
          </a:solidFill>
          <a:ln w="25400">
            <a:solidFill>
              <a:schemeClr val="tx1">
                <a:alpha val="0"/>
              </a:schemeClr>
            </a:solidFill>
            <a:miter lim="800000"/>
            <a:headEnd/>
            <a:tailEnd/>
          </a:ln>
        </p:spPr>
        <p:txBody>
          <a:bodyPr lIns="0" tIns="0" rIns="0" bIns="0"/>
          <a:lstStyle/>
          <a:p>
            <a:endParaRPr lang="en-US">
              <a:solidFill>
                <a:schemeClr val="tx1"/>
              </a:solidFill>
            </a:endParaRPr>
          </a:p>
        </p:txBody>
      </p:sp>
      <p:sp>
        <p:nvSpPr>
          <p:cNvPr id="7172" name="Rectangle 2"/>
          <p:cNvSpPr>
            <a:spLocks noGrp="1" noChangeArrowheads="1"/>
          </p:cNvSpPr>
          <p:nvPr>
            <p:ph type="body" idx="1"/>
          </p:nvPr>
        </p:nvSpPr>
        <p:spPr bwMode="auto">
          <a:xfrm>
            <a:off x="457200" y="1598613"/>
            <a:ext cx="8229600" cy="426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173" name="Picture 10"/>
          <p:cNvPicPr>
            <a:picLocks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8629650" y="6324600"/>
            <a:ext cx="285750" cy="28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7174" name="Picture 9"/>
          <p:cNvPicPr>
            <a:picLocks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8037513" y="6153150"/>
            <a:ext cx="671512"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pic>
        <p:nvPicPr>
          <p:cNvPr id="7175" name="Picture 8" descr="2-08.png"/>
          <p:cNvPicPr>
            <a:picLocks noChangeAspect="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228600" y="6248400"/>
            <a:ext cx="1666875"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6" name="Picture 9" descr="website-07.png"/>
          <p:cNvPicPr>
            <a:picLocks noChangeAspect="1"/>
          </p:cNvPicPr>
          <p:nvPr userDrawn="1"/>
        </p:nvPicPr>
        <p:blipFill>
          <a:blip r:embed="rId7" cstate="print">
            <a:extLst>
              <a:ext uri="{28A0092B-C50C-407E-A947-70E740481C1C}">
                <a14:useLocalDpi xmlns="" xmlns:a14="http://schemas.microsoft.com/office/drawing/2010/main" val="0"/>
              </a:ext>
            </a:extLst>
          </a:blip>
          <a:srcRect/>
          <a:stretch>
            <a:fillRect/>
          </a:stretch>
        </p:blipFill>
        <p:spPr bwMode="auto">
          <a:xfrm>
            <a:off x="6858000" y="6172200"/>
            <a:ext cx="13716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4" r:id="rId1"/>
    <p:sldLayoutId id="2147483849" r:id="rId2"/>
  </p:sldLayoutIdLst>
  <p:txStyles>
    <p:titleStyle>
      <a:lvl1pPr algn="ctr" defTabSz="457200" rtl="0" eaLnBrk="0" fontAlgn="base" hangingPunct="0">
        <a:spcBef>
          <a:spcPct val="0"/>
        </a:spcBef>
        <a:spcAft>
          <a:spcPct val="0"/>
        </a:spcAft>
        <a:defRPr sz="2800" kern="1200">
          <a:solidFill>
            <a:schemeClr val="tx1"/>
          </a:solidFill>
          <a:latin typeface="Arial"/>
          <a:ea typeface="ＭＳ Ｐゴシック" charset="0"/>
          <a:cs typeface="Arial"/>
        </a:defRPr>
      </a:lvl1pPr>
      <a:lvl2pPr algn="ctr" defTabSz="457200" rtl="0" eaLnBrk="0" fontAlgn="base" hangingPunct="0">
        <a:spcBef>
          <a:spcPct val="0"/>
        </a:spcBef>
        <a:spcAft>
          <a:spcPct val="0"/>
        </a:spcAft>
        <a:defRPr sz="2800">
          <a:solidFill>
            <a:schemeClr val="tx1"/>
          </a:solidFill>
          <a:latin typeface="Arial" charset="0"/>
          <a:ea typeface="ＭＳ Ｐゴシック" charset="0"/>
        </a:defRPr>
      </a:lvl2pPr>
      <a:lvl3pPr algn="ctr" defTabSz="457200" rtl="0" eaLnBrk="0" fontAlgn="base" hangingPunct="0">
        <a:spcBef>
          <a:spcPct val="0"/>
        </a:spcBef>
        <a:spcAft>
          <a:spcPct val="0"/>
        </a:spcAft>
        <a:defRPr sz="2800">
          <a:solidFill>
            <a:schemeClr val="tx1"/>
          </a:solidFill>
          <a:latin typeface="Arial" charset="0"/>
          <a:ea typeface="ＭＳ Ｐゴシック" charset="0"/>
        </a:defRPr>
      </a:lvl3pPr>
      <a:lvl4pPr algn="ctr" defTabSz="457200" rtl="0" eaLnBrk="0" fontAlgn="base" hangingPunct="0">
        <a:spcBef>
          <a:spcPct val="0"/>
        </a:spcBef>
        <a:spcAft>
          <a:spcPct val="0"/>
        </a:spcAft>
        <a:defRPr sz="2800">
          <a:solidFill>
            <a:schemeClr val="tx1"/>
          </a:solidFill>
          <a:latin typeface="Arial" charset="0"/>
          <a:ea typeface="ＭＳ Ｐゴシック" charset="0"/>
        </a:defRPr>
      </a:lvl4pPr>
      <a:lvl5pPr algn="ctr" defTabSz="457200" rtl="0" eaLnBrk="0" fontAlgn="base" hangingPunct="0">
        <a:spcBef>
          <a:spcPct val="0"/>
        </a:spcBef>
        <a:spcAft>
          <a:spcPct val="0"/>
        </a:spcAft>
        <a:defRPr sz="2800">
          <a:solidFill>
            <a:schemeClr val="tx1"/>
          </a:solidFill>
          <a:latin typeface="Arial" charset="0"/>
          <a:ea typeface="ＭＳ Ｐゴシック" charset="0"/>
        </a:defRPr>
      </a:lvl5pPr>
      <a:lvl6pPr marL="457200" algn="ctr" defTabSz="457200" rtl="0" fontAlgn="base">
        <a:spcBef>
          <a:spcPct val="0"/>
        </a:spcBef>
        <a:spcAft>
          <a:spcPct val="0"/>
        </a:spcAft>
        <a:defRPr sz="2800">
          <a:solidFill>
            <a:schemeClr val="tx1"/>
          </a:solidFill>
          <a:latin typeface="Arial" charset="0"/>
          <a:ea typeface="ＭＳ Ｐゴシック" charset="0"/>
        </a:defRPr>
      </a:lvl6pPr>
      <a:lvl7pPr marL="914400" algn="ctr" defTabSz="457200" rtl="0" fontAlgn="base">
        <a:spcBef>
          <a:spcPct val="0"/>
        </a:spcBef>
        <a:spcAft>
          <a:spcPct val="0"/>
        </a:spcAft>
        <a:defRPr sz="2800">
          <a:solidFill>
            <a:schemeClr val="tx1"/>
          </a:solidFill>
          <a:latin typeface="Arial" charset="0"/>
          <a:ea typeface="ＭＳ Ｐゴシック" charset="0"/>
        </a:defRPr>
      </a:lvl7pPr>
      <a:lvl8pPr marL="1371600" algn="ctr" defTabSz="457200" rtl="0" fontAlgn="base">
        <a:spcBef>
          <a:spcPct val="0"/>
        </a:spcBef>
        <a:spcAft>
          <a:spcPct val="0"/>
        </a:spcAft>
        <a:defRPr sz="2800">
          <a:solidFill>
            <a:schemeClr val="tx1"/>
          </a:solidFill>
          <a:latin typeface="Arial" charset="0"/>
          <a:ea typeface="ＭＳ Ｐゴシック" charset="0"/>
        </a:defRPr>
      </a:lvl8pPr>
      <a:lvl9pPr marL="1828800" algn="ctr" defTabSz="457200" rtl="0" fontAlgn="base">
        <a:spcBef>
          <a:spcPct val="0"/>
        </a:spcBef>
        <a:spcAft>
          <a:spcPct val="0"/>
        </a:spcAft>
        <a:defRPr sz="28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defRPr sz="2000" kern="1200">
          <a:solidFill>
            <a:schemeClr val="tx1"/>
          </a:solidFill>
          <a:latin typeface="Arial"/>
          <a:ea typeface="ＭＳ Ｐゴシック" charset="0"/>
          <a:cs typeface="Arial"/>
        </a:defRPr>
      </a:lvl1pPr>
      <a:lvl2pPr marL="457200" algn="l" defTabSz="457200" rtl="0" eaLnBrk="0" fontAlgn="base" hangingPunct="0">
        <a:spcBef>
          <a:spcPct val="20000"/>
        </a:spcBef>
        <a:spcAft>
          <a:spcPct val="0"/>
        </a:spcAft>
        <a:defRPr sz="2000" kern="1200">
          <a:solidFill>
            <a:schemeClr val="tx1"/>
          </a:solidFill>
          <a:latin typeface="Arial"/>
          <a:ea typeface="ＭＳ Ｐゴシック" charset="0"/>
          <a:cs typeface="Arial"/>
        </a:defRPr>
      </a:lvl2pPr>
      <a:lvl3pPr marL="914400" algn="l" defTabSz="457200" rtl="0" eaLnBrk="0" fontAlgn="base" hangingPunct="0">
        <a:spcBef>
          <a:spcPct val="20000"/>
        </a:spcBef>
        <a:spcAft>
          <a:spcPct val="0"/>
        </a:spcAft>
        <a:defRPr sz="2000" kern="1200">
          <a:solidFill>
            <a:schemeClr val="tx1"/>
          </a:solidFill>
          <a:latin typeface="Arial"/>
          <a:ea typeface="ＭＳ Ｐゴシック" charset="0"/>
          <a:cs typeface="Arial"/>
        </a:defRPr>
      </a:lvl3pPr>
      <a:lvl4pPr marL="1371600" algn="l" defTabSz="457200" rtl="0" eaLnBrk="0" fontAlgn="base" hangingPunct="0">
        <a:spcBef>
          <a:spcPct val="20000"/>
        </a:spcBef>
        <a:spcAft>
          <a:spcPct val="0"/>
        </a:spcAft>
        <a:defRPr sz="20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dirty="0"/>
              <a:t>Slide Separator</a:t>
            </a:r>
            <a:endParaRPr lang="en-US" dirty="0"/>
          </a:p>
        </p:txBody>
      </p:sp>
      <p:sp>
        <p:nvSpPr>
          <p:cNvPr id="9219" name="Rectangle 2"/>
          <p:cNvSpPr>
            <a:spLocks/>
          </p:cNvSpPr>
          <p:nvPr userDrawn="1"/>
        </p:nvSpPr>
        <p:spPr bwMode="auto">
          <a:xfrm>
            <a:off x="0" y="6097588"/>
            <a:ext cx="9169400" cy="762000"/>
          </a:xfrm>
          <a:prstGeom prst="rect">
            <a:avLst/>
          </a:prstGeom>
          <a:solidFill>
            <a:schemeClr val="tx1"/>
          </a:solidFill>
          <a:ln w="25400">
            <a:solidFill>
              <a:schemeClr val="tx1">
                <a:alpha val="0"/>
              </a:schemeClr>
            </a:solidFill>
            <a:miter lim="800000"/>
            <a:headEnd/>
            <a:tailEnd/>
          </a:ln>
        </p:spPr>
        <p:txBody>
          <a:bodyPr lIns="0" tIns="0" rIns="0" bIns="0"/>
          <a:lstStyle/>
          <a:p>
            <a:endParaRPr lang="en-US">
              <a:solidFill>
                <a:schemeClr val="tx1"/>
              </a:solidFill>
            </a:endParaRPr>
          </a:p>
        </p:txBody>
      </p:sp>
      <p:sp>
        <p:nvSpPr>
          <p:cNvPr id="9220" name="Rectangle 2"/>
          <p:cNvSpPr>
            <a:spLocks noGrp="1" noChangeArrowheads="1"/>
          </p:cNvSpPr>
          <p:nvPr>
            <p:ph type="body" idx="1"/>
          </p:nvPr>
        </p:nvSpPr>
        <p:spPr bwMode="auto">
          <a:xfrm>
            <a:off x="457200" y="1598613"/>
            <a:ext cx="8229600" cy="426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221" name="Picture 10"/>
          <p:cNvPicPr>
            <a:picLocks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8629650" y="6324600"/>
            <a:ext cx="285750" cy="28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9222" name="Picture 9"/>
          <p:cNvPicPr>
            <a:picLocks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8037513" y="6153150"/>
            <a:ext cx="671512"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pic>
        <p:nvPicPr>
          <p:cNvPr id="9223" name="Picture 8" descr="2-08.png"/>
          <p:cNvPicPr>
            <a:picLocks noChangeAspect="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228600" y="6248400"/>
            <a:ext cx="1666875"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4" name="Picture 9" descr="website-07.png"/>
          <p:cNvPicPr>
            <a:picLocks noChangeAspect="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6858000" y="6172200"/>
            <a:ext cx="13716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5" r:id="rId1"/>
  </p:sldLayoutIdLst>
  <p:txStyles>
    <p:titleStyle>
      <a:lvl1pPr algn="ctr" defTabSz="457200" rtl="0" eaLnBrk="0" fontAlgn="base" hangingPunct="0">
        <a:spcBef>
          <a:spcPct val="0"/>
        </a:spcBef>
        <a:spcAft>
          <a:spcPct val="0"/>
        </a:spcAft>
        <a:defRPr sz="2800" kern="1200">
          <a:solidFill>
            <a:schemeClr val="tx1"/>
          </a:solidFill>
          <a:latin typeface="Arial"/>
          <a:ea typeface="ＭＳ Ｐゴシック" charset="0"/>
          <a:cs typeface="Arial"/>
        </a:defRPr>
      </a:lvl1pPr>
      <a:lvl2pPr algn="ctr" defTabSz="457200" rtl="0" eaLnBrk="0" fontAlgn="base" hangingPunct="0">
        <a:spcBef>
          <a:spcPct val="0"/>
        </a:spcBef>
        <a:spcAft>
          <a:spcPct val="0"/>
        </a:spcAft>
        <a:defRPr sz="2800">
          <a:solidFill>
            <a:schemeClr val="tx1"/>
          </a:solidFill>
          <a:latin typeface="Arial" charset="0"/>
          <a:ea typeface="ＭＳ Ｐゴシック" charset="0"/>
        </a:defRPr>
      </a:lvl2pPr>
      <a:lvl3pPr algn="ctr" defTabSz="457200" rtl="0" eaLnBrk="0" fontAlgn="base" hangingPunct="0">
        <a:spcBef>
          <a:spcPct val="0"/>
        </a:spcBef>
        <a:spcAft>
          <a:spcPct val="0"/>
        </a:spcAft>
        <a:defRPr sz="2800">
          <a:solidFill>
            <a:schemeClr val="tx1"/>
          </a:solidFill>
          <a:latin typeface="Arial" charset="0"/>
          <a:ea typeface="ＭＳ Ｐゴシック" charset="0"/>
        </a:defRPr>
      </a:lvl3pPr>
      <a:lvl4pPr algn="ctr" defTabSz="457200" rtl="0" eaLnBrk="0" fontAlgn="base" hangingPunct="0">
        <a:spcBef>
          <a:spcPct val="0"/>
        </a:spcBef>
        <a:spcAft>
          <a:spcPct val="0"/>
        </a:spcAft>
        <a:defRPr sz="2800">
          <a:solidFill>
            <a:schemeClr val="tx1"/>
          </a:solidFill>
          <a:latin typeface="Arial" charset="0"/>
          <a:ea typeface="ＭＳ Ｐゴシック" charset="0"/>
        </a:defRPr>
      </a:lvl4pPr>
      <a:lvl5pPr algn="ctr" defTabSz="457200" rtl="0" eaLnBrk="0" fontAlgn="base" hangingPunct="0">
        <a:spcBef>
          <a:spcPct val="0"/>
        </a:spcBef>
        <a:spcAft>
          <a:spcPct val="0"/>
        </a:spcAft>
        <a:defRPr sz="2800">
          <a:solidFill>
            <a:schemeClr val="tx1"/>
          </a:solidFill>
          <a:latin typeface="Arial" charset="0"/>
          <a:ea typeface="ＭＳ Ｐゴシック" charset="0"/>
        </a:defRPr>
      </a:lvl5pPr>
      <a:lvl6pPr marL="457200" algn="ctr" defTabSz="457200" rtl="0" fontAlgn="base">
        <a:spcBef>
          <a:spcPct val="0"/>
        </a:spcBef>
        <a:spcAft>
          <a:spcPct val="0"/>
        </a:spcAft>
        <a:defRPr sz="2800">
          <a:solidFill>
            <a:schemeClr val="tx1"/>
          </a:solidFill>
          <a:latin typeface="Arial" charset="0"/>
          <a:ea typeface="ＭＳ Ｐゴシック" charset="0"/>
        </a:defRPr>
      </a:lvl6pPr>
      <a:lvl7pPr marL="914400" algn="ctr" defTabSz="457200" rtl="0" fontAlgn="base">
        <a:spcBef>
          <a:spcPct val="0"/>
        </a:spcBef>
        <a:spcAft>
          <a:spcPct val="0"/>
        </a:spcAft>
        <a:defRPr sz="2800">
          <a:solidFill>
            <a:schemeClr val="tx1"/>
          </a:solidFill>
          <a:latin typeface="Arial" charset="0"/>
          <a:ea typeface="ＭＳ Ｐゴシック" charset="0"/>
        </a:defRPr>
      </a:lvl7pPr>
      <a:lvl8pPr marL="1371600" algn="ctr" defTabSz="457200" rtl="0" fontAlgn="base">
        <a:spcBef>
          <a:spcPct val="0"/>
        </a:spcBef>
        <a:spcAft>
          <a:spcPct val="0"/>
        </a:spcAft>
        <a:defRPr sz="2800">
          <a:solidFill>
            <a:schemeClr val="tx1"/>
          </a:solidFill>
          <a:latin typeface="Arial" charset="0"/>
          <a:ea typeface="ＭＳ Ｐゴシック" charset="0"/>
        </a:defRPr>
      </a:lvl8pPr>
      <a:lvl9pPr marL="1828800" algn="ctr" defTabSz="457200" rtl="0" fontAlgn="base">
        <a:spcBef>
          <a:spcPct val="0"/>
        </a:spcBef>
        <a:spcAft>
          <a:spcPct val="0"/>
        </a:spcAft>
        <a:defRPr sz="28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defRPr sz="2000" kern="1200">
          <a:solidFill>
            <a:schemeClr val="tx1"/>
          </a:solidFill>
          <a:latin typeface="Arial"/>
          <a:ea typeface="ＭＳ Ｐゴシック" charset="0"/>
          <a:cs typeface="Arial"/>
        </a:defRPr>
      </a:lvl1pPr>
      <a:lvl2pPr marL="457200" algn="l" defTabSz="457200" rtl="0" eaLnBrk="0" fontAlgn="base" hangingPunct="0">
        <a:spcBef>
          <a:spcPct val="20000"/>
        </a:spcBef>
        <a:spcAft>
          <a:spcPct val="0"/>
        </a:spcAft>
        <a:defRPr sz="2000" kern="1200">
          <a:solidFill>
            <a:schemeClr val="tx1"/>
          </a:solidFill>
          <a:latin typeface="Arial"/>
          <a:ea typeface="ＭＳ Ｐゴシック" charset="0"/>
          <a:cs typeface="Arial"/>
        </a:defRPr>
      </a:lvl2pPr>
      <a:lvl3pPr marL="914400" algn="l" defTabSz="457200" rtl="0" eaLnBrk="0" fontAlgn="base" hangingPunct="0">
        <a:spcBef>
          <a:spcPct val="20000"/>
        </a:spcBef>
        <a:spcAft>
          <a:spcPct val="0"/>
        </a:spcAft>
        <a:defRPr sz="2000" kern="1200">
          <a:solidFill>
            <a:schemeClr val="tx1"/>
          </a:solidFill>
          <a:latin typeface="Arial"/>
          <a:ea typeface="ＭＳ Ｐゴシック" charset="0"/>
          <a:cs typeface="Arial"/>
        </a:defRPr>
      </a:lvl3pPr>
      <a:lvl4pPr marL="1371600" algn="l" defTabSz="457200" rtl="0" eaLnBrk="0" fontAlgn="base" hangingPunct="0">
        <a:spcBef>
          <a:spcPct val="20000"/>
        </a:spcBef>
        <a:spcAft>
          <a:spcPct val="0"/>
        </a:spcAft>
        <a:defRPr sz="20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8.xml"/><Relationship Id="rId7"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51.png"/><Relationship Id="rId5" Type="http://schemas.openxmlformats.org/officeDocument/2006/relationships/image" Target="../media/image5.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48.jpeg"/><Relationship Id="rId3" Type="http://schemas.openxmlformats.org/officeDocument/2006/relationships/image" Target="../media/image53.jpeg"/><Relationship Id="rId7" Type="http://schemas.openxmlformats.org/officeDocument/2006/relationships/image" Target="../media/image28.jpeg"/><Relationship Id="rId12"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9.jpeg"/><Relationship Id="rId11" Type="http://schemas.openxmlformats.org/officeDocument/2006/relationships/image" Target="../media/image58.jpeg"/><Relationship Id="rId5" Type="http://schemas.openxmlformats.org/officeDocument/2006/relationships/image" Target="../media/image55.jpeg"/><Relationship Id="rId10" Type="http://schemas.openxmlformats.org/officeDocument/2006/relationships/image" Target="../media/image57.jpeg"/><Relationship Id="rId4" Type="http://schemas.openxmlformats.org/officeDocument/2006/relationships/image" Target="../media/image54.jpeg"/><Relationship Id="rId9" Type="http://schemas.openxmlformats.org/officeDocument/2006/relationships/image" Target="../media/image4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0.jpeg"/><Relationship Id="rId7" Type="http://schemas.openxmlformats.org/officeDocument/2006/relationships/image" Target="../media/image63.gif"/><Relationship Id="rId2" Type="http://schemas.openxmlformats.org/officeDocument/2006/relationships/image" Target="../media/image59.jpeg"/><Relationship Id="rId1" Type="http://schemas.openxmlformats.org/officeDocument/2006/relationships/slideLayout" Target="../slideLayouts/slideLayout5.xml"/><Relationship Id="rId6" Type="http://schemas.openxmlformats.org/officeDocument/2006/relationships/image" Target="../media/image62.gif"/><Relationship Id="rId5" Type="http://schemas.openxmlformats.org/officeDocument/2006/relationships/image" Target="../media/image61.gif"/><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5.jpeg"/><Relationship Id="rId7"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66.png"/><Relationship Id="rId11" Type="http://schemas.openxmlformats.org/officeDocument/2006/relationships/image" Target="../media/image69.jpeg"/><Relationship Id="rId5" Type="http://schemas.openxmlformats.org/officeDocument/2006/relationships/image" Target="../media/image5.png"/><Relationship Id="rId10" Type="http://schemas.openxmlformats.org/officeDocument/2006/relationships/image" Target="../media/image63.gif"/><Relationship Id="rId4" Type="http://schemas.openxmlformats.org/officeDocument/2006/relationships/image" Target="../media/image61.gif"/><Relationship Id="rId9" Type="http://schemas.openxmlformats.org/officeDocument/2006/relationships/image" Target="../media/image62.gif"/></Relationships>
</file>

<file path=ppt/slides/_rels/slide1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9.png"/><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78.png"/><Relationship Id="rId4" Type="http://schemas.openxmlformats.org/officeDocument/2006/relationships/image" Target="../media/image77.jpeg"/></Relationships>
</file>

<file path=ppt/slides/_rels/slide1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2.jpeg"/><Relationship Id="rId4" Type="http://schemas.openxmlformats.org/officeDocument/2006/relationships/image" Target="../media/image8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gif"/><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gif"/></Relationships>
</file>

<file path=ppt/slides/_rels/slide2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84.png"/></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86.jpeg"/><Relationship Id="rId7" Type="http://schemas.openxmlformats.org/officeDocument/2006/relationships/image" Target="../media/image90.wmf"/><Relationship Id="rId2" Type="http://schemas.openxmlformats.org/officeDocument/2006/relationships/image" Target="../media/image85.jpeg"/><Relationship Id="rId1" Type="http://schemas.openxmlformats.org/officeDocument/2006/relationships/slideLayout" Target="../slideLayouts/slideLayout5.xml"/><Relationship Id="rId6" Type="http://schemas.openxmlformats.org/officeDocument/2006/relationships/image" Target="../media/image89.jpeg"/><Relationship Id="rId11" Type="http://schemas.openxmlformats.org/officeDocument/2006/relationships/image" Target="../media/image92.jpeg"/><Relationship Id="rId5" Type="http://schemas.openxmlformats.org/officeDocument/2006/relationships/image" Target="../media/image88.wmf"/><Relationship Id="rId10" Type="http://schemas.openxmlformats.org/officeDocument/2006/relationships/image" Target="../media/image91.png"/><Relationship Id="rId4" Type="http://schemas.openxmlformats.org/officeDocument/2006/relationships/image" Target="../media/image87.jpeg"/><Relationship Id="rId9" Type="http://schemas.openxmlformats.org/officeDocument/2006/relationships/image" Target="../media/image5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31.jpeg"/><Relationship Id="rId7" Type="http://schemas.openxmlformats.org/officeDocument/2006/relationships/image" Target="../media/image30.jpeg"/><Relationship Id="rId2" Type="http://schemas.openxmlformats.org/officeDocument/2006/relationships/image" Target="../media/image93.jpeg"/><Relationship Id="rId1" Type="http://schemas.openxmlformats.org/officeDocument/2006/relationships/slideLayout" Target="../slideLayouts/slideLayout5.xml"/><Relationship Id="rId6" Type="http://schemas.openxmlformats.org/officeDocument/2006/relationships/image" Target="../media/image94.jpeg"/><Relationship Id="rId5" Type="http://schemas.openxmlformats.org/officeDocument/2006/relationships/image" Target="../media/image29.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hyperlink" Target="video/material-rendering_short.mov"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5.png"/><Relationship Id="rId7"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6.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oleObject" Target="../embeddings/oleObject3.bin"/><Relationship Id="rId3" Type="http://schemas.openxmlformats.org/officeDocument/2006/relationships/notesSlide" Target="../notesSlides/notesSlide7.xml"/><Relationship Id="rId7" Type="http://schemas.openxmlformats.org/officeDocument/2006/relationships/image" Target="../media/image44.png"/><Relationship Id="rId12" Type="http://schemas.openxmlformats.org/officeDocument/2006/relationships/image" Target="../media/image47.jpe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43.png"/><Relationship Id="rId11" Type="http://schemas.openxmlformats.org/officeDocument/2006/relationships/oleObject" Target="../embeddings/oleObject2.bin"/><Relationship Id="rId5" Type="http://schemas.openxmlformats.org/officeDocument/2006/relationships/image" Target="../media/image42.png"/><Relationship Id="rId15" Type="http://schemas.openxmlformats.org/officeDocument/2006/relationships/oleObject" Target="../embeddings/oleObject4.bin"/><Relationship Id="rId10" Type="http://schemas.openxmlformats.org/officeDocument/2006/relationships/image" Target="../media/image46.wmf"/><Relationship Id="rId4" Type="http://schemas.openxmlformats.org/officeDocument/2006/relationships/image" Target="../media/image5.png"/><Relationship Id="rId9" Type="http://schemas.openxmlformats.org/officeDocument/2006/relationships/oleObject" Target="../embeddings/oleObject1.bin"/><Relationship Id="rId14" Type="http://schemas.openxmlformats.org/officeDocument/2006/relationships/image" Target="../media/image4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txBox="1">
            <a:spLocks/>
          </p:cNvSpPr>
          <p:nvPr/>
        </p:nvSpPr>
        <p:spPr>
          <a:xfrm>
            <a:off x="381300" y="2971800"/>
            <a:ext cx="5791200" cy="10668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CN" sz="2800" dirty="0" smtClean="0">
                <a:solidFill>
                  <a:srgbClr val="298DC2"/>
                </a:solidFill>
                <a:latin typeface="Arial" charset="0"/>
                <a:ea typeface="ＭＳ Ｐゴシック" charset="0"/>
                <a:cs typeface="Arial"/>
                <a:sym typeface="Lucida Grande" charset="0"/>
              </a:rPr>
              <a:t>Image-Pair-Based </a:t>
            </a:r>
            <a:br>
              <a:rPr lang="en-US" altLang="zh-CN" sz="2800" dirty="0" smtClean="0">
                <a:solidFill>
                  <a:srgbClr val="298DC2"/>
                </a:solidFill>
                <a:latin typeface="Arial" charset="0"/>
                <a:ea typeface="ＭＳ Ｐゴシック" charset="0"/>
                <a:cs typeface="Arial"/>
                <a:sym typeface="Lucida Grande" charset="0"/>
              </a:rPr>
            </a:br>
            <a:r>
              <a:rPr lang="en-US" altLang="zh-CN" sz="2800" dirty="0" smtClean="0">
                <a:solidFill>
                  <a:srgbClr val="298DC2"/>
                </a:solidFill>
                <a:latin typeface="Arial" charset="0"/>
                <a:ea typeface="ＭＳ Ｐゴシック" charset="0"/>
                <a:cs typeface="Arial"/>
                <a:sym typeface="Lucida Grande" charset="0"/>
              </a:rPr>
              <a:t>Anisotropic Material Modeling</a:t>
            </a:r>
            <a:endParaRPr lang="zh-CN" altLang="en-US" sz="2800" dirty="0">
              <a:solidFill>
                <a:srgbClr val="298DC2"/>
              </a:solidFill>
              <a:latin typeface="Arial" charset="0"/>
              <a:ea typeface="ＭＳ Ｐゴシック" charset="0"/>
              <a:cs typeface="Arial"/>
              <a:sym typeface="Lucida Grande" charset="0"/>
            </a:endParaRPr>
          </a:p>
        </p:txBody>
      </p:sp>
      <p:sp>
        <p:nvSpPr>
          <p:cNvPr id="4" name="标题 2"/>
          <p:cNvSpPr txBox="1">
            <a:spLocks/>
          </p:cNvSpPr>
          <p:nvPr/>
        </p:nvSpPr>
        <p:spPr>
          <a:xfrm>
            <a:off x="686100" y="3962400"/>
            <a:ext cx="5181600" cy="914400"/>
          </a:xfrm>
          <a:prstGeom prst="rect">
            <a:avLst/>
          </a:prstGeom>
        </p:spPr>
        <p:txBody>
          <a:bodyPr vert="horz" lIns="0" rIns="0" bIns="0" anchor="ctr" anchorCtr="0">
            <a:noAutofit/>
          </a:bodyPr>
          <a:lstStyle/>
          <a:p>
            <a:pPr algn="ctr"/>
            <a:r>
              <a:rPr lang="en-US" altLang="zh-CN" sz="1800" u="sng" dirty="0">
                <a:solidFill>
                  <a:srgbClr val="298DC2"/>
                </a:solidFill>
                <a:latin typeface="Times New Roman" pitchFamily="18" charset="0"/>
                <a:ea typeface="ＭＳ Ｐゴシック" charset="0"/>
                <a:cs typeface="Times New Roman" pitchFamily="18" charset="0"/>
                <a:sym typeface="Lucida Grande" charset="0"/>
              </a:rPr>
              <a:t>Jie Feng</a:t>
            </a:r>
            <a:r>
              <a:rPr lang="en-US" altLang="zh-CN" sz="1800" dirty="0">
                <a:solidFill>
                  <a:srgbClr val="298DC2"/>
                </a:solidFill>
                <a:latin typeface="Times New Roman" pitchFamily="18" charset="0"/>
                <a:ea typeface="ＭＳ Ｐゴシック" charset="0"/>
                <a:cs typeface="Times New Roman" pitchFamily="18" charset="0"/>
                <a:sym typeface="Lucida Grande" charset="0"/>
              </a:rPr>
              <a:t>, </a:t>
            </a:r>
            <a:r>
              <a:rPr lang="en-US" altLang="zh-CN" sz="1800" dirty="0" err="1">
                <a:solidFill>
                  <a:srgbClr val="298DC2"/>
                </a:solidFill>
                <a:latin typeface="Times New Roman" pitchFamily="18" charset="0"/>
                <a:ea typeface="ＭＳ Ｐゴシック" charset="0"/>
                <a:cs typeface="Times New Roman" pitchFamily="18" charset="0"/>
                <a:sym typeface="Lucida Grande" charset="0"/>
              </a:rPr>
              <a:t>Wangyu</a:t>
            </a:r>
            <a:r>
              <a:rPr lang="en-US" altLang="zh-CN" sz="1800" dirty="0">
                <a:solidFill>
                  <a:srgbClr val="298DC2"/>
                </a:solidFill>
                <a:latin typeface="Times New Roman" pitchFamily="18" charset="0"/>
                <a:ea typeface="ＭＳ Ｐゴシック" charset="0"/>
                <a:cs typeface="Times New Roman" pitchFamily="18" charset="0"/>
                <a:sym typeface="Lucida Grande" charset="0"/>
              </a:rPr>
              <a:t> Xiao and </a:t>
            </a:r>
            <a:r>
              <a:rPr lang="en-US" altLang="zh-CN" sz="1800" dirty="0" err="1">
                <a:solidFill>
                  <a:srgbClr val="298DC2"/>
                </a:solidFill>
                <a:latin typeface="Times New Roman" pitchFamily="18" charset="0"/>
                <a:ea typeface="ＭＳ Ｐゴシック" charset="0"/>
                <a:cs typeface="Times New Roman" pitchFamily="18" charset="0"/>
                <a:sym typeface="Lucida Grande" charset="0"/>
              </a:rPr>
              <a:t>Bingfeng</a:t>
            </a:r>
            <a:r>
              <a:rPr lang="en-US" altLang="zh-CN" sz="1800" dirty="0">
                <a:solidFill>
                  <a:srgbClr val="298DC2"/>
                </a:solidFill>
                <a:latin typeface="Times New Roman" pitchFamily="18" charset="0"/>
                <a:ea typeface="ＭＳ Ｐゴシック" charset="0"/>
                <a:cs typeface="Times New Roman" pitchFamily="18" charset="0"/>
                <a:sym typeface="Lucida Grande" charset="0"/>
              </a:rPr>
              <a:t> </a:t>
            </a:r>
            <a:r>
              <a:rPr lang="en-US" altLang="zh-CN" sz="1800" dirty="0" smtClean="0">
                <a:solidFill>
                  <a:srgbClr val="298DC2"/>
                </a:solidFill>
                <a:latin typeface="Times New Roman" pitchFamily="18" charset="0"/>
                <a:ea typeface="ＭＳ Ｐゴシック" charset="0"/>
                <a:cs typeface="Times New Roman" pitchFamily="18" charset="0"/>
                <a:sym typeface="Lucida Grande" charset="0"/>
              </a:rPr>
              <a:t>Zhou</a:t>
            </a:r>
          </a:p>
          <a:p>
            <a:pPr algn="ctr"/>
            <a:r>
              <a:rPr lang="en-US" altLang="zh-CN" sz="1800" dirty="0" smtClean="0">
                <a:solidFill>
                  <a:srgbClr val="298DC2"/>
                </a:solidFill>
                <a:latin typeface="Times New Roman" pitchFamily="18" charset="0"/>
                <a:ea typeface="ＭＳ Ｐゴシック" charset="0"/>
                <a:cs typeface="Times New Roman" pitchFamily="18" charset="0"/>
                <a:sym typeface="Lucida Grande" charset="0"/>
              </a:rPr>
              <a:t>Peking </a:t>
            </a:r>
            <a:r>
              <a:rPr lang="en-US" altLang="zh-CN" sz="1800" dirty="0">
                <a:solidFill>
                  <a:srgbClr val="298DC2"/>
                </a:solidFill>
                <a:latin typeface="Times New Roman" pitchFamily="18" charset="0"/>
                <a:ea typeface="ＭＳ Ｐゴシック" charset="0"/>
                <a:cs typeface="Times New Roman" pitchFamily="18" charset="0"/>
                <a:sym typeface="Lucida Grande" charset="0"/>
              </a:rPr>
              <a:t>University</a:t>
            </a:r>
            <a:endParaRPr lang="zh-CN" altLang="en-US" sz="1800" dirty="0">
              <a:solidFill>
                <a:srgbClr val="298DC2"/>
              </a:solidFill>
              <a:latin typeface="Times New Roman" pitchFamily="18" charset="0"/>
              <a:ea typeface="ＭＳ Ｐゴシック" charset="0"/>
              <a:cs typeface="Times New Roman" pitchFamily="18" charset="0"/>
              <a:sym typeface="Lucida Grande" charset="0"/>
            </a:endParaRPr>
          </a:p>
        </p:txBody>
      </p:sp>
      <p:pic>
        <p:nvPicPr>
          <p:cNvPr id="6" name="图片 6" descr="F:\Users\xwy\Documents\百度云\我的文档\实验室\材质建模\param\1242.jpg"/>
          <p:cNvPicPr>
            <a:picLocks noChangeAspect="1" noChangeArrowheads="1"/>
          </p:cNvPicPr>
          <p:nvPr/>
        </p:nvPicPr>
        <p:blipFill>
          <a:blip r:embed="rId2" cstate="print"/>
          <a:srcRect/>
          <a:stretch>
            <a:fillRect/>
          </a:stretch>
        </p:blipFill>
        <p:spPr bwMode="auto">
          <a:xfrm>
            <a:off x="1905300" y="1371600"/>
            <a:ext cx="1298723" cy="1296000"/>
          </a:xfrm>
          <a:prstGeom prst="rect">
            <a:avLst/>
          </a:prstGeom>
          <a:noFill/>
          <a:ln w="9525">
            <a:noFill/>
            <a:miter lim="800000"/>
            <a:headEnd/>
            <a:tailEnd/>
          </a:ln>
        </p:spPr>
      </p:pic>
      <p:pic>
        <p:nvPicPr>
          <p:cNvPr id="7" name="Picture 21" descr="\\172.31.200.68\工作文档备份\13肖旺裕工作文档\工作文档备份_肖旺裕\材质建模\建模程序\MaterialModeling\MaterialModeling\3847_600.bmp"/>
          <p:cNvPicPr>
            <a:picLocks noChangeAspect="1" noChangeArrowheads="1"/>
          </p:cNvPicPr>
          <p:nvPr/>
        </p:nvPicPr>
        <p:blipFill>
          <a:blip r:embed="rId3" cstate="print"/>
          <a:srcRect/>
          <a:stretch>
            <a:fillRect/>
          </a:stretch>
        </p:blipFill>
        <p:spPr bwMode="auto">
          <a:xfrm>
            <a:off x="533100" y="1371600"/>
            <a:ext cx="1296000" cy="1296000"/>
          </a:xfrm>
          <a:prstGeom prst="rect">
            <a:avLst/>
          </a:prstGeom>
          <a:noFill/>
          <a:ln w="9525">
            <a:noFill/>
            <a:miter lim="800000"/>
            <a:headEnd/>
            <a:tailEnd/>
          </a:ln>
        </p:spPr>
      </p:pic>
      <p:pic>
        <p:nvPicPr>
          <p:cNvPr id="10" name="Picture 4" descr="E:\documents\&amp;研究室工作\_Xiao Wangyu\材质建模实验结果\其它\groundtruth1.jpg"/>
          <p:cNvPicPr>
            <a:picLocks noChangeAspect="1" noChangeArrowheads="1"/>
          </p:cNvPicPr>
          <p:nvPr/>
        </p:nvPicPr>
        <p:blipFill>
          <a:blip r:embed="rId4" cstate="print"/>
          <a:srcRect/>
          <a:stretch>
            <a:fillRect/>
          </a:stretch>
        </p:blipFill>
        <p:spPr bwMode="auto">
          <a:xfrm>
            <a:off x="4828575" y="1371600"/>
            <a:ext cx="1296000" cy="1296000"/>
          </a:xfrm>
          <a:prstGeom prst="rect">
            <a:avLst/>
          </a:prstGeom>
          <a:noFill/>
        </p:spPr>
      </p:pic>
      <p:pic>
        <p:nvPicPr>
          <p:cNvPr id="11" name="Picture 5" descr="E:\documents\&amp;研究室工作\_Xiao Wangyu\材质建模实验结果\其它\newview1.jpg"/>
          <p:cNvPicPr>
            <a:picLocks noChangeAspect="1" noChangeArrowheads="1"/>
          </p:cNvPicPr>
          <p:nvPr/>
        </p:nvPicPr>
        <p:blipFill>
          <a:blip r:embed="rId5" cstate="print"/>
          <a:srcRect/>
          <a:stretch>
            <a:fillRect/>
          </a:stretch>
        </p:blipFill>
        <p:spPr bwMode="auto">
          <a:xfrm>
            <a:off x="3438825" y="1371600"/>
            <a:ext cx="1296000" cy="1296000"/>
          </a:xfrm>
          <a:prstGeom prst="rect">
            <a:avLst/>
          </a:prstGeom>
          <a:noFill/>
        </p:spPr>
      </p:pic>
      <p:sp>
        <p:nvSpPr>
          <p:cNvPr id="18" name="加号 17"/>
          <p:cNvSpPr/>
          <p:nvPr/>
        </p:nvSpPr>
        <p:spPr>
          <a:xfrm>
            <a:off x="1638600" y="1791000"/>
            <a:ext cx="457200" cy="457200"/>
          </a:xfrm>
          <a:prstGeom prst="mathPlus">
            <a:avLst/>
          </a:prstGeom>
          <a:solidFill>
            <a:srgbClr val="F3EDA5"/>
          </a:solidFill>
          <a:ln>
            <a:solidFill>
              <a:srgbClr val="298DC2"/>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9" name="燕尾形箭头 18"/>
          <p:cNvSpPr/>
          <p:nvPr/>
        </p:nvSpPr>
        <p:spPr>
          <a:xfrm>
            <a:off x="3076875" y="1829100"/>
            <a:ext cx="457200" cy="381000"/>
          </a:xfrm>
          <a:prstGeom prst="notchedRightArrow">
            <a:avLst/>
          </a:prstGeom>
          <a:solidFill>
            <a:srgbClr val="F3EDA5"/>
          </a:solidFill>
          <a:ln>
            <a:solidFill>
              <a:srgbClr val="298DC2"/>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pic>
        <p:nvPicPr>
          <p:cNvPr id="12" name="Picture 2" descr="E:\documents\其他文档\北大校徽\bdxh.gif"/>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731672" y="4815840"/>
            <a:ext cx="1090456" cy="108012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7"/>
          <p:cNvPicPr>
            <a:picLocks noChangeAspect="1" noChangeArrowheads="1"/>
          </p:cNvPicPr>
          <p:nvPr/>
        </p:nvPicPr>
        <p:blipFill>
          <a:blip r:embed="rId4" cstate="print"/>
          <a:srcRect/>
          <a:stretch>
            <a:fillRect/>
          </a:stretch>
        </p:blipFill>
        <p:spPr bwMode="auto">
          <a:xfrm>
            <a:off x="914400" y="1548774"/>
            <a:ext cx="7162800" cy="2581984"/>
          </a:xfrm>
          <a:prstGeom prst="rect">
            <a:avLst/>
          </a:prstGeom>
          <a:noFill/>
          <a:ln w="9525">
            <a:solidFill>
              <a:schemeClr val="accent1"/>
            </a:solidFill>
            <a:miter lim="800000"/>
            <a:headEnd/>
            <a:tailEnd/>
          </a:ln>
        </p:spPr>
      </p:pic>
      <p:sp>
        <p:nvSpPr>
          <p:cNvPr id="15361" name="Text Placeholder 3"/>
          <p:cNvSpPr>
            <a:spLocks noGrp="1"/>
          </p:cNvSpPr>
          <p:nvPr>
            <p:ph type="body" sz="quarter" idx="10"/>
          </p:nvPr>
        </p:nvSpPr>
        <p:spPr/>
        <p:txBody>
          <a:bodyPr/>
          <a:lstStyle/>
          <a:p>
            <a:pPr eaLnBrk="1" hangingPunct="1"/>
            <a:r>
              <a:rPr lang="en-US" altLang="zh-CN" dirty="0" smtClean="0"/>
              <a:t>Intrinsic Image Decomposition</a:t>
            </a:r>
            <a:endParaRPr lang="en-US" dirty="0">
              <a:latin typeface="Arial" charset="0"/>
            </a:endParaRPr>
          </a:p>
        </p:txBody>
      </p:sp>
      <p:sp>
        <p:nvSpPr>
          <p:cNvPr id="15362" name="Content Placeholder 4"/>
          <p:cNvSpPr>
            <a:spLocks noGrp="1"/>
          </p:cNvSpPr>
          <p:nvPr>
            <p:ph sz="quarter" idx="11"/>
          </p:nvPr>
        </p:nvSpPr>
        <p:spPr>
          <a:xfrm>
            <a:off x="533400" y="990600"/>
            <a:ext cx="8229600" cy="609600"/>
          </a:xfrm>
        </p:spPr>
        <p:txBody>
          <a:bodyPr/>
          <a:lstStyle/>
          <a:p>
            <a:pPr marL="342900" indent="-342900">
              <a:buSzPct val="100000"/>
              <a:buBlip>
                <a:blip r:embed="rId5"/>
              </a:buBlip>
            </a:pPr>
            <a:r>
              <a:rPr lang="en-US" altLang="zh-CN" sz="2800" dirty="0" smtClean="0">
                <a:latin typeface="Times New Roman" pitchFamily="18" charset="0"/>
                <a:cs typeface="Times New Roman" pitchFamily="18" charset="0"/>
              </a:rPr>
              <a:t>Solving reflectance intensity </a:t>
            </a:r>
            <a:r>
              <a:rPr lang="en-US" altLang="zh-CN" sz="2800" i="1" dirty="0" err="1" smtClean="0">
                <a:latin typeface="Times New Roman" pitchFamily="18" charset="0"/>
                <a:cs typeface="Times New Roman" pitchFamily="18" charset="0"/>
              </a:rPr>
              <a:t>r</a:t>
            </a:r>
            <a:r>
              <a:rPr lang="en-US" altLang="zh-CN" sz="2800" i="1" baseline="-25000" dirty="0" err="1" smtClean="0">
                <a:latin typeface="Times New Roman" pitchFamily="18" charset="0"/>
                <a:cs typeface="Times New Roman" pitchFamily="18" charset="0"/>
              </a:rPr>
              <a:t>i,j</a:t>
            </a:r>
            <a:r>
              <a:rPr lang="en-US" altLang="zh-CN" sz="2800" i="1" baseline="-25000" dirty="0" smtClean="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rPr>
              <a:t>by optimizing:</a:t>
            </a:r>
          </a:p>
        </p:txBody>
      </p:sp>
      <p:pic>
        <p:nvPicPr>
          <p:cNvPr id="1027" name="Picture 3"/>
          <p:cNvPicPr>
            <a:picLocks noChangeAspect="1" noChangeArrowheads="1"/>
          </p:cNvPicPr>
          <p:nvPr/>
        </p:nvPicPr>
        <p:blipFill>
          <a:blip r:embed="rId6" cstate="print"/>
          <a:srcRect/>
          <a:stretch>
            <a:fillRect/>
          </a:stretch>
        </p:blipFill>
        <p:spPr bwMode="auto">
          <a:xfrm>
            <a:off x="838200" y="4495800"/>
            <a:ext cx="3327143" cy="1513810"/>
          </a:xfrm>
          <a:prstGeom prst="rect">
            <a:avLst/>
          </a:prstGeom>
          <a:noFill/>
          <a:ln w="9525">
            <a:noFill/>
            <a:miter lim="800000"/>
            <a:headEnd/>
            <a:tailEnd/>
          </a:ln>
        </p:spPr>
      </p:pic>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 name="对象 12"/>
          <p:cNvGraphicFramePr>
            <a:graphicFrameLocks noChangeAspect="1"/>
          </p:cNvGraphicFramePr>
          <p:nvPr/>
        </p:nvGraphicFramePr>
        <p:xfrm>
          <a:off x="4514850" y="3260090"/>
          <a:ext cx="114300" cy="215900"/>
        </p:xfrm>
        <a:graphic>
          <a:graphicData uri="http://schemas.openxmlformats.org/presentationml/2006/ole">
            <p:oleObj spid="_x0000_s36866" name="公式" r:id="rId7" imgW="114120" imgH="215640" progId="Equation.3">
              <p:embed/>
            </p:oleObj>
          </a:graphicData>
        </a:graphic>
      </p:graphicFrame>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20" name="组合 19"/>
          <p:cNvGrpSpPr/>
          <p:nvPr/>
        </p:nvGrpSpPr>
        <p:grpSpPr>
          <a:xfrm>
            <a:off x="1981200" y="1905000"/>
            <a:ext cx="5105400" cy="810399"/>
            <a:chOff x="1828800" y="1844040"/>
            <a:chExt cx="5105400" cy="810399"/>
          </a:xfrm>
        </p:grpSpPr>
        <p:sp>
          <p:nvSpPr>
            <p:cNvPr id="11" name="TextBox 17"/>
            <p:cNvSpPr txBox="1">
              <a:spLocks noChangeArrowheads="1"/>
            </p:cNvSpPr>
            <p:nvPr/>
          </p:nvSpPr>
          <p:spPr bwMode="auto">
            <a:xfrm>
              <a:off x="3048000" y="2377440"/>
              <a:ext cx="3886200" cy="276999"/>
            </a:xfrm>
            <a:prstGeom prst="rect">
              <a:avLst/>
            </a:prstGeom>
            <a:noFill/>
            <a:ln w="9525">
              <a:noFill/>
              <a:miter lim="800000"/>
              <a:headEnd/>
              <a:tailEnd/>
            </a:ln>
          </p:spPr>
          <p:txBody>
            <a:bodyPr wrap="square" lIns="0" tIns="0" rIns="0" bIns="0" anchor="ctr" anchorCtr="0">
              <a:spAutoFit/>
            </a:bodyPr>
            <a:lstStyle/>
            <a:p>
              <a:pPr marL="0" lvl="1" indent="11113">
                <a:buSzPct val="100000"/>
              </a:pPr>
              <a:r>
                <a:rPr lang="en-US" altLang="zh-CN" sz="1800" dirty="0" smtClean="0">
                  <a:solidFill>
                    <a:srgbClr val="00B0F0"/>
                  </a:solidFill>
                  <a:latin typeface="Times New Roman" pitchFamily="18" charset="0"/>
                  <a:cs typeface="Times New Roman" pitchFamily="18" charset="0"/>
                </a:rPr>
                <a:t>Penalize large illumination derivatives</a:t>
              </a:r>
            </a:p>
          </p:txBody>
        </p:sp>
        <p:sp>
          <p:nvSpPr>
            <p:cNvPr id="12" name="线形标注 2(带强调线) 11"/>
            <p:cNvSpPr/>
            <p:nvPr/>
          </p:nvSpPr>
          <p:spPr>
            <a:xfrm rot="16200000">
              <a:off x="3848100" y="-175260"/>
              <a:ext cx="457200" cy="4495800"/>
            </a:xfrm>
            <a:prstGeom prst="accentCallout2">
              <a:avLst>
                <a:gd name="adj1" fmla="val 18166"/>
                <a:gd name="adj2" fmla="val -11666"/>
                <a:gd name="adj3" fmla="val 19851"/>
                <a:gd name="adj4" fmla="val -39334"/>
                <a:gd name="adj5" fmla="val 25862"/>
                <a:gd name="adj6" fmla="val -56667"/>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grpSp>
        <p:nvGrpSpPr>
          <p:cNvPr id="21" name="组合 20"/>
          <p:cNvGrpSpPr/>
          <p:nvPr/>
        </p:nvGrpSpPr>
        <p:grpSpPr>
          <a:xfrm>
            <a:off x="2438400" y="2651502"/>
            <a:ext cx="5562600" cy="810399"/>
            <a:chOff x="2057400" y="2606040"/>
            <a:chExt cx="5562600" cy="810399"/>
          </a:xfrm>
        </p:grpSpPr>
        <p:sp>
          <p:nvSpPr>
            <p:cNvPr id="14" name="TextBox 17"/>
            <p:cNvSpPr txBox="1">
              <a:spLocks noChangeArrowheads="1"/>
            </p:cNvSpPr>
            <p:nvPr/>
          </p:nvSpPr>
          <p:spPr bwMode="auto">
            <a:xfrm>
              <a:off x="3429000" y="3139440"/>
              <a:ext cx="3886200" cy="276999"/>
            </a:xfrm>
            <a:prstGeom prst="rect">
              <a:avLst/>
            </a:prstGeom>
            <a:noFill/>
            <a:ln w="9525">
              <a:noFill/>
              <a:miter lim="800000"/>
              <a:headEnd/>
              <a:tailEnd/>
            </a:ln>
          </p:spPr>
          <p:txBody>
            <a:bodyPr wrap="square" lIns="0" tIns="0" rIns="0" bIns="0" anchor="ctr" anchorCtr="0">
              <a:spAutoFit/>
            </a:bodyPr>
            <a:lstStyle/>
            <a:p>
              <a:pPr marL="0" lvl="1" indent="11113">
                <a:buSzPct val="100000"/>
              </a:pPr>
              <a:r>
                <a:rPr lang="en-US" altLang="zh-CN" sz="1800" dirty="0" smtClean="0">
                  <a:solidFill>
                    <a:srgbClr val="FF0000"/>
                  </a:solidFill>
                  <a:latin typeface="Times New Roman" pitchFamily="18" charset="0"/>
                  <a:cs typeface="Times New Roman" pitchFamily="18" charset="0"/>
                </a:rPr>
                <a:t>Penalize large reflectance derivatives</a:t>
              </a:r>
            </a:p>
          </p:txBody>
        </p:sp>
        <p:sp>
          <p:nvSpPr>
            <p:cNvPr id="15" name="线形标注 2(带强调线) 14"/>
            <p:cNvSpPr/>
            <p:nvPr/>
          </p:nvSpPr>
          <p:spPr>
            <a:xfrm rot="16200000">
              <a:off x="4624000" y="39440"/>
              <a:ext cx="429399" cy="5562600"/>
            </a:xfrm>
            <a:prstGeom prst="accentCallout2">
              <a:avLst>
                <a:gd name="adj1" fmla="val 18166"/>
                <a:gd name="adj2" fmla="val -11666"/>
                <a:gd name="adj3" fmla="val 19851"/>
                <a:gd name="adj4" fmla="val -39334"/>
                <a:gd name="adj5" fmla="val 24067"/>
                <a:gd name="adj6" fmla="val -56667"/>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grpSp>
        <p:nvGrpSpPr>
          <p:cNvPr id="22" name="组合 21"/>
          <p:cNvGrpSpPr/>
          <p:nvPr/>
        </p:nvGrpSpPr>
        <p:grpSpPr>
          <a:xfrm>
            <a:off x="2743200" y="3474204"/>
            <a:ext cx="5867400" cy="914400"/>
            <a:chOff x="1844040" y="3520440"/>
            <a:chExt cx="5867400" cy="914400"/>
          </a:xfrm>
        </p:grpSpPr>
        <p:sp>
          <p:nvSpPr>
            <p:cNvPr id="16" name="TextBox 17"/>
            <p:cNvSpPr txBox="1">
              <a:spLocks noChangeArrowheads="1"/>
            </p:cNvSpPr>
            <p:nvPr/>
          </p:nvSpPr>
          <p:spPr bwMode="auto">
            <a:xfrm>
              <a:off x="2590800" y="4157841"/>
              <a:ext cx="5120640" cy="276999"/>
            </a:xfrm>
            <a:prstGeom prst="rect">
              <a:avLst/>
            </a:prstGeom>
            <a:noFill/>
            <a:ln w="9525">
              <a:noFill/>
              <a:miter lim="800000"/>
              <a:headEnd/>
              <a:tailEnd/>
            </a:ln>
          </p:spPr>
          <p:txBody>
            <a:bodyPr wrap="square" lIns="0" tIns="0" rIns="0" bIns="0" anchor="ctr" anchorCtr="0">
              <a:spAutoFit/>
            </a:bodyPr>
            <a:lstStyle/>
            <a:p>
              <a:pPr marL="0" lvl="1" indent="11113">
                <a:buSzPct val="100000"/>
              </a:pPr>
              <a:r>
                <a:rPr lang="en-US" altLang="zh-CN" sz="1800" dirty="0" smtClean="0">
                  <a:solidFill>
                    <a:srgbClr val="339966"/>
                  </a:solidFill>
                  <a:latin typeface="Times New Roman" pitchFamily="18" charset="0"/>
                  <a:cs typeface="Times New Roman" pitchFamily="18" charset="0"/>
                </a:rPr>
                <a:t>similar feature vectors → similar reflectance</a:t>
              </a:r>
            </a:p>
          </p:txBody>
        </p:sp>
        <p:sp>
          <p:nvSpPr>
            <p:cNvPr id="17" name="线形标注 2(带强调线) 16"/>
            <p:cNvSpPr/>
            <p:nvPr/>
          </p:nvSpPr>
          <p:spPr>
            <a:xfrm rot="16200000">
              <a:off x="2659122" y="2705358"/>
              <a:ext cx="488196" cy="2118360"/>
            </a:xfrm>
            <a:prstGeom prst="accentCallout2">
              <a:avLst>
                <a:gd name="adj1" fmla="val 18166"/>
                <a:gd name="adj2" fmla="val -11666"/>
                <a:gd name="adj3" fmla="val 19851"/>
                <a:gd name="adj4" fmla="val -39334"/>
                <a:gd name="adj5" fmla="val 34528"/>
                <a:gd name="adj6" fmla="val -56667"/>
              </a:avLst>
            </a:prstGeom>
            <a:noFill/>
            <a:ln>
              <a:solidFill>
                <a:srgbClr val="33996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grpSp>
        <p:nvGrpSpPr>
          <p:cNvPr id="23" name="组合 22"/>
          <p:cNvGrpSpPr/>
          <p:nvPr/>
        </p:nvGrpSpPr>
        <p:grpSpPr>
          <a:xfrm>
            <a:off x="4419600" y="4511040"/>
            <a:ext cx="4343400" cy="1828800"/>
            <a:chOff x="4419600" y="4511040"/>
            <a:chExt cx="4343400" cy="1828800"/>
          </a:xfrm>
        </p:grpSpPr>
        <p:pic>
          <p:nvPicPr>
            <p:cNvPr id="1028" name="Picture 4"/>
            <p:cNvPicPr>
              <a:picLocks noChangeAspect="1" noChangeArrowheads="1"/>
            </p:cNvPicPr>
            <p:nvPr/>
          </p:nvPicPr>
          <p:blipFill>
            <a:blip r:embed="rId8" cstate="print"/>
            <a:srcRect/>
            <a:stretch>
              <a:fillRect/>
            </a:stretch>
          </p:blipFill>
          <p:spPr bwMode="auto">
            <a:xfrm>
              <a:off x="4419600" y="4511040"/>
              <a:ext cx="2062486" cy="457200"/>
            </a:xfrm>
            <a:prstGeom prst="rect">
              <a:avLst/>
            </a:prstGeom>
            <a:noFill/>
            <a:ln w="9525">
              <a:solidFill>
                <a:srgbClr val="0070C0"/>
              </a:solidFill>
              <a:miter lim="800000"/>
              <a:headEnd/>
              <a:tailEnd/>
            </a:ln>
          </p:spPr>
        </p:pic>
        <p:sp>
          <p:nvSpPr>
            <p:cNvPr id="19" name="Content Placeholder 4"/>
            <p:cNvSpPr txBox="1">
              <a:spLocks/>
            </p:cNvSpPr>
            <p:nvPr/>
          </p:nvSpPr>
          <p:spPr bwMode="auto">
            <a:xfrm>
              <a:off x="4572000" y="4968240"/>
              <a:ext cx="41910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marL="342900" marR="0" lvl="0" indent="-342900" algn="l" defTabSz="457200" rtl="0" eaLnBrk="0" fontAlgn="base" latinLnBrk="0" hangingPunct="0">
                <a:lnSpc>
                  <a:spcPct val="100000"/>
                </a:lnSpc>
                <a:spcBef>
                  <a:spcPts val="1200"/>
                </a:spcBef>
                <a:spcAft>
                  <a:spcPct val="0"/>
                </a:spcAft>
                <a:buClrTx/>
                <a:buSzPct val="100000"/>
                <a:buFontTx/>
                <a:buBlip>
                  <a:blip r:embed="rId5"/>
                </a:buBlip>
                <a:tabLst/>
                <a:defRPr/>
              </a:pPr>
              <a:r>
                <a:rPr kumimoji="0" lang="el-GR" altLang="zh-CN" sz="1800" b="1" i="1" u="none" strike="noStrike" kern="1200" cap="none" spc="0" normalizeH="0" baseline="0" noProof="0" dirty="0" smtClean="0">
                  <a:ln>
                    <a:noFill/>
                  </a:ln>
                  <a:solidFill>
                    <a:schemeClr val="accent2"/>
                  </a:solidFill>
                  <a:effectLst/>
                  <a:uLnTx/>
                  <a:uFillTx/>
                  <a:latin typeface="Times New Roman" pitchFamily="18" charset="0"/>
                  <a:ea typeface="ＭＳ Ｐゴシック" charset="0"/>
                  <a:cs typeface="Times New Roman" pitchFamily="18" charset="0"/>
                </a:rPr>
                <a:t>ρ</a:t>
              </a:r>
              <a:r>
                <a:rPr kumimoji="0" lang="en-US" altLang="zh-CN" sz="1800" b="0" i="0" u="none" strike="noStrike" kern="1200" cap="none" spc="0" normalizeH="0" baseline="0" noProof="0" dirty="0" smtClean="0">
                  <a:ln>
                    <a:noFill/>
                  </a:ln>
                  <a:solidFill>
                    <a:schemeClr val="accent2"/>
                  </a:solidFill>
                  <a:effectLst/>
                  <a:uLnTx/>
                  <a:uFillTx/>
                  <a:latin typeface="Times New Roman" pitchFamily="18" charset="0"/>
                  <a:ea typeface="ＭＳ Ｐゴシック" charset="0"/>
                  <a:cs typeface="Times New Roman" pitchFamily="18" charset="0"/>
                </a:rPr>
                <a:t>: feature vector of each pixel</a:t>
              </a:r>
            </a:p>
            <a:p>
              <a:pPr marL="709613" marR="0" lvl="1" indent="-252413" algn="l" defTabSz="457200" rtl="0" eaLnBrk="0" fontAlgn="base" latinLnBrk="0" hangingPunct="0">
                <a:lnSpc>
                  <a:spcPct val="100000"/>
                </a:lnSpc>
                <a:spcBef>
                  <a:spcPts val="300"/>
                </a:spcBef>
                <a:spcAft>
                  <a:spcPct val="0"/>
                </a:spcAft>
                <a:buClrTx/>
                <a:buSzTx/>
                <a:buFontTx/>
                <a:buChar char="•"/>
                <a:tabLst/>
                <a:defRPr/>
              </a:pPr>
              <a:r>
                <a:rPr kumimoji="0" lang="en-US" altLang="zh-CN" sz="1600" b="0" i="0" u="none" strike="noStrike" kern="1200" cap="none" spc="0" normalizeH="0" baseline="0" noProof="0" dirty="0" smtClean="0">
                  <a:ln>
                    <a:noFill/>
                  </a:ln>
                  <a:solidFill>
                    <a:schemeClr val="tx1"/>
                  </a:solidFill>
                  <a:effectLst/>
                  <a:uLnTx/>
                  <a:uFillTx/>
                  <a:latin typeface="Times New Roman" pitchFamily="18" charset="0"/>
                  <a:ea typeface="ＭＳ Ｐゴシック" charset="0"/>
                  <a:cs typeface="Times New Roman" pitchFamily="18" charset="0"/>
                </a:rPr>
                <a:t>Pixel color</a:t>
              </a:r>
            </a:p>
            <a:p>
              <a:pPr marL="709613" marR="0" lvl="1" indent="-252413" algn="l" defTabSz="457200" rtl="0" eaLnBrk="0" fontAlgn="base" latinLnBrk="0" hangingPunct="0">
                <a:lnSpc>
                  <a:spcPct val="100000"/>
                </a:lnSpc>
                <a:spcBef>
                  <a:spcPts val="0"/>
                </a:spcBef>
                <a:spcAft>
                  <a:spcPct val="0"/>
                </a:spcAft>
                <a:buClrTx/>
                <a:buSzTx/>
                <a:buFontTx/>
                <a:buChar char="•"/>
                <a:tabLst/>
                <a:defRPr/>
              </a:pPr>
              <a:r>
                <a:rPr kumimoji="0" lang="en-US" altLang="zh-CN" sz="1600" b="0" i="0" u="none" strike="noStrike" kern="1200" cap="none" spc="0" normalizeH="0" baseline="0" noProof="0" dirty="0" smtClean="0">
                  <a:ln>
                    <a:noFill/>
                  </a:ln>
                  <a:solidFill>
                    <a:schemeClr val="tx1"/>
                  </a:solidFill>
                  <a:effectLst/>
                  <a:uLnTx/>
                  <a:uFillTx/>
                  <a:latin typeface="Times New Roman" pitchFamily="18" charset="0"/>
                  <a:ea typeface="ＭＳ Ｐゴシック" charset="0"/>
                  <a:cs typeface="Times New Roman" pitchFamily="18" charset="0"/>
                </a:rPr>
                <a:t>Average </a:t>
              </a:r>
              <a:r>
                <a:rPr kumimoji="0" lang="en-US" altLang="zh-CN" sz="1600" b="0" i="0" u="none" strike="noStrike" kern="1200" cap="none" spc="0" normalizeH="0" baseline="0" noProof="0" dirty="0" err="1" smtClean="0">
                  <a:ln>
                    <a:noFill/>
                  </a:ln>
                  <a:solidFill>
                    <a:schemeClr val="tx1"/>
                  </a:solidFill>
                  <a:effectLst/>
                  <a:uLnTx/>
                  <a:uFillTx/>
                  <a:latin typeface="Times New Roman" pitchFamily="18" charset="0"/>
                  <a:ea typeface="ＭＳ Ｐゴシック" charset="0"/>
                  <a:cs typeface="Times New Roman" pitchFamily="18" charset="0"/>
                </a:rPr>
                <a:t>illuminance</a:t>
              </a:r>
              <a:endParaRPr kumimoji="0" lang="en-US" altLang="zh-CN" sz="1600" b="0" i="0" u="none" strike="noStrike" kern="1200" cap="none" spc="0" normalizeH="0" baseline="0" noProof="0" dirty="0" smtClean="0">
                <a:ln>
                  <a:noFill/>
                </a:ln>
                <a:solidFill>
                  <a:schemeClr val="tx1"/>
                </a:solidFill>
                <a:effectLst/>
                <a:uLnTx/>
                <a:uFillTx/>
                <a:latin typeface="Times New Roman" pitchFamily="18" charset="0"/>
                <a:ea typeface="ＭＳ Ｐゴシック" charset="0"/>
                <a:cs typeface="Times New Roman" pitchFamily="18" charset="0"/>
              </a:endParaRPr>
            </a:p>
            <a:p>
              <a:pPr marL="709613" marR="0" lvl="1" indent="-252413" algn="l" defTabSz="457200" rtl="0" eaLnBrk="0" fontAlgn="base" latinLnBrk="0" hangingPunct="0">
                <a:lnSpc>
                  <a:spcPct val="100000"/>
                </a:lnSpc>
                <a:spcBef>
                  <a:spcPts val="0"/>
                </a:spcBef>
                <a:spcAft>
                  <a:spcPct val="0"/>
                </a:spcAft>
                <a:buClrTx/>
                <a:buSzTx/>
                <a:buFontTx/>
                <a:buChar char="•"/>
                <a:tabLst/>
                <a:defRPr/>
              </a:pPr>
              <a:r>
                <a:rPr kumimoji="0" lang="en-US" altLang="zh-CN" sz="1600" b="0" i="0" u="none" strike="noStrike" kern="1200" cap="none" spc="0" normalizeH="0" baseline="0" noProof="0" dirty="0" smtClean="0">
                  <a:ln>
                    <a:noFill/>
                  </a:ln>
                  <a:solidFill>
                    <a:schemeClr val="tx1"/>
                  </a:solidFill>
                  <a:effectLst/>
                  <a:uLnTx/>
                  <a:uFillTx/>
                  <a:latin typeface="Times New Roman" pitchFamily="18" charset="0"/>
                  <a:ea typeface="ＭＳ Ｐゴシック" charset="0"/>
                  <a:cs typeface="Times New Roman" pitchFamily="18" charset="0"/>
                </a:rPr>
                <a:t>Standard deviation of the </a:t>
              </a:r>
              <a:r>
                <a:rPr kumimoji="0" lang="en-US" altLang="zh-CN" sz="1600" b="0" i="0" u="none" strike="noStrike" kern="1200" cap="none" spc="0" normalizeH="0" baseline="0" noProof="0" dirty="0" smtClean="0">
                  <a:ln>
                    <a:noFill/>
                  </a:ln>
                  <a:solidFill>
                    <a:srgbClr val="000000"/>
                  </a:solidFill>
                  <a:effectLst/>
                  <a:uLnTx/>
                  <a:uFillTx/>
                  <a:latin typeface="Times New Roman" pitchFamily="18" charset="0"/>
                  <a:ea typeface="ＭＳ Ｐゴシック" charset="0"/>
                  <a:cs typeface="Times New Roman" pitchFamily="18" charset="0"/>
                </a:rPr>
                <a:t>luminance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027"/>
                                        </p:tgtEl>
                                        <p:attrNameLst>
                                          <p:attrName>style.visibility</p:attrName>
                                        </p:attrNameLst>
                                      </p:cBhvr>
                                      <p:to>
                                        <p:strVal val="visible"/>
                                      </p:to>
                                    </p:set>
                                    <p:animEffect transition="in" filter="wipe(up)">
                                      <p:cBhvr>
                                        <p:cTn id="7" dur="500"/>
                                        <p:tgtEl>
                                          <p:spTgt spid="102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strips(downRigh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strips(downRigh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Right)">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p:txBody>
          <a:bodyPr/>
          <a:lstStyle/>
          <a:p>
            <a:pPr eaLnBrk="1" hangingPunct="1"/>
            <a:r>
              <a:rPr lang="en-US" altLang="zh-CN" dirty="0" smtClean="0"/>
              <a:t>Intrinsic Image Decomposition</a:t>
            </a:r>
            <a:endParaRPr lang="en-US" dirty="0">
              <a:latin typeface="Arial" charset="0"/>
            </a:endParaRPr>
          </a:p>
        </p:txBody>
      </p:sp>
      <p:grpSp>
        <p:nvGrpSpPr>
          <p:cNvPr id="35" name="组合 34"/>
          <p:cNvGrpSpPr/>
          <p:nvPr/>
        </p:nvGrpSpPr>
        <p:grpSpPr>
          <a:xfrm>
            <a:off x="2102644" y="2903538"/>
            <a:ext cx="4938713" cy="2963862"/>
            <a:chOff x="2057400" y="1074738"/>
            <a:chExt cx="4938713" cy="2963862"/>
          </a:xfrm>
        </p:grpSpPr>
        <p:pic>
          <p:nvPicPr>
            <p:cNvPr id="11" name="Picture 2" descr="E:\documents\&amp;研究室工作\_Xiao Wangyu\材质建模实验结果\红色丝绸\1241\IntensityImage3865_800.jpg"/>
            <p:cNvPicPr>
              <a:picLocks noChangeAspect="1" noChangeArrowheads="1"/>
            </p:cNvPicPr>
            <p:nvPr/>
          </p:nvPicPr>
          <p:blipFill>
            <a:blip r:embed="rId3" cstate="print"/>
            <a:srcRect/>
            <a:stretch>
              <a:fillRect/>
            </a:stretch>
          </p:blipFill>
          <p:spPr bwMode="auto">
            <a:xfrm>
              <a:off x="5556250" y="2598738"/>
              <a:ext cx="1439863" cy="1439862"/>
            </a:xfrm>
            <a:prstGeom prst="rect">
              <a:avLst/>
            </a:prstGeom>
            <a:noFill/>
            <a:ln w="9525">
              <a:noFill/>
              <a:miter lim="800000"/>
              <a:headEnd/>
              <a:tailEnd/>
            </a:ln>
          </p:spPr>
        </p:pic>
        <p:pic>
          <p:nvPicPr>
            <p:cNvPr id="12" name="Picture 3" descr="E:\documents\&amp;研究室工作\_Xiao Wangyu\材质建模实验结果\红色丝绸\1241\ChromaImage3865(此处有加亮)_800.jpg"/>
            <p:cNvPicPr>
              <a:picLocks noChangeAspect="1" noChangeArrowheads="1"/>
            </p:cNvPicPr>
            <p:nvPr/>
          </p:nvPicPr>
          <p:blipFill>
            <a:blip r:embed="rId4" cstate="print"/>
            <a:srcRect/>
            <a:stretch>
              <a:fillRect/>
            </a:stretch>
          </p:blipFill>
          <p:spPr bwMode="auto">
            <a:xfrm>
              <a:off x="4059238" y="2598738"/>
              <a:ext cx="1439862" cy="1439862"/>
            </a:xfrm>
            <a:prstGeom prst="rect">
              <a:avLst/>
            </a:prstGeom>
            <a:noFill/>
            <a:ln w="9525">
              <a:noFill/>
              <a:miter lim="800000"/>
              <a:headEnd/>
              <a:tailEnd/>
            </a:ln>
          </p:spPr>
        </p:pic>
        <p:pic>
          <p:nvPicPr>
            <p:cNvPr id="13" name="Picture 5" descr="\\172.31.200.68\工作文档备份\13肖旺裕工作文档\工作文档备份_肖旺裕\材质建模\建模程序\MaterialModeling\MaterialModeling\1241.jpg"/>
            <p:cNvPicPr>
              <a:picLocks noChangeAspect="1" noChangeArrowheads="1"/>
            </p:cNvPicPr>
            <p:nvPr/>
          </p:nvPicPr>
          <p:blipFill>
            <a:blip r:embed="rId5" cstate="print"/>
            <a:srcRect/>
            <a:stretch>
              <a:fillRect/>
            </a:stretch>
          </p:blipFill>
          <p:spPr bwMode="auto">
            <a:xfrm>
              <a:off x="2057400" y="2598738"/>
              <a:ext cx="1439863" cy="1439862"/>
            </a:xfrm>
            <a:prstGeom prst="rect">
              <a:avLst/>
            </a:prstGeom>
            <a:noFill/>
            <a:ln w="9525">
              <a:noFill/>
              <a:miter lim="800000"/>
              <a:headEnd/>
              <a:tailEnd/>
            </a:ln>
          </p:spPr>
        </p:pic>
        <p:pic>
          <p:nvPicPr>
            <p:cNvPr id="14" name="Picture 18" descr="E:\baiduyundownload\材质建模实验结果\流程图中的图\漫反射图分解得到的反射图_600.jpg"/>
            <p:cNvPicPr>
              <a:picLocks noChangeAspect="1" noChangeArrowheads="1"/>
            </p:cNvPicPr>
            <p:nvPr/>
          </p:nvPicPr>
          <p:blipFill>
            <a:blip r:embed="rId6" cstate="print"/>
            <a:srcRect/>
            <a:stretch>
              <a:fillRect/>
            </a:stretch>
          </p:blipFill>
          <p:spPr bwMode="auto">
            <a:xfrm>
              <a:off x="4059238" y="1074738"/>
              <a:ext cx="1438275" cy="1439862"/>
            </a:xfrm>
            <a:prstGeom prst="rect">
              <a:avLst/>
            </a:prstGeom>
            <a:noFill/>
            <a:ln w="9525">
              <a:noFill/>
              <a:miter lim="800000"/>
              <a:headEnd/>
              <a:tailEnd/>
            </a:ln>
          </p:spPr>
        </p:pic>
        <p:pic>
          <p:nvPicPr>
            <p:cNvPr id="15" name="Picture 17" descr="E:\baiduyundownload\材质建模实验结果\流程图中的图\漫反射图分解得到的光照图_600.jpg"/>
            <p:cNvPicPr>
              <a:picLocks noChangeAspect="1" noChangeArrowheads="1"/>
            </p:cNvPicPr>
            <p:nvPr/>
          </p:nvPicPr>
          <p:blipFill>
            <a:blip r:embed="rId7" cstate="print"/>
            <a:srcRect/>
            <a:stretch>
              <a:fillRect/>
            </a:stretch>
          </p:blipFill>
          <p:spPr bwMode="auto">
            <a:xfrm>
              <a:off x="5556250" y="1074738"/>
              <a:ext cx="1439863" cy="1439862"/>
            </a:xfrm>
            <a:prstGeom prst="rect">
              <a:avLst/>
            </a:prstGeom>
            <a:noFill/>
            <a:ln w="9525">
              <a:noFill/>
              <a:miter lim="800000"/>
              <a:headEnd/>
              <a:tailEnd/>
            </a:ln>
          </p:spPr>
        </p:pic>
        <p:pic>
          <p:nvPicPr>
            <p:cNvPr id="16" name="图片 6" descr="F:\Users\xwy\Documents\百度云\我的文档\实验室\材质建模\param\1242.jpg"/>
            <p:cNvPicPr>
              <a:picLocks noChangeAspect="1" noChangeArrowheads="1"/>
            </p:cNvPicPr>
            <p:nvPr/>
          </p:nvPicPr>
          <p:blipFill>
            <a:blip r:embed="rId8" cstate="print"/>
            <a:srcRect/>
            <a:stretch>
              <a:fillRect/>
            </a:stretch>
          </p:blipFill>
          <p:spPr bwMode="auto">
            <a:xfrm>
              <a:off x="2057400" y="1074738"/>
              <a:ext cx="1441450" cy="1439862"/>
            </a:xfrm>
            <a:prstGeom prst="rect">
              <a:avLst/>
            </a:prstGeom>
            <a:noFill/>
            <a:ln w="9525">
              <a:noFill/>
              <a:miter lim="800000"/>
              <a:headEnd/>
              <a:tailEnd/>
            </a:ln>
          </p:spPr>
        </p:pic>
        <p:sp>
          <p:nvSpPr>
            <p:cNvPr id="17" name="燕尾形箭头 16"/>
            <p:cNvSpPr/>
            <p:nvPr/>
          </p:nvSpPr>
          <p:spPr>
            <a:xfrm>
              <a:off x="3544570" y="1760538"/>
              <a:ext cx="457200" cy="381000"/>
            </a:xfrm>
            <a:prstGeom prst="notched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a:sym typeface="Gill Sans" charset="0"/>
              </a:endParaRPr>
            </a:p>
          </p:txBody>
        </p:sp>
        <p:sp>
          <p:nvSpPr>
            <p:cNvPr id="18" name="燕尾形箭头 26"/>
            <p:cNvSpPr/>
            <p:nvPr/>
          </p:nvSpPr>
          <p:spPr>
            <a:xfrm>
              <a:off x="3544570" y="3208338"/>
              <a:ext cx="457200" cy="381000"/>
            </a:xfrm>
            <a:prstGeom prst="notched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a:sym typeface="Gill Sans" charset="0"/>
              </a:endParaRPr>
            </a:p>
          </p:txBody>
        </p:sp>
        <p:sp>
          <p:nvSpPr>
            <p:cNvPr id="19" name="TextBox 17"/>
            <p:cNvSpPr txBox="1">
              <a:spLocks noChangeArrowheads="1"/>
            </p:cNvSpPr>
            <p:nvPr/>
          </p:nvSpPr>
          <p:spPr bwMode="auto">
            <a:xfrm>
              <a:off x="5594350" y="2309813"/>
              <a:ext cx="1350963" cy="152400"/>
            </a:xfrm>
            <a:prstGeom prst="rect">
              <a:avLst/>
            </a:prstGeom>
            <a:noFill/>
            <a:ln w="9525">
              <a:noFill/>
              <a:miter lim="800000"/>
              <a:headEnd/>
              <a:tailEnd/>
            </a:ln>
          </p:spPr>
          <p:txBody>
            <a:bodyPr lIns="0" tIns="0" rIns="0" bIns="0" anchor="ctr">
              <a:spAutoFit/>
            </a:bodyPr>
            <a:lstStyle/>
            <a:p>
              <a:pPr algn="ctr">
                <a:lnSpc>
                  <a:spcPts val="1200"/>
                </a:lnSpc>
              </a:pPr>
              <a:r>
                <a:rPr lang="en-US" altLang="zh-CN" sz="1400">
                  <a:solidFill>
                    <a:schemeClr val="bg1"/>
                  </a:solidFill>
                  <a:latin typeface="Times New Roman" pitchFamily="18" charset="0"/>
                  <a:cs typeface="Times New Roman" pitchFamily="18" charset="0"/>
                </a:rPr>
                <a:t>Illumination</a:t>
              </a:r>
              <a:endParaRPr lang="zh-CN" altLang="en-US" sz="1400">
                <a:solidFill>
                  <a:schemeClr val="bg1"/>
                </a:solidFill>
                <a:latin typeface="Times New Roman" pitchFamily="18" charset="0"/>
                <a:cs typeface="Times New Roman" pitchFamily="18" charset="0"/>
              </a:endParaRPr>
            </a:p>
          </p:txBody>
        </p:sp>
        <p:sp>
          <p:nvSpPr>
            <p:cNvPr id="20" name="TextBox 17"/>
            <p:cNvSpPr txBox="1">
              <a:spLocks noChangeArrowheads="1"/>
            </p:cNvSpPr>
            <p:nvPr/>
          </p:nvSpPr>
          <p:spPr bwMode="auto">
            <a:xfrm>
              <a:off x="4114800" y="2286000"/>
              <a:ext cx="1350963" cy="152400"/>
            </a:xfrm>
            <a:prstGeom prst="rect">
              <a:avLst/>
            </a:prstGeom>
            <a:noFill/>
            <a:ln w="9525">
              <a:noFill/>
              <a:miter lim="800000"/>
              <a:headEnd/>
              <a:tailEnd/>
            </a:ln>
          </p:spPr>
          <p:txBody>
            <a:bodyPr lIns="0" tIns="0" rIns="0" bIns="0" anchor="ctr">
              <a:spAutoFit/>
            </a:bodyPr>
            <a:lstStyle/>
            <a:p>
              <a:pPr algn="ctr">
                <a:lnSpc>
                  <a:spcPts val="1200"/>
                </a:lnSpc>
              </a:pPr>
              <a:r>
                <a:rPr lang="en-US" altLang="zh-CN" sz="1400">
                  <a:solidFill>
                    <a:schemeClr val="bg1"/>
                  </a:solidFill>
                  <a:latin typeface="Times New Roman" pitchFamily="18" charset="0"/>
                  <a:cs typeface="Times New Roman" pitchFamily="18" charset="0"/>
                </a:rPr>
                <a:t>Reflectance</a:t>
              </a:r>
              <a:endParaRPr lang="zh-CN" altLang="en-US" sz="1400">
                <a:solidFill>
                  <a:schemeClr val="bg1"/>
                </a:solidFill>
                <a:latin typeface="Times New Roman" pitchFamily="18" charset="0"/>
                <a:cs typeface="Times New Roman" pitchFamily="18" charset="0"/>
              </a:endParaRPr>
            </a:p>
          </p:txBody>
        </p:sp>
        <p:sp>
          <p:nvSpPr>
            <p:cNvPr id="21" name="TextBox 17"/>
            <p:cNvSpPr txBox="1">
              <a:spLocks noChangeArrowheads="1"/>
            </p:cNvSpPr>
            <p:nvPr/>
          </p:nvSpPr>
          <p:spPr bwMode="auto">
            <a:xfrm>
              <a:off x="4114800" y="3817938"/>
              <a:ext cx="1350963" cy="152400"/>
            </a:xfrm>
            <a:prstGeom prst="rect">
              <a:avLst/>
            </a:prstGeom>
            <a:noFill/>
            <a:ln w="9525">
              <a:noFill/>
              <a:miter lim="800000"/>
              <a:headEnd/>
              <a:tailEnd/>
            </a:ln>
          </p:spPr>
          <p:txBody>
            <a:bodyPr lIns="0" tIns="0" rIns="0" bIns="0" anchor="ctr">
              <a:spAutoFit/>
            </a:bodyPr>
            <a:lstStyle/>
            <a:p>
              <a:pPr algn="ctr">
                <a:lnSpc>
                  <a:spcPts val="1200"/>
                </a:lnSpc>
              </a:pPr>
              <a:r>
                <a:rPr lang="en-US" altLang="zh-CN" sz="1400">
                  <a:solidFill>
                    <a:schemeClr val="bg1"/>
                  </a:solidFill>
                  <a:latin typeface="Times New Roman" pitchFamily="18" charset="0"/>
                  <a:cs typeface="Times New Roman" pitchFamily="18" charset="0"/>
                </a:rPr>
                <a:t>Reflectance</a:t>
              </a:r>
              <a:endParaRPr lang="zh-CN" altLang="en-US" sz="1400">
                <a:solidFill>
                  <a:schemeClr val="bg1"/>
                </a:solidFill>
                <a:latin typeface="Times New Roman" pitchFamily="18" charset="0"/>
                <a:cs typeface="Times New Roman" pitchFamily="18" charset="0"/>
              </a:endParaRPr>
            </a:p>
          </p:txBody>
        </p:sp>
        <p:sp>
          <p:nvSpPr>
            <p:cNvPr id="22" name="TextBox 17"/>
            <p:cNvSpPr txBox="1">
              <a:spLocks noChangeArrowheads="1"/>
            </p:cNvSpPr>
            <p:nvPr/>
          </p:nvSpPr>
          <p:spPr bwMode="auto">
            <a:xfrm>
              <a:off x="5638800" y="3817938"/>
              <a:ext cx="1350963" cy="152400"/>
            </a:xfrm>
            <a:prstGeom prst="rect">
              <a:avLst/>
            </a:prstGeom>
            <a:noFill/>
            <a:ln w="9525">
              <a:noFill/>
              <a:miter lim="800000"/>
              <a:headEnd/>
              <a:tailEnd/>
            </a:ln>
          </p:spPr>
          <p:txBody>
            <a:bodyPr lIns="0" tIns="0" rIns="0" bIns="0" anchor="ctr">
              <a:spAutoFit/>
            </a:bodyPr>
            <a:lstStyle/>
            <a:p>
              <a:pPr algn="ctr">
                <a:lnSpc>
                  <a:spcPts val="1200"/>
                </a:lnSpc>
              </a:pPr>
              <a:r>
                <a:rPr lang="en-US" altLang="zh-CN" sz="1400">
                  <a:solidFill>
                    <a:schemeClr val="bg1"/>
                  </a:solidFill>
                  <a:latin typeface="Times New Roman" pitchFamily="18" charset="0"/>
                  <a:cs typeface="Times New Roman" pitchFamily="18" charset="0"/>
                </a:rPr>
                <a:t>Illumination</a:t>
              </a:r>
              <a:endParaRPr lang="zh-CN" altLang="en-US" sz="1400">
                <a:solidFill>
                  <a:schemeClr val="bg1"/>
                </a:solidFill>
                <a:latin typeface="Times New Roman" pitchFamily="18" charset="0"/>
                <a:cs typeface="Times New Roman" pitchFamily="18" charset="0"/>
              </a:endParaRPr>
            </a:p>
          </p:txBody>
        </p:sp>
        <p:sp>
          <p:nvSpPr>
            <p:cNvPr id="23" name="TextBox 17"/>
            <p:cNvSpPr txBox="1">
              <a:spLocks noChangeArrowheads="1"/>
            </p:cNvSpPr>
            <p:nvPr/>
          </p:nvSpPr>
          <p:spPr bwMode="auto">
            <a:xfrm>
              <a:off x="2057400" y="2293938"/>
              <a:ext cx="1350963" cy="152400"/>
            </a:xfrm>
            <a:prstGeom prst="rect">
              <a:avLst/>
            </a:prstGeom>
            <a:noFill/>
            <a:ln w="9525">
              <a:noFill/>
              <a:miter lim="800000"/>
              <a:headEnd/>
              <a:tailEnd/>
            </a:ln>
          </p:spPr>
          <p:txBody>
            <a:bodyPr lIns="0" tIns="0" rIns="0" bIns="0" anchor="ctr">
              <a:spAutoFit/>
            </a:bodyPr>
            <a:lstStyle/>
            <a:p>
              <a:pPr algn="ctr">
                <a:lnSpc>
                  <a:spcPts val="1200"/>
                </a:lnSpc>
              </a:pPr>
              <a:r>
                <a:rPr lang="en-US" altLang="zh-CN" sz="1400">
                  <a:solidFill>
                    <a:schemeClr val="bg1"/>
                  </a:solidFill>
                  <a:latin typeface="Times New Roman" pitchFamily="18" charset="0"/>
                  <a:cs typeface="Times New Roman" pitchFamily="18" charset="0"/>
                </a:rPr>
                <a:t>Texture image</a:t>
              </a:r>
              <a:endParaRPr lang="zh-CN" altLang="en-US" sz="1400">
                <a:solidFill>
                  <a:schemeClr val="bg1"/>
                </a:solidFill>
                <a:latin typeface="Times New Roman" pitchFamily="18" charset="0"/>
                <a:cs typeface="Times New Roman" pitchFamily="18" charset="0"/>
              </a:endParaRPr>
            </a:p>
          </p:txBody>
        </p:sp>
        <p:sp>
          <p:nvSpPr>
            <p:cNvPr id="24" name="TextBox 17"/>
            <p:cNvSpPr txBox="1">
              <a:spLocks noChangeArrowheads="1"/>
            </p:cNvSpPr>
            <p:nvPr/>
          </p:nvSpPr>
          <p:spPr bwMode="auto">
            <a:xfrm>
              <a:off x="2057400" y="3817938"/>
              <a:ext cx="1350963" cy="152400"/>
            </a:xfrm>
            <a:prstGeom prst="rect">
              <a:avLst/>
            </a:prstGeom>
            <a:noFill/>
            <a:ln w="9525">
              <a:noFill/>
              <a:miter lim="800000"/>
              <a:headEnd/>
              <a:tailEnd/>
            </a:ln>
          </p:spPr>
          <p:txBody>
            <a:bodyPr lIns="0" tIns="0" rIns="0" bIns="0" anchor="ctr">
              <a:spAutoFit/>
            </a:bodyPr>
            <a:lstStyle/>
            <a:p>
              <a:pPr algn="ctr">
                <a:lnSpc>
                  <a:spcPts val="1200"/>
                </a:lnSpc>
              </a:pPr>
              <a:r>
                <a:rPr lang="en-US" altLang="zh-CN" sz="1400">
                  <a:solidFill>
                    <a:schemeClr val="bg1"/>
                  </a:solidFill>
                  <a:latin typeface="Times New Roman" pitchFamily="18" charset="0"/>
                  <a:cs typeface="Times New Roman" pitchFamily="18" charset="0"/>
                </a:rPr>
                <a:t>Texture image</a:t>
              </a:r>
              <a:endParaRPr lang="zh-CN" altLang="en-US" sz="1400">
                <a:solidFill>
                  <a:schemeClr val="bg1"/>
                </a:solidFill>
                <a:latin typeface="Times New Roman" pitchFamily="18" charset="0"/>
                <a:cs typeface="Times New Roman" pitchFamily="18" charset="0"/>
              </a:endParaRPr>
            </a:p>
          </p:txBody>
        </p:sp>
      </p:grpSp>
      <p:grpSp>
        <p:nvGrpSpPr>
          <p:cNvPr id="38" name="组合 37"/>
          <p:cNvGrpSpPr/>
          <p:nvPr/>
        </p:nvGrpSpPr>
        <p:grpSpPr>
          <a:xfrm>
            <a:off x="848519" y="1066800"/>
            <a:ext cx="1350963" cy="1524000"/>
            <a:chOff x="1447800" y="4343400"/>
            <a:chExt cx="1350963" cy="1524000"/>
          </a:xfrm>
        </p:grpSpPr>
        <p:pic>
          <p:nvPicPr>
            <p:cNvPr id="39" name="Picture 35" descr="appgeninput"/>
            <p:cNvPicPr>
              <a:picLocks noChangeAspect="1" noChangeArrowheads="1"/>
            </p:cNvPicPr>
            <p:nvPr/>
          </p:nvPicPr>
          <p:blipFill>
            <a:blip r:embed="rId9" cstate="print"/>
            <a:srcRect/>
            <a:stretch>
              <a:fillRect/>
            </a:stretch>
          </p:blipFill>
          <p:spPr bwMode="auto">
            <a:xfrm>
              <a:off x="1524000" y="4343400"/>
              <a:ext cx="1258888" cy="1258888"/>
            </a:xfrm>
            <a:prstGeom prst="rect">
              <a:avLst/>
            </a:prstGeom>
            <a:noFill/>
          </p:spPr>
        </p:pic>
        <p:sp>
          <p:nvSpPr>
            <p:cNvPr id="40" name="TextBox 17"/>
            <p:cNvSpPr txBox="1">
              <a:spLocks noChangeArrowheads="1"/>
            </p:cNvSpPr>
            <p:nvPr/>
          </p:nvSpPr>
          <p:spPr bwMode="auto">
            <a:xfrm>
              <a:off x="1447800" y="5715000"/>
              <a:ext cx="1350963" cy="152400"/>
            </a:xfrm>
            <a:prstGeom prst="rect">
              <a:avLst/>
            </a:prstGeom>
            <a:noFill/>
            <a:ln w="9525">
              <a:noFill/>
              <a:miter lim="800000"/>
              <a:headEnd/>
              <a:tailEnd/>
            </a:ln>
          </p:spPr>
          <p:txBody>
            <a:bodyPr lIns="0" tIns="0" rIns="0" bIns="0" anchor="ctr">
              <a:spAutoFit/>
            </a:bodyPr>
            <a:lstStyle/>
            <a:p>
              <a:pPr algn="ctr">
                <a:lnSpc>
                  <a:spcPts val="1200"/>
                </a:lnSpc>
              </a:pPr>
              <a:r>
                <a:rPr lang="en-US" altLang="zh-CN" sz="1400" dirty="0">
                  <a:solidFill>
                    <a:schemeClr val="tx1"/>
                  </a:solidFill>
                  <a:latin typeface="Times New Roman" pitchFamily="18" charset="0"/>
                  <a:cs typeface="Times New Roman" pitchFamily="18" charset="0"/>
                </a:rPr>
                <a:t>Input image</a:t>
              </a:r>
              <a:endParaRPr lang="zh-CN" altLang="en-US" sz="1400" dirty="0">
                <a:solidFill>
                  <a:schemeClr val="tx1"/>
                </a:solidFill>
                <a:latin typeface="Times New Roman" pitchFamily="18" charset="0"/>
                <a:cs typeface="Times New Roman" pitchFamily="18" charset="0"/>
              </a:endParaRPr>
            </a:p>
          </p:txBody>
        </p:sp>
      </p:grpSp>
      <p:grpSp>
        <p:nvGrpSpPr>
          <p:cNvPr id="57" name="组合 56"/>
          <p:cNvGrpSpPr/>
          <p:nvPr/>
        </p:nvGrpSpPr>
        <p:grpSpPr>
          <a:xfrm>
            <a:off x="2743200" y="1066800"/>
            <a:ext cx="2667000" cy="1600200"/>
            <a:chOff x="3276600" y="4343400"/>
            <a:chExt cx="2667000" cy="1600200"/>
          </a:xfrm>
        </p:grpSpPr>
        <p:pic>
          <p:nvPicPr>
            <p:cNvPr id="58" name="Picture 36" descr="appgenoutput2"/>
            <p:cNvPicPr>
              <a:picLocks noChangeAspect="1" noChangeArrowheads="1"/>
            </p:cNvPicPr>
            <p:nvPr/>
          </p:nvPicPr>
          <p:blipFill>
            <a:blip r:embed="rId10" cstate="print"/>
            <a:srcRect/>
            <a:stretch>
              <a:fillRect/>
            </a:stretch>
          </p:blipFill>
          <p:spPr bwMode="auto">
            <a:xfrm>
              <a:off x="4608513" y="4343400"/>
              <a:ext cx="1258887" cy="1258888"/>
            </a:xfrm>
            <a:prstGeom prst="rect">
              <a:avLst/>
            </a:prstGeom>
            <a:noFill/>
          </p:spPr>
        </p:pic>
        <p:pic>
          <p:nvPicPr>
            <p:cNvPr id="59" name="Picture 37" descr="appgenoutput1"/>
            <p:cNvPicPr>
              <a:picLocks noChangeAspect="1" noChangeArrowheads="1"/>
            </p:cNvPicPr>
            <p:nvPr/>
          </p:nvPicPr>
          <p:blipFill>
            <a:blip r:embed="rId11" cstate="print"/>
            <a:srcRect/>
            <a:stretch>
              <a:fillRect/>
            </a:stretch>
          </p:blipFill>
          <p:spPr bwMode="auto">
            <a:xfrm>
              <a:off x="3313113" y="4343400"/>
              <a:ext cx="1258887" cy="1258888"/>
            </a:xfrm>
            <a:prstGeom prst="rect">
              <a:avLst/>
            </a:prstGeom>
            <a:noFill/>
          </p:spPr>
        </p:pic>
        <p:sp>
          <p:nvSpPr>
            <p:cNvPr id="60" name="TextBox 17"/>
            <p:cNvSpPr txBox="1">
              <a:spLocks noChangeArrowheads="1"/>
            </p:cNvSpPr>
            <p:nvPr/>
          </p:nvSpPr>
          <p:spPr bwMode="auto">
            <a:xfrm>
              <a:off x="3276600" y="5638800"/>
              <a:ext cx="2667000" cy="304800"/>
            </a:xfrm>
            <a:prstGeom prst="rect">
              <a:avLst/>
            </a:prstGeom>
            <a:noFill/>
            <a:ln w="9525">
              <a:noFill/>
              <a:miter lim="800000"/>
              <a:headEnd/>
              <a:tailEnd/>
            </a:ln>
          </p:spPr>
          <p:txBody>
            <a:bodyPr lIns="0" tIns="0" rIns="0" bIns="0" anchor="ctr">
              <a:spAutoFit/>
            </a:bodyPr>
            <a:lstStyle/>
            <a:p>
              <a:pPr algn="ctr">
                <a:lnSpc>
                  <a:spcPts val="1200"/>
                </a:lnSpc>
              </a:pPr>
              <a:r>
                <a:rPr lang="en-US" altLang="en-US" sz="1400">
                  <a:solidFill>
                    <a:schemeClr val="tx1"/>
                  </a:solidFill>
                  <a:latin typeface="Times New Roman" pitchFamily="18" charset="0"/>
                  <a:cs typeface="Times New Roman" pitchFamily="18" charset="0"/>
                </a:rPr>
                <a:t>[Dong et al. 2008]</a:t>
              </a:r>
              <a:r>
                <a:rPr lang="en-US" altLang="zh-CN" sz="1400">
                  <a:solidFill>
                    <a:schemeClr val="tx1"/>
                  </a:solidFill>
                  <a:latin typeface="Times New Roman" pitchFamily="18" charset="0"/>
                  <a:cs typeface="Times New Roman" pitchFamily="18" charset="0"/>
                </a:rPr>
                <a:t> </a:t>
              </a:r>
              <a:br>
                <a:rPr lang="en-US" altLang="zh-CN" sz="1400">
                  <a:solidFill>
                    <a:schemeClr val="tx1"/>
                  </a:solidFill>
                  <a:latin typeface="Times New Roman" pitchFamily="18" charset="0"/>
                  <a:cs typeface="Times New Roman" pitchFamily="18" charset="0"/>
                </a:rPr>
              </a:br>
              <a:r>
                <a:rPr lang="en-US" altLang="zh-CN" sz="1400">
                  <a:solidFill>
                    <a:schemeClr val="tx1"/>
                  </a:solidFill>
                  <a:latin typeface="Times New Roman" pitchFamily="18" charset="0"/>
                  <a:cs typeface="Times New Roman" pitchFamily="18" charset="0"/>
                </a:rPr>
                <a:t>(before interactive refinement)</a:t>
              </a:r>
              <a:endParaRPr lang="zh-CN" altLang="en-US" sz="1400">
                <a:solidFill>
                  <a:schemeClr val="tx1"/>
                </a:solidFill>
                <a:latin typeface="Times New Roman" pitchFamily="18" charset="0"/>
                <a:cs typeface="Times New Roman" pitchFamily="18" charset="0"/>
              </a:endParaRPr>
            </a:p>
          </p:txBody>
        </p:sp>
        <p:sp>
          <p:nvSpPr>
            <p:cNvPr id="61" name="TextBox 17"/>
            <p:cNvSpPr txBox="1">
              <a:spLocks noChangeArrowheads="1"/>
            </p:cNvSpPr>
            <p:nvPr/>
          </p:nvSpPr>
          <p:spPr bwMode="auto">
            <a:xfrm>
              <a:off x="3276600" y="5410200"/>
              <a:ext cx="1350963" cy="152400"/>
            </a:xfrm>
            <a:prstGeom prst="rect">
              <a:avLst/>
            </a:prstGeom>
            <a:noFill/>
            <a:ln w="9525">
              <a:noFill/>
              <a:miter lim="800000"/>
              <a:headEnd/>
              <a:tailEnd/>
            </a:ln>
          </p:spPr>
          <p:txBody>
            <a:bodyPr lIns="0" tIns="0" rIns="0" bIns="0" anchor="ctr">
              <a:spAutoFit/>
            </a:bodyPr>
            <a:lstStyle/>
            <a:p>
              <a:pPr algn="ctr">
                <a:lnSpc>
                  <a:spcPts val="1200"/>
                </a:lnSpc>
              </a:pPr>
              <a:r>
                <a:rPr lang="en-US" altLang="zh-CN" sz="1400">
                  <a:solidFill>
                    <a:schemeClr val="bg1"/>
                  </a:solidFill>
                  <a:latin typeface="Times New Roman" pitchFamily="18" charset="0"/>
                  <a:cs typeface="Times New Roman" pitchFamily="18" charset="0"/>
                </a:rPr>
                <a:t>Reflectance</a:t>
              </a:r>
              <a:endParaRPr lang="zh-CN" altLang="en-US" sz="1400">
                <a:solidFill>
                  <a:schemeClr val="bg1"/>
                </a:solidFill>
                <a:latin typeface="Times New Roman" pitchFamily="18" charset="0"/>
                <a:cs typeface="Times New Roman" pitchFamily="18" charset="0"/>
              </a:endParaRPr>
            </a:p>
          </p:txBody>
        </p:sp>
        <p:sp>
          <p:nvSpPr>
            <p:cNvPr id="62" name="TextBox 17"/>
            <p:cNvSpPr txBox="1">
              <a:spLocks noChangeArrowheads="1"/>
            </p:cNvSpPr>
            <p:nvPr/>
          </p:nvSpPr>
          <p:spPr bwMode="auto">
            <a:xfrm>
              <a:off x="4572000" y="5410200"/>
              <a:ext cx="1350963" cy="152400"/>
            </a:xfrm>
            <a:prstGeom prst="rect">
              <a:avLst/>
            </a:prstGeom>
            <a:noFill/>
            <a:ln w="9525">
              <a:noFill/>
              <a:miter lim="800000"/>
              <a:headEnd/>
              <a:tailEnd/>
            </a:ln>
          </p:spPr>
          <p:txBody>
            <a:bodyPr lIns="0" tIns="0" rIns="0" bIns="0" anchor="ctr">
              <a:spAutoFit/>
            </a:bodyPr>
            <a:lstStyle/>
            <a:p>
              <a:pPr algn="ctr">
                <a:lnSpc>
                  <a:spcPts val="1200"/>
                </a:lnSpc>
              </a:pPr>
              <a:r>
                <a:rPr lang="en-US" altLang="zh-CN" sz="1400">
                  <a:solidFill>
                    <a:schemeClr val="tx1"/>
                  </a:solidFill>
                  <a:latin typeface="Times New Roman" pitchFamily="18" charset="0"/>
                  <a:cs typeface="Times New Roman" pitchFamily="18" charset="0"/>
                </a:rPr>
                <a:t>Illumination</a:t>
              </a:r>
              <a:endParaRPr lang="zh-CN" altLang="en-US" sz="1400">
                <a:solidFill>
                  <a:schemeClr val="tx1"/>
                </a:solidFill>
                <a:latin typeface="Times New Roman" pitchFamily="18" charset="0"/>
                <a:cs typeface="Times New Roman" pitchFamily="18" charset="0"/>
              </a:endParaRPr>
            </a:p>
          </p:txBody>
        </p:sp>
      </p:grpSp>
      <p:grpSp>
        <p:nvGrpSpPr>
          <p:cNvPr id="63" name="组合 62"/>
          <p:cNvGrpSpPr/>
          <p:nvPr/>
        </p:nvGrpSpPr>
        <p:grpSpPr>
          <a:xfrm>
            <a:off x="5649119" y="1066800"/>
            <a:ext cx="2646363" cy="1524000"/>
            <a:chOff x="6248400" y="4343400"/>
            <a:chExt cx="2646363" cy="1524000"/>
          </a:xfrm>
        </p:grpSpPr>
        <p:pic>
          <p:nvPicPr>
            <p:cNvPr id="64" name="Picture 38" descr="appgenour1"/>
            <p:cNvPicPr>
              <a:picLocks noChangeAspect="1" noChangeArrowheads="1"/>
            </p:cNvPicPr>
            <p:nvPr/>
          </p:nvPicPr>
          <p:blipFill>
            <a:blip r:embed="rId12" cstate="print"/>
            <a:srcRect/>
            <a:stretch>
              <a:fillRect/>
            </a:stretch>
          </p:blipFill>
          <p:spPr bwMode="auto">
            <a:xfrm>
              <a:off x="6324600" y="4343400"/>
              <a:ext cx="1258888" cy="1258888"/>
            </a:xfrm>
            <a:prstGeom prst="rect">
              <a:avLst/>
            </a:prstGeom>
            <a:noFill/>
          </p:spPr>
        </p:pic>
        <p:pic>
          <p:nvPicPr>
            <p:cNvPr id="65" name="Picture 39" descr="appgenour2"/>
            <p:cNvPicPr>
              <a:picLocks noChangeAspect="1" noChangeArrowheads="1"/>
            </p:cNvPicPr>
            <p:nvPr/>
          </p:nvPicPr>
          <p:blipFill>
            <a:blip r:embed="rId13" cstate="print"/>
            <a:srcRect/>
            <a:stretch>
              <a:fillRect/>
            </a:stretch>
          </p:blipFill>
          <p:spPr bwMode="auto">
            <a:xfrm>
              <a:off x="7620000" y="4343400"/>
              <a:ext cx="1258888" cy="1258888"/>
            </a:xfrm>
            <a:prstGeom prst="rect">
              <a:avLst/>
            </a:prstGeom>
            <a:noFill/>
          </p:spPr>
        </p:pic>
        <p:sp>
          <p:nvSpPr>
            <p:cNvPr id="66" name="TextBox 17"/>
            <p:cNvSpPr txBox="1">
              <a:spLocks noChangeArrowheads="1"/>
            </p:cNvSpPr>
            <p:nvPr/>
          </p:nvSpPr>
          <p:spPr bwMode="auto">
            <a:xfrm>
              <a:off x="6288088" y="5715000"/>
              <a:ext cx="2514600" cy="152400"/>
            </a:xfrm>
            <a:prstGeom prst="rect">
              <a:avLst/>
            </a:prstGeom>
            <a:noFill/>
            <a:ln w="9525">
              <a:noFill/>
              <a:miter lim="800000"/>
              <a:headEnd/>
              <a:tailEnd/>
            </a:ln>
          </p:spPr>
          <p:txBody>
            <a:bodyPr lIns="0" tIns="0" rIns="0" bIns="0" anchor="ctr">
              <a:spAutoFit/>
            </a:bodyPr>
            <a:lstStyle/>
            <a:p>
              <a:pPr algn="ctr">
                <a:lnSpc>
                  <a:spcPts val="1200"/>
                </a:lnSpc>
              </a:pPr>
              <a:r>
                <a:rPr lang="en-US" altLang="zh-CN" sz="1400">
                  <a:solidFill>
                    <a:schemeClr val="tx1"/>
                  </a:solidFill>
                  <a:latin typeface="Times New Roman" pitchFamily="18" charset="0"/>
                  <a:cs typeface="Times New Roman" pitchFamily="18" charset="0"/>
                </a:rPr>
                <a:t>Output of our method</a:t>
              </a:r>
              <a:endParaRPr lang="zh-CN" altLang="en-US" sz="1400">
                <a:solidFill>
                  <a:schemeClr val="tx1"/>
                </a:solidFill>
                <a:latin typeface="Times New Roman" pitchFamily="18" charset="0"/>
                <a:cs typeface="Times New Roman" pitchFamily="18" charset="0"/>
              </a:endParaRPr>
            </a:p>
          </p:txBody>
        </p:sp>
        <p:sp>
          <p:nvSpPr>
            <p:cNvPr id="67" name="TextBox 17"/>
            <p:cNvSpPr txBox="1">
              <a:spLocks noChangeArrowheads="1"/>
            </p:cNvSpPr>
            <p:nvPr/>
          </p:nvSpPr>
          <p:spPr bwMode="auto">
            <a:xfrm>
              <a:off x="6248400" y="5410200"/>
              <a:ext cx="1350963" cy="152400"/>
            </a:xfrm>
            <a:prstGeom prst="rect">
              <a:avLst/>
            </a:prstGeom>
            <a:noFill/>
            <a:ln w="9525">
              <a:noFill/>
              <a:miter lim="800000"/>
              <a:headEnd/>
              <a:tailEnd/>
            </a:ln>
          </p:spPr>
          <p:txBody>
            <a:bodyPr lIns="0" tIns="0" rIns="0" bIns="0" anchor="ctr">
              <a:spAutoFit/>
            </a:bodyPr>
            <a:lstStyle/>
            <a:p>
              <a:pPr algn="ctr">
                <a:lnSpc>
                  <a:spcPts val="1200"/>
                </a:lnSpc>
              </a:pPr>
              <a:r>
                <a:rPr lang="en-US" altLang="zh-CN" sz="1400">
                  <a:solidFill>
                    <a:schemeClr val="bg1"/>
                  </a:solidFill>
                  <a:latin typeface="Times New Roman" pitchFamily="18" charset="0"/>
                  <a:cs typeface="Times New Roman" pitchFamily="18" charset="0"/>
                </a:rPr>
                <a:t>Reflectance</a:t>
              </a:r>
              <a:endParaRPr lang="zh-CN" altLang="en-US" sz="1400">
                <a:solidFill>
                  <a:schemeClr val="bg1"/>
                </a:solidFill>
                <a:latin typeface="Times New Roman" pitchFamily="18" charset="0"/>
                <a:cs typeface="Times New Roman" pitchFamily="18" charset="0"/>
              </a:endParaRPr>
            </a:p>
          </p:txBody>
        </p:sp>
        <p:sp>
          <p:nvSpPr>
            <p:cNvPr id="68" name="TextBox 67"/>
            <p:cNvSpPr txBox="1">
              <a:spLocks noChangeArrowheads="1"/>
            </p:cNvSpPr>
            <p:nvPr/>
          </p:nvSpPr>
          <p:spPr bwMode="auto">
            <a:xfrm>
              <a:off x="7543800" y="5410200"/>
              <a:ext cx="1350963" cy="152400"/>
            </a:xfrm>
            <a:prstGeom prst="rect">
              <a:avLst/>
            </a:prstGeom>
            <a:noFill/>
            <a:ln w="9525">
              <a:noFill/>
              <a:miter lim="800000"/>
              <a:headEnd/>
              <a:tailEnd/>
            </a:ln>
          </p:spPr>
          <p:txBody>
            <a:bodyPr lIns="0" tIns="0" rIns="0" bIns="0" anchor="ctr">
              <a:spAutoFit/>
            </a:bodyPr>
            <a:lstStyle/>
            <a:p>
              <a:pPr algn="ctr">
                <a:lnSpc>
                  <a:spcPts val="1200"/>
                </a:lnSpc>
              </a:pPr>
              <a:r>
                <a:rPr lang="en-US" altLang="zh-CN" sz="1400">
                  <a:solidFill>
                    <a:schemeClr val="tx1"/>
                  </a:solidFill>
                  <a:latin typeface="Times New Roman" pitchFamily="18" charset="0"/>
                  <a:cs typeface="Times New Roman" pitchFamily="18" charset="0"/>
                </a:rPr>
                <a:t>Illumination</a:t>
              </a:r>
              <a:endParaRPr lang="zh-CN" altLang="en-US" sz="1400">
                <a:solidFill>
                  <a:schemeClr val="tx1"/>
                </a:solidFill>
                <a:latin typeface="Times New Roman" pitchFamily="18" charset="0"/>
                <a:cs typeface="Times New Roman" pitchFamily="18" charset="0"/>
              </a:endParaRPr>
            </a:p>
          </p:txBody>
        </p:sp>
      </p:grpSp>
      <p:grpSp>
        <p:nvGrpSpPr>
          <p:cNvPr id="71" name="组合 70"/>
          <p:cNvGrpSpPr/>
          <p:nvPr/>
        </p:nvGrpSpPr>
        <p:grpSpPr>
          <a:xfrm>
            <a:off x="4876800" y="1600200"/>
            <a:ext cx="3385458" cy="457200"/>
            <a:chOff x="4876800" y="1600200"/>
            <a:chExt cx="3385458" cy="457200"/>
          </a:xfrm>
        </p:grpSpPr>
        <p:sp>
          <p:nvSpPr>
            <p:cNvPr id="69" name="矩形 68"/>
            <p:cNvSpPr/>
            <p:nvPr/>
          </p:nvSpPr>
          <p:spPr>
            <a:xfrm>
              <a:off x="4876800" y="1600200"/>
              <a:ext cx="457200" cy="457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0" name="矩形 69"/>
            <p:cNvSpPr/>
            <p:nvPr/>
          </p:nvSpPr>
          <p:spPr>
            <a:xfrm>
              <a:off x="7805058" y="1600200"/>
              <a:ext cx="457200" cy="457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up)">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up)">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t>Calculating Orientation Field</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documents\&amp;投稿论文\#for 2010 SIG ASIA\picture\pan\IMG_2558_texture_s_quarter.jpg"/>
          <p:cNvPicPr>
            <a:picLocks noChangeAspect="1" noChangeArrowheads="1"/>
          </p:cNvPicPr>
          <p:nvPr/>
        </p:nvPicPr>
        <p:blipFill>
          <a:blip r:embed="rId2" cstate="print"/>
          <a:srcRect/>
          <a:stretch>
            <a:fillRect/>
          </a:stretch>
        </p:blipFill>
        <p:spPr bwMode="auto">
          <a:xfrm>
            <a:off x="218700" y="3866400"/>
            <a:ext cx="1620000" cy="1620000"/>
          </a:xfrm>
          <a:prstGeom prst="rect">
            <a:avLst/>
          </a:prstGeom>
          <a:noFill/>
        </p:spPr>
      </p:pic>
      <p:grpSp>
        <p:nvGrpSpPr>
          <p:cNvPr id="31" name="组合 30"/>
          <p:cNvGrpSpPr/>
          <p:nvPr/>
        </p:nvGrpSpPr>
        <p:grpSpPr>
          <a:xfrm>
            <a:off x="1757550" y="3866400"/>
            <a:ext cx="2273006" cy="1620000"/>
            <a:chOff x="1757550" y="3866400"/>
            <a:chExt cx="2273006" cy="1620000"/>
          </a:xfrm>
        </p:grpSpPr>
        <p:pic>
          <p:nvPicPr>
            <p:cNvPr id="30" name="Picture 4" descr="E:\documents\&amp;投稿论文\#for 2010 SIG ASIA\picture\pan\original_crop_s.jpg"/>
            <p:cNvPicPr>
              <a:picLocks noChangeAspect="1" noChangeArrowheads="1"/>
            </p:cNvPicPr>
            <p:nvPr/>
          </p:nvPicPr>
          <p:blipFill>
            <a:blip r:embed="rId3" cstate="print"/>
            <a:srcRect/>
            <a:stretch>
              <a:fillRect/>
            </a:stretch>
          </p:blipFill>
          <p:spPr bwMode="auto">
            <a:xfrm>
              <a:off x="2133600" y="3866400"/>
              <a:ext cx="1896956" cy="1620000"/>
            </a:xfrm>
            <a:prstGeom prst="rect">
              <a:avLst/>
            </a:prstGeom>
            <a:noFill/>
          </p:spPr>
        </p:pic>
        <p:sp>
          <p:nvSpPr>
            <p:cNvPr id="27" name="燕尾形箭头 26"/>
            <p:cNvSpPr/>
            <p:nvPr/>
          </p:nvSpPr>
          <p:spPr>
            <a:xfrm>
              <a:off x="1757550" y="4485900"/>
              <a:ext cx="457200" cy="381000"/>
            </a:xfrm>
            <a:prstGeom prst="notch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grpSp>
      <p:sp>
        <p:nvSpPr>
          <p:cNvPr id="2" name="文本占位符 1"/>
          <p:cNvSpPr>
            <a:spLocks noGrp="1"/>
          </p:cNvSpPr>
          <p:nvPr>
            <p:ph type="body" sz="quarter" idx="10"/>
          </p:nvPr>
        </p:nvSpPr>
        <p:spPr/>
        <p:txBody>
          <a:bodyPr/>
          <a:lstStyle/>
          <a:p>
            <a:r>
              <a:rPr lang="en-US" altLang="zh-CN" dirty="0" smtClean="0"/>
              <a:t>Calculating Orientation Field</a:t>
            </a:r>
            <a:endParaRPr lang="zh-CN" altLang="en-US" dirty="0"/>
          </a:p>
        </p:txBody>
      </p:sp>
      <p:sp>
        <p:nvSpPr>
          <p:cNvPr id="4" name="Content Placeholder 4"/>
          <p:cNvSpPr>
            <a:spLocks noGrp="1"/>
          </p:cNvSpPr>
          <p:nvPr>
            <p:ph sz="quarter" idx="11"/>
          </p:nvPr>
        </p:nvSpPr>
        <p:spPr>
          <a:xfrm>
            <a:off x="533400" y="838200"/>
            <a:ext cx="8229600" cy="2819400"/>
          </a:xfrm>
        </p:spPr>
        <p:txBody>
          <a:bodyPr/>
          <a:lstStyle/>
          <a:p>
            <a:pPr marL="342900" indent="-342900">
              <a:buSzPct val="100000"/>
              <a:buBlip>
                <a:blip r:embed="rId4"/>
              </a:buBlip>
            </a:pPr>
            <a:r>
              <a:rPr lang="en-US" altLang="zh-CN" sz="2800" dirty="0" smtClean="0">
                <a:latin typeface="Times New Roman" pitchFamily="18" charset="0"/>
                <a:cs typeface="Times New Roman" pitchFamily="18" charset="0"/>
              </a:rPr>
              <a:t>Anisotropic orientation</a:t>
            </a:r>
          </a:p>
          <a:p>
            <a:pPr marL="742950" lvl="1" indent="-285750">
              <a:buSzPct val="100000"/>
              <a:buBlip>
                <a:blip r:embed="rId4"/>
              </a:buBlip>
            </a:pPr>
            <a:r>
              <a:rPr lang="en-US" altLang="zh-CN" dirty="0" smtClean="0">
                <a:solidFill>
                  <a:srgbClr val="000000"/>
                </a:solidFill>
                <a:latin typeface="Times New Roman" pitchFamily="18" charset="0"/>
                <a:cs typeface="Times New Roman" pitchFamily="18" charset="0"/>
              </a:rPr>
              <a:t>Fine-line textures shown on anisotropic materials </a:t>
            </a:r>
          </a:p>
          <a:p>
            <a:pPr marL="742950" lvl="1" indent="-285750">
              <a:buSzPct val="100000"/>
              <a:buBlip>
                <a:blip r:embed="rId4"/>
              </a:buBlip>
            </a:pPr>
            <a:r>
              <a:rPr lang="en-US" altLang="zh-CN" dirty="0" smtClean="0">
                <a:solidFill>
                  <a:srgbClr val="000000"/>
                </a:solidFill>
                <a:latin typeface="Times New Roman" pitchFamily="18" charset="0"/>
                <a:cs typeface="Times New Roman" pitchFamily="18" charset="0"/>
              </a:rPr>
              <a:t>Determined by the microstructures</a:t>
            </a:r>
          </a:p>
          <a:p>
            <a:pPr marL="742950" lvl="1" indent="-285750">
              <a:buSzPct val="100000"/>
              <a:buBlip>
                <a:blip r:embed="rId4"/>
              </a:buBlip>
            </a:pPr>
            <a:r>
              <a:rPr lang="en-US" altLang="zh-CN" dirty="0" smtClean="0">
                <a:solidFill>
                  <a:srgbClr val="000000"/>
                </a:solidFill>
                <a:latin typeface="Times New Roman" pitchFamily="18" charset="0"/>
                <a:cs typeface="Times New Roman" pitchFamily="18" charset="0"/>
              </a:rPr>
              <a:t>Directly related to the anisotropic appearance</a:t>
            </a:r>
          </a:p>
          <a:p>
            <a:pPr marL="342900" lvl="1" indent="-342900">
              <a:buSzPct val="100000"/>
              <a:buBlip>
                <a:blip r:embed="rId4"/>
              </a:buBlip>
            </a:pPr>
            <a:r>
              <a:rPr lang="en-US" altLang="zh-CN" sz="2800" dirty="0" smtClean="0">
                <a:latin typeface="Times New Roman" pitchFamily="18" charset="0"/>
                <a:cs typeface="Times New Roman" pitchFamily="18" charset="0"/>
              </a:rPr>
              <a:t>Extracting the orientation field</a:t>
            </a:r>
          </a:p>
          <a:p>
            <a:pPr marL="742950" lvl="1" indent="-285750">
              <a:buSzPct val="100000"/>
              <a:buBlip>
                <a:blip r:embed="rId4"/>
              </a:buBlip>
            </a:pPr>
            <a:r>
              <a:rPr lang="en-US" altLang="zh-CN" dirty="0" smtClean="0">
                <a:solidFill>
                  <a:srgbClr val="000000"/>
                </a:solidFill>
                <a:latin typeface="Times New Roman" pitchFamily="18" charset="0"/>
                <a:cs typeface="Times New Roman" pitchFamily="18" charset="0"/>
              </a:rPr>
              <a:t>Prior works: multiple input images, varying light sources</a:t>
            </a:r>
          </a:p>
          <a:p>
            <a:pPr marL="742950" lvl="1" indent="-285750">
              <a:buSzPct val="100000"/>
              <a:buBlip>
                <a:blip r:embed="rId4"/>
              </a:buBlip>
            </a:pPr>
            <a:r>
              <a:rPr lang="en-US" altLang="zh-CN" dirty="0" smtClean="0">
                <a:solidFill>
                  <a:srgbClr val="000000"/>
                </a:solidFill>
                <a:latin typeface="Times New Roman" pitchFamily="18" charset="0"/>
                <a:cs typeface="Times New Roman" pitchFamily="18" charset="0"/>
              </a:rPr>
              <a:t>Our method: use only one input texture image</a:t>
            </a:r>
          </a:p>
        </p:txBody>
      </p:sp>
      <p:sp>
        <p:nvSpPr>
          <p:cNvPr id="14" name="TextBox 17"/>
          <p:cNvSpPr txBox="1">
            <a:spLocks noChangeArrowheads="1"/>
          </p:cNvSpPr>
          <p:nvPr/>
        </p:nvSpPr>
        <p:spPr bwMode="auto">
          <a:xfrm>
            <a:off x="351088" y="5562600"/>
            <a:ext cx="1355224" cy="215444"/>
          </a:xfrm>
          <a:prstGeom prst="rect">
            <a:avLst/>
          </a:prstGeom>
          <a:noFill/>
          <a:ln w="9525">
            <a:noFill/>
            <a:miter lim="800000"/>
            <a:headEnd/>
            <a:tailEnd/>
          </a:ln>
        </p:spPr>
        <p:txBody>
          <a:bodyPr wrap="square" lIns="0" tIns="0" rIns="0" bIns="0" anchor="ctr" anchorCtr="0">
            <a:spAutoFit/>
          </a:bodyPr>
          <a:lstStyle/>
          <a:p>
            <a:pPr algn="ctr"/>
            <a:r>
              <a:rPr lang="en-US" altLang="zh-CN"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Texture Image</a:t>
            </a:r>
            <a:endParaRPr lang="zh-CN" altLang="en-US" sz="1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21" name="组合 20"/>
          <p:cNvGrpSpPr/>
          <p:nvPr/>
        </p:nvGrpSpPr>
        <p:grpSpPr>
          <a:xfrm>
            <a:off x="1724025" y="3866400"/>
            <a:ext cx="1886325" cy="2127087"/>
            <a:chOff x="1724025" y="3866400"/>
            <a:chExt cx="1886325" cy="2127087"/>
          </a:xfrm>
        </p:grpSpPr>
        <p:pic>
          <p:nvPicPr>
            <p:cNvPr id="8" name="Picture 5" descr="E:\documents\&amp;投稿论文\#for 2010 SIG ASIA\picture\pan\pan_优化前_crop.GIF"/>
            <p:cNvPicPr>
              <a:picLocks noChangeAspect="1" noChangeArrowheads="1"/>
            </p:cNvPicPr>
            <p:nvPr/>
          </p:nvPicPr>
          <p:blipFill>
            <a:blip r:embed="rId5" cstate="print"/>
            <a:srcRect/>
            <a:stretch>
              <a:fillRect/>
            </a:stretch>
          </p:blipFill>
          <p:spPr bwMode="auto">
            <a:xfrm>
              <a:off x="1990350" y="3866400"/>
              <a:ext cx="1620000" cy="1620000"/>
            </a:xfrm>
            <a:prstGeom prst="rect">
              <a:avLst/>
            </a:prstGeom>
            <a:noFill/>
            <a:ln>
              <a:solidFill>
                <a:schemeClr val="tx1"/>
              </a:solidFill>
            </a:ln>
          </p:spPr>
        </p:pic>
        <p:sp>
          <p:nvSpPr>
            <p:cNvPr id="10" name="右箭头 9"/>
            <p:cNvSpPr/>
            <p:nvPr/>
          </p:nvSpPr>
          <p:spPr>
            <a:xfrm>
              <a:off x="1724025" y="4933200"/>
              <a:ext cx="3810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TextBox 17"/>
            <p:cNvSpPr txBox="1">
              <a:spLocks noChangeArrowheads="1"/>
            </p:cNvSpPr>
            <p:nvPr/>
          </p:nvSpPr>
          <p:spPr bwMode="auto">
            <a:xfrm>
              <a:off x="2122738" y="5562600"/>
              <a:ext cx="1355224" cy="430887"/>
            </a:xfrm>
            <a:prstGeom prst="rect">
              <a:avLst/>
            </a:prstGeom>
            <a:noFill/>
            <a:ln w="9525">
              <a:noFill/>
              <a:miter lim="800000"/>
              <a:headEnd/>
              <a:tailEnd/>
            </a:ln>
          </p:spPr>
          <p:txBody>
            <a:bodyPr wrap="square" lIns="0" tIns="0" rIns="0" bIns="0" anchor="ctr" anchorCtr="0">
              <a:spAutoFit/>
            </a:bodyPr>
            <a:lstStyle/>
            <a:p>
              <a:pPr algn="ctr"/>
              <a:r>
                <a:rPr lang="en-US" altLang="zh-CN"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Initial </a:t>
              </a:r>
              <a:br>
                <a:rPr lang="en-US" altLang="zh-CN"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altLang="zh-CN"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Orientation Field</a:t>
              </a:r>
              <a:endParaRPr lang="zh-CN" altLang="en-US" sz="1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22" name="组合 21"/>
          <p:cNvGrpSpPr/>
          <p:nvPr/>
        </p:nvGrpSpPr>
        <p:grpSpPr>
          <a:xfrm>
            <a:off x="3495675" y="3866400"/>
            <a:ext cx="1886325" cy="1911644"/>
            <a:chOff x="3495675" y="3866400"/>
            <a:chExt cx="1886325" cy="1911644"/>
          </a:xfrm>
        </p:grpSpPr>
        <p:pic>
          <p:nvPicPr>
            <p:cNvPr id="9" name="Picture 6" descr="E:\documents\&amp;投稿论文\#for 2010 SIG ASIA\picture\pan\pan_优化中_crop.GIF"/>
            <p:cNvPicPr>
              <a:picLocks noChangeAspect="1" noChangeArrowheads="1"/>
            </p:cNvPicPr>
            <p:nvPr/>
          </p:nvPicPr>
          <p:blipFill>
            <a:blip r:embed="rId6" cstate="print"/>
            <a:srcRect/>
            <a:stretch>
              <a:fillRect/>
            </a:stretch>
          </p:blipFill>
          <p:spPr bwMode="auto">
            <a:xfrm>
              <a:off x="3762000" y="3866400"/>
              <a:ext cx="1620000" cy="1620000"/>
            </a:xfrm>
            <a:prstGeom prst="rect">
              <a:avLst/>
            </a:prstGeom>
            <a:noFill/>
            <a:ln>
              <a:solidFill>
                <a:schemeClr val="tx1"/>
              </a:solidFill>
            </a:ln>
          </p:spPr>
        </p:pic>
        <p:sp>
          <p:nvSpPr>
            <p:cNvPr id="11" name="右箭头 10"/>
            <p:cNvSpPr/>
            <p:nvPr/>
          </p:nvSpPr>
          <p:spPr>
            <a:xfrm>
              <a:off x="3495675" y="4933200"/>
              <a:ext cx="3810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TextBox 17"/>
            <p:cNvSpPr txBox="1">
              <a:spLocks noChangeArrowheads="1"/>
            </p:cNvSpPr>
            <p:nvPr/>
          </p:nvSpPr>
          <p:spPr bwMode="auto">
            <a:xfrm>
              <a:off x="3894388" y="5562600"/>
              <a:ext cx="1355224" cy="215444"/>
            </a:xfrm>
            <a:prstGeom prst="rect">
              <a:avLst/>
            </a:prstGeom>
            <a:noFill/>
            <a:ln w="9525">
              <a:noFill/>
              <a:miter lim="800000"/>
              <a:headEnd/>
              <a:tailEnd/>
            </a:ln>
          </p:spPr>
          <p:txBody>
            <a:bodyPr wrap="square" lIns="0" tIns="0" rIns="0" bIns="0" anchor="ctr" anchorCtr="0">
              <a:spAutoFit/>
            </a:bodyPr>
            <a:lstStyle/>
            <a:p>
              <a:pPr algn="ctr"/>
              <a:r>
                <a:rPr lang="en-US" altLang="zh-CN"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Removing Noises</a:t>
              </a:r>
              <a:endParaRPr lang="zh-CN" altLang="en-US" sz="1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23" name="组合 22"/>
          <p:cNvGrpSpPr/>
          <p:nvPr/>
        </p:nvGrpSpPr>
        <p:grpSpPr>
          <a:xfrm>
            <a:off x="5267325" y="3866400"/>
            <a:ext cx="1886325" cy="2127087"/>
            <a:chOff x="5267325" y="3866400"/>
            <a:chExt cx="1886325" cy="2127087"/>
          </a:xfrm>
        </p:grpSpPr>
        <p:pic>
          <p:nvPicPr>
            <p:cNvPr id="7" name="Picture 4" descr="E:\documents\&amp;投稿论文\#for 2010 SIG ASIA\picture\pan\pan_优化后_crop.GIF"/>
            <p:cNvPicPr>
              <a:picLocks noChangeAspect="1" noChangeArrowheads="1"/>
            </p:cNvPicPr>
            <p:nvPr/>
          </p:nvPicPr>
          <p:blipFill>
            <a:blip r:embed="rId7" cstate="print"/>
            <a:srcRect/>
            <a:stretch>
              <a:fillRect/>
            </a:stretch>
          </p:blipFill>
          <p:spPr bwMode="auto">
            <a:xfrm>
              <a:off x="5533650" y="3866400"/>
              <a:ext cx="1620000" cy="1620000"/>
            </a:xfrm>
            <a:prstGeom prst="rect">
              <a:avLst/>
            </a:prstGeom>
            <a:noFill/>
            <a:ln>
              <a:solidFill>
                <a:schemeClr val="tx1"/>
              </a:solidFill>
            </a:ln>
          </p:spPr>
        </p:pic>
        <p:sp>
          <p:nvSpPr>
            <p:cNvPr id="12" name="右箭头 11"/>
            <p:cNvSpPr/>
            <p:nvPr/>
          </p:nvSpPr>
          <p:spPr>
            <a:xfrm>
              <a:off x="5267325" y="4933200"/>
              <a:ext cx="3810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 name="TextBox 17"/>
            <p:cNvSpPr txBox="1">
              <a:spLocks noChangeArrowheads="1"/>
            </p:cNvSpPr>
            <p:nvPr/>
          </p:nvSpPr>
          <p:spPr bwMode="auto">
            <a:xfrm>
              <a:off x="5666038" y="5562600"/>
              <a:ext cx="1355224" cy="430887"/>
            </a:xfrm>
            <a:prstGeom prst="rect">
              <a:avLst/>
            </a:prstGeom>
            <a:noFill/>
            <a:ln w="9525">
              <a:noFill/>
              <a:miter lim="800000"/>
              <a:headEnd/>
              <a:tailEnd/>
            </a:ln>
          </p:spPr>
          <p:txBody>
            <a:bodyPr wrap="square" lIns="0" tIns="0" rIns="0" bIns="0" anchor="ctr" anchorCtr="0">
              <a:spAutoFit/>
            </a:bodyPr>
            <a:lstStyle/>
            <a:p>
              <a:pPr algn="ctr"/>
              <a:r>
                <a:rPr lang="en-US" altLang="zh-CN"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Optimized</a:t>
              </a:r>
              <a:br>
                <a:rPr lang="en-US" altLang="zh-CN"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altLang="zh-CN"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Orientation Field</a:t>
              </a:r>
              <a:endParaRPr lang="zh-CN" altLang="en-US" sz="1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24" name="组合 23"/>
          <p:cNvGrpSpPr/>
          <p:nvPr/>
        </p:nvGrpSpPr>
        <p:grpSpPr>
          <a:xfrm>
            <a:off x="7038975" y="3866400"/>
            <a:ext cx="1886325" cy="2127087"/>
            <a:chOff x="7038975" y="3866400"/>
            <a:chExt cx="1886325" cy="2127087"/>
          </a:xfrm>
        </p:grpSpPr>
        <p:pic>
          <p:nvPicPr>
            <p:cNvPr id="6" name="Picture 3" descr="E:\documents\&amp;投稿论文\#for 2010 SIG ASIA\picture\pan\pan_20100506_smooth_2_quarter.jpg"/>
            <p:cNvPicPr>
              <a:picLocks noChangeAspect="1" noChangeArrowheads="1"/>
            </p:cNvPicPr>
            <p:nvPr/>
          </p:nvPicPr>
          <p:blipFill>
            <a:blip r:embed="rId8" cstate="print"/>
            <a:srcRect/>
            <a:stretch>
              <a:fillRect/>
            </a:stretch>
          </p:blipFill>
          <p:spPr bwMode="auto">
            <a:xfrm>
              <a:off x="7305300" y="3866400"/>
              <a:ext cx="1620000" cy="1620000"/>
            </a:xfrm>
            <a:prstGeom prst="rect">
              <a:avLst/>
            </a:prstGeom>
            <a:noFill/>
          </p:spPr>
        </p:pic>
        <p:sp>
          <p:nvSpPr>
            <p:cNvPr id="13" name="右箭头 12"/>
            <p:cNvSpPr/>
            <p:nvPr/>
          </p:nvSpPr>
          <p:spPr>
            <a:xfrm>
              <a:off x="7038975" y="4933200"/>
              <a:ext cx="3810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TextBox 18"/>
            <p:cNvSpPr txBox="1">
              <a:spLocks noChangeArrowheads="1"/>
            </p:cNvSpPr>
            <p:nvPr/>
          </p:nvSpPr>
          <p:spPr bwMode="auto">
            <a:xfrm>
              <a:off x="7437688" y="5562600"/>
              <a:ext cx="1355224" cy="430887"/>
            </a:xfrm>
            <a:prstGeom prst="rect">
              <a:avLst/>
            </a:prstGeom>
            <a:noFill/>
            <a:ln w="9525">
              <a:noFill/>
              <a:miter lim="800000"/>
              <a:headEnd/>
              <a:tailEnd/>
            </a:ln>
          </p:spPr>
          <p:txBody>
            <a:bodyPr wrap="square" lIns="0" tIns="0" rIns="0" bIns="0" anchor="ctr" anchorCtr="0">
              <a:spAutoFit/>
            </a:bodyPr>
            <a:lstStyle/>
            <a:p>
              <a:pPr algn="ctr"/>
              <a:r>
                <a:rPr lang="en-US" altLang="zh-CN"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Interpolated Orientation Field</a:t>
              </a:r>
              <a:endParaRPr lang="zh-CN" altLang="en-US" sz="1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nodeType="clickEffect">
                                  <p:stCondLst>
                                    <p:cond delay="0"/>
                                  </p:stCondLst>
                                  <p:childTnLst>
                                    <p:animEffect transition="out" filter="wipe(right)">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Calculating Orientation Field</a:t>
            </a:r>
            <a:endParaRPr lang="zh-CN" altLang="en-US" dirty="0"/>
          </a:p>
        </p:txBody>
      </p:sp>
      <p:grpSp>
        <p:nvGrpSpPr>
          <p:cNvPr id="33" name="组合 32"/>
          <p:cNvGrpSpPr/>
          <p:nvPr/>
        </p:nvGrpSpPr>
        <p:grpSpPr>
          <a:xfrm>
            <a:off x="6523517" y="381000"/>
            <a:ext cx="1752961" cy="1752961"/>
            <a:chOff x="7848600" y="152400"/>
            <a:chExt cx="1170497" cy="1170497"/>
          </a:xfrm>
        </p:grpSpPr>
        <p:pic>
          <p:nvPicPr>
            <p:cNvPr id="5" name="Picture 2" descr="E:\documents\&amp;投稿论文\#for 2010 SIG ASIA\picture\pan\IMG_2558_texture_s_quarter.jpg"/>
            <p:cNvPicPr>
              <a:picLocks noChangeAspect="1" noChangeArrowheads="1"/>
            </p:cNvPicPr>
            <p:nvPr/>
          </p:nvPicPr>
          <p:blipFill>
            <a:blip r:embed="rId3" cstate="print"/>
            <a:srcRect/>
            <a:stretch>
              <a:fillRect/>
            </a:stretch>
          </p:blipFill>
          <p:spPr bwMode="auto">
            <a:xfrm>
              <a:off x="7848600" y="152400"/>
              <a:ext cx="1170497" cy="1170497"/>
            </a:xfrm>
            <a:prstGeom prst="rect">
              <a:avLst/>
            </a:prstGeom>
            <a:noFill/>
          </p:spPr>
        </p:pic>
        <p:sp>
          <p:nvSpPr>
            <p:cNvPr id="14" name="TextBox 17"/>
            <p:cNvSpPr txBox="1">
              <a:spLocks noChangeArrowheads="1"/>
            </p:cNvSpPr>
            <p:nvPr/>
          </p:nvSpPr>
          <p:spPr bwMode="auto">
            <a:xfrm>
              <a:off x="7944254" y="1107900"/>
              <a:ext cx="979189" cy="164408"/>
            </a:xfrm>
            <a:prstGeom prst="rect">
              <a:avLst/>
            </a:prstGeom>
            <a:noFill/>
            <a:ln w="9525">
              <a:noFill/>
              <a:miter lim="800000"/>
              <a:headEnd/>
              <a:tailEnd/>
            </a:ln>
          </p:spPr>
          <p:txBody>
            <a:bodyPr wrap="square" lIns="0" tIns="0" rIns="0" bIns="0" anchor="ctr" anchorCtr="0">
              <a:spAutoFit/>
            </a:bodyPr>
            <a:lstStyle/>
            <a:p>
              <a:pPr algn="ctr"/>
              <a:r>
                <a:rPr lang="en-US" altLang="zh-CN" sz="1600" dirty="0" smtClean="0">
                  <a:solidFill>
                    <a:schemeClr val="bg1"/>
                  </a:solidFill>
                  <a:latin typeface="Times New Roman" pitchFamily="18" charset="0"/>
                  <a:cs typeface="Times New Roman" pitchFamily="18" charset="0"/>
                </a:rPr>
                <a:t>Texture Image</a:t>
              </a:r>
              <a:endParaRPr lang="zh-CN" altLang="en-US" sz="1600" dirty="0">
                <a:solidFill>
                  <a:schemeClr val="bg1"/>
                </a:solidFill>
                <a:latin typeface="Times New Roman" pitchFamily="18" charset="0"/>
                <a:cs typeface="Times New Roman" pitchFamily="18" charset="0"/>
              </a:endParaRPr>
            </a:p>
          </p:txBody>
        </p:sp>
      </p:grpSp>
      <p:grpSp>
        <p:nvGrpSpPr>
          <p:cNvPr id="43" name="组合 42"/>
          <p:cNvGrpSpPr/>
          <p:nvPr/>
        </p:nvGrpSpPr>
        <p:grpSpPr>
          <a:xfrm>
            <a:off x="6523517" y="2103481"/>
            <a:ext cx="1752961" cy="1981195"/>
            <a:chOff x="7543800" y="1333502"/>
            <a:chExt cx="1170497" cy="1322894"/>
          </a:xfrm>
        </p:grpSpPr>
        <p:grpSp>
          <p:nvGrpSpPr>
            <p:cNvPr id="34" name="组合 33"/>
            <p:cNvGrpSpPr/>
            <p:nvPr/>
          </p:nvGrpSpPr>
          <p:grpSpPr>
            <a:xfrm>
              <a:off x="7543800" y="1485899"/>
              <a:ext cx="1170497" cy="1170497"/>
              <a:chOff x="7848600" y="1524000"/>
              <a:chExt cx="1170497" cy="1170497"/>
            </a:xfrm>
          </p:grpSpPr>
          <p:pic>
            <p:nvPicPr>
              <p:cNvPr id="8" name="Picture 5" descr="E:\documents\&amp;投稿论文\#for 2010 SIG ASIA\picture\pan\pan_优化前_crop.GIF"/>
              <p:cNvPicPr>
                <a:picLocks noChangeAspect="1" noChangeArrowheads="1"/>
              </p:cNvPicPr>
              <p:nvPr/>
            </p:nvPicPr>
            <p:blipFill>
              <a:blip r:embed="rId4" cstate="print"/>
              <a:srcRect/>
              <a:stretch>
                <a:fillRect/>
              </a:stretch>
            </p:blipFill>
            <p:spPr bwMode="auto">
              <a:xfrm>
                <a:off x="7848600" y="1524000"/>
                <a:ext cx="1170497" cy="1170497"/>
              </a:xfrm>
              <a:prstGeom prst="rect">
                <a:avLst/>
              </a:prstGeom>
              <a:noFill/>
              <a:ln>
                <a:solidFill>
                  <a:schemeClr val="tx1"/>
                </a:solidFill>
              </a:ln>
            </p:spPr>
          </p:pic>
          <p:sp>
            <p:nvSpPr>
              <p:cNvPr id="15" name="TextBox 17"/>
              <p:cNvSpPr txBox="1">
                <a:spLocks noChangeArrowheads="1"/>
              </p:cNvSpPr>
              <p:nvPr/>
            </p:nvSpPr>
            <p:spPr bwMode="auto">
              <a:xfrm>
                <a:off x="7944254" y="2473545"/>
                <a:ext cx="979189" cy="164408"/>
              </a:xfrm>
              <a:prstGeom prst="rect">
                <a:avLst/>
              </a:prstGeom>
              <a:noFill/>
              <a:ln w="9525">
                <a:noFill/>
                <a:miter lim="800000"/>
                <a:headEnd/>
                <a:tailEnd/>
              </a:ln>
            </p:spPr>
            <p:txBody>
              <a:bodyPr wrap="square" lIns="0" tIns="0" rIns="0" bIns="0" anchor="ctr" anchorCtr="0">
                <a:spAutoFit/>
              </a:bodyPr>
              <a:lstStyle/>
              <a:p>
                <a:pPr algn="ctr"/>
                <a:r>
                  <a:rPr lang="en-US" altLang="zh-CN" sz="1600" dirty="0" smtClean="0">
                    <a:solidFill>
                      <a:schemeClr val="tx1"/>
                    </a:solidFill>
                    <a:latin typeface="Times New Roman" pitchFamily="18" charset="0"/>
                    <a:cs typeface="Times New Roman" pitchFamily="18" charset="0"/>
                  </a:rPr>
                  <a:t>Initialized</a:t>
                </a:r>
                <a:endParaRPr lang="zh-CN" altLang="en-US" sz="1600" dirty="0">
                  <a:solidFill>
                    <a:schemeClr val="tx1"/>
                  </a:solidFill>
                  <a:latin typeface="Times New Roman" pitchFamily="18" charset="0"/>
                  <a:cs typeface="Times New Roman" pitchFamily="18" charset="0"/>
                </a:endParaRPr>
              </a:p>
            </p:txBody>
          </p:sp>
        </p:grpSp>
        <p:sp>
          <p:nvSpPr>
            <p:cNvPr id="29" name="下箭头 28"/>
            <p:cNvSpPr/>
            <p:nvPr/>
          </p:nvSpPr>
          <p:spPr>
            <a:xfrm>
              <a:off x="7938548" y="1333502"/>
              <a:ext cx="381000" cy="228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
        <p:nvSpPr>
          <p:cNvPr id="39" name="Content Placeholder 4"/>
          <p:cNvSpPr txBox="1">
            <a:spLocks/>
          </p:cNvSpPr>
          <p:nvPr/>
        </p:nvSpPr>
        <p:spPr bwMode="auto">
          <a:xfrm>
            <a:off x="685800" y="838200"/>
            <a:ext cx="60960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marL="342900" indent="-342900" defTabSz="457200" eaLnBrk="0" hangingPunct="0">
              <a:spcBef>
                <a:spcPts val="400"/>
              </a:spcBef>
              <a:buSzPct val="100000"/>
              <a:buBlip>
                <a:blip r:embed="rId5"/>
              </a:buBlip>
            </a:pPr>
            <a:r>
              <a:rPr lang="en-US" altLang="zh-CN" sz="2400" dirty="0" smtClean="0">
                <a:latin typeface="Times New Roman" pitchFamily="18" charset="0"/>
                <a:cs typeface="Times New Roman" pitchFamily="18" charset="0"/>
              </a:rPr>
              <a:t>Initializing</a:t>
            </a:r>
            <a:endParaRPr kumimoji="0" lang="en-US" altLang="zh-CN" sz="2400" b="0" i="0" u="none" strike="noStrike" kern="1200" cap="none" spc="0" normalizeH="0" baseline="0" noProof="0" dirty="0" smtClean="0">
              <a:ln>
                <a:noFill/>
              </a:ln>
              <a:solidFill>
                <a:schemeClr val="tx1"/>
              </a:solidFill>
              <a:effectLst/>
              <a:uLnTx/>
              <a:uFillTx/>
              <a:latin typeface="Times New Roman" pitchFamily="18" charset="0"/>
              <a:ea typeface="ＭＳ Ｐゴシック" charset="0"/>
              <a:cs typeface="Times New Roman" pitchFamily="18" charset="0"/>
            </a:endParaRPr>
          </a:p>
          <a:p>
            <a:pPr marL="742950" lvl="1" indent="-285750" defTabSz="457200" eaLnBrk="0" hangingPunct="0">
              <a:spcBef>
                <a:spcPts val="400"/>
              </a:spcBef>
              <a:buSzPct val="100000"/>
              <a:buBlip>
                <a:blip r:embed="rId5"/>
              </a:buBlip>
            </a:pPr>
            <a:r>
              <a:rPr lang="en-US" altLang="zh-CN" sz="1800" dirty="0" smtClean="0">
                <a:latin typeface="Times New Roman" pitchFamily="18" charset="0"/>
                <a:cs typeface="Times New Roman" pitchFamily="18" charset="0"/>
              </a:rPr>
              <a:t>Image gradient (Sobel operators)</a:t>
            </a:r>
            <a:endParaRPr kumimoji="0" lang="en-US" altLang="zh-CN" sz="1800" b="0" i="0" u="none" strike="noStrike" kern="1200" cap="none" spc="0" normalizeH="0" baseline="0" noProof="0" dirty="0" smtClean="0">
              <a:ln>
                <a:noFill/>
              </a:ln>
              <a:solidFill>
                <a:srgbClr val="000000"/>
              </a:solidFill>
              <a:effectLst/>
              <a:uLnTx/>
              <a:uFillTx/>
              <a:latin typeface="Times New Roman" pitchFamily="18" charset="0"/>
              <a:ea typeface="ＭＳ Ｐゴシック" charset="0"/>
              <a:cs typeface="Times New Roman" pitchFamily="18" charset="0"/>
            </a:endParaRPr>
          </a:p>
          <a:p>
            <a:pPr marL="742950" lvl="1" indent="-285750" defTabSz="457200" eaLnBrk="0" hangingPunct="0">
              <a:spcBef>
                <a:spcPts val="400"/>
              </a:spcBef>
              <a:buSzPct val="100000"/>
              <a:buBlip>
                <a:blip r:embed="rId5"/>
              </a:buBlip>
            </a:pPr>
            <a:r>
              <a:rPr lang="en-US" altLang="zh-CN" sz="1800" dirty="0" smtClean="0">
                <a:latin typeface="Times New Roman" pitchFamily="18" charset="0"/>
                <a:cs typeface="Times New Roman" pitchFamily="18" charset="0"/>
              </a:rPr>
              <a:t>Dominant orientation angle of an </a:t>
            </a:r>
            <a:r>
              <a:rPr lang="en-US" altLang="zh-CN" sz="1800" i="1" dirty="0" err="1" smtClean="0">
                <a:latin typeface="Times New Roman" pitchFamily="18" charset="0"/>
                <a:cs typeface="Times New Roman" pitchFamily="18" charset="0"/>
              </a:rPr>
              <a:t>s</a:t>
            </a:r>
            <a:r>
              <a:rPr lang="en-US" altLang="zh-CN" sz="1800" dirty="0" err="1" smtClean="0">
                <a:latin typeface="Times New Roman" pitchFamily="18" charset="0"/>
                <a:cs typeface="Times New Roman" pitchFamily="18" charset="0"/>
                <a:sym typeface="Symbol"/>
              </a:rPr>
              <a:t></a:t>
            </a:r>
            <a:r>
              <a:rPr lang="en-US" altLang="zh-CN" sz="1800" i="1" dirty="0" err="1" smtClean="0">
                <a:latin typeface="Times New Roman" pitchFamily="18" charset="0"/>
                <a:cs typeface="Times New Roman" pitchFamily="18" charset="0"/>
              </a:rPr>
              <a:t>t</a:t>
            </a:r>
            <a:r>
              <a:rPr lang="en-US" altLang="zh-CN" sz="1800" dirty="0" smtClean="0">
                <a:latin typeface="Times New Roman" pitchFamily="18" charset="0"/>
                <a:cs typeface="Times New Roman" pitchFamily="18" charset="0"/>
              </a:rPr>
              <a:t> patch:</a:t>
            </a:r>
          </a:p>
          <a:p>
            <a:pPr marL="742950" lvl="1" indent="-285750" defTabSz="457200" eaLnBrk="0" hangingPunct="0">
              <a:spcBef>
                <a:spcPts val="400"/>
              </a:spcBef>
              <a:buSzPct val="100000"/>
              <a:buBlip>
                <a:blip r:embed="rId5"/>
              </a:buBlip>
            </a:pPr>
            <a:endParaRPr lang="en-US" altLang="zh-CN" sz="1800" dirty="0" smtClean="0">
              <a:latin typeface="Times New Roman" pitchFamily="18" charset="0"/>
              <a:cs typeface="Times New Roman" pitchFamily="18" charset="0"/>
            </a:endParaRPr>
          </a:p>
          <a:p>
            <a:pPr marL="742950" lvl="1" indent="-285750" defTabSz="457200" eaLnBrk="0" hangingPunct="0">
              <a:spcBef>
                <a:spcPts val="400"/>
              </a:spcBef>
              <a:buSzPct val="100000"/>
              <a:buBlip>
                <a:blip r:embed="rId5"/>
              </a:buBlip>
            </a:pPr>
            <a:endParaRPr lang="en-US" altLang="zh-CN" sz="1800" dirty="0" smtClean="0">
              <a:latin typeface="Times New Roman" pitchFamily="18" charset="0"/>
              <a:cs typeface="Times New Roman" pitchFamily="18" charset="0"/>
            </a:endParaRPr>
          </a:p>
          <a:p>
            <a:pPr marL="285750" indent="-285750" defTabSz="457200" eaLnBrk="0" hangingPunct="0">
              <a:spcBef>
                <a:spcPts val="400"/>
              </a:spcBef>
              <a:buSzPct val="100000"/>
              <a:buBlip>
                <a:blip r:embed="rId5"/>
              </a:buBlip>
            </a:pPr>
            <a:r>
              <a:rPr lang="en-US" altLang="zh-CN" sz="2400" dirty="0" smtClean="0">
                <a:latin typeface="Times New Roman" pitchFamily="18" charset="0"/>
                <a:cs typeface="Times New Roman" pitchFamily="18" charset="0"/>
              </a:rPr>
              <a:t>Optimization</a:t>
            </a:r>
          </a:p>
          <a:p>
            <a:pPr marL="742950" lvl="1" indent="-285750" defTabSz="457200" eaLnBrk="0" hangingPunct="0">
              <a:spcBef>
                <a:spcPts val="400"/>
              </a:spcBef>
              <a:buSzPct val="100000"/>
              <a:buBlip>
                <a:blip r:embed="rId5"/>
              </a:buBlip>
            </a:pPr>
            <a:r>
              <a:rPr lang="en-US" altLang="zh-CN" sz="1800" dirty="0" smtClean="0">
                <a:latin typeface="Times New Roman" pitchFamily="18" charset="0"/>
                <a:cs typeface="Times New Roman" pitchFamily="18" charset="0"/>
              </a:rPr>
              <a:t>Patch coherence for measuring fitting error</a:t>
            </a:r>
          </a:p>
          <a:p>
            <a:pPr marL="742950" lvl="1" indent="-285750" defTabSz="457200" eaLnBrk="0" hangingPunct="0">
              <a:spcBef>
                <a:spcPts val="400"/>
              </a:spcBef>
              <a:buSzPct val="100000"/>
              <a:buBlip>
                <a:blip r:embed="rId5"/>
              </a:buBlip>
            </a:pPr>
            <a:endParaRPr lang="en-US" altLang="zh-CN" sz="1800" dirty="0" smtClean="0">
              <a:latin typeface="Times New Roman" pitchFamily="18" charset="0"/>
              <a:cs typeface="Times New Roman" pitchFamily="18" charset="0"/>
            </a:endParaRPr>
          </a:p>
          <a:p>
            <a:pPr marL="742950" lvl="1" indent="-285750" defTabSz="457200" eaLnBrk="0" hangingPunct="0">
              <a:spcBef>
                <a:spcPts val="400"/>
              </a:spcBef>
              <a:buSzPct val="100000"/>
              <a:buBlip>
                <a:blip r:embed="rId5"/>
              </a:buBlip>
            </a:pPr>
            <a:endParaRPr lang="en-US" altLang="zh-CN" sz="1800" dirty="0" smtClean="0">
              <a:latin typeface="Times New Roman" pitchFamily="18" charset="0"/>
              <a:cs typeface="Times New Roman" pitchFamily="18" charset="0"/>
            </a:endParaRPr>
          </a:p>
          <a:p>
            <a:pPr marL="742950" lvl="1" indent="-285750" defTabSz="457200" eaLnBrk="0" hangingPunct="0">
              <a:spcBef>
                <a:spcPts val="400"/>
              </a:spcBef>
              <a:buSzPct val="100000"/>
              <a:buBlip>
                <a:blip r:embed="rId5"/>
              </a:buBlip>
            </a:pPr>
            <a:r>
              <a:rPr lang="en-US" altLang="zh-CN" sz="1800" dirty="0" smtClean="0">
                <a:latin typeface="Times New Roman" pitchFamily="18" charset="0"/>
                <a:cs typeface="Times New Roman" pitchFamily="18" charset="0"/>
              </a:rPr>
              <a:t>Discard patches with poor coherence</a:t>
            </a:r>
          </a:p>
          <a:p>
            <a:pPr marL="742950" lvl="1" indent="-285750" defTabSz="457200" eaLnBrk="0" hangingPunct="0">
              <a:spcBef>
                <a:spcPts val="400"/>
              </a:spcBef>
              <a:buSzPct val="100000"/>
              <a:buBlip>
                <a:blip r:embed="rId5"/>
              </a:buBlip>
            </a:pPr>
            <a:r>
              <a:rPr lang="en-US" altLang="zh-CN" sz="1800" dirty="0" smtClean="0">
                <a:latin typeface="Times New Roman" pitchFamily="18" charset="0"/>
                <a:cs typeface="Times New Roman" pitchFamily="18" charset="0"/>
              </a:rPr>
              <a:t>Recalculate according to the </a:t>
            </a:r>
            <a:r>
              <a:rPr lang="en-US" altLang="zh-CN" sz="1800" i="1" dirty="0" smtClean="0">
                <a:latin typeface="Times New Roman" pitchFamily="18" charset="0"/>
                <a:cs typeface="Times New Roman" pitchFamily="18" charset="0"/>
              </a:rPr>
              <a:t>N</a:t>
            </a:r>
            <a:r>
              <a:rPr lang="en-US" altLang="zh-CN" sz="1800" dirty="0" smtClean="0">
                <a:latin typeface="Times New Roman" pitchFamily="18" charset="0"/>
                <a:cs typeface="Times New Roman" pitchFamily="18" charset="0"/>
              </a:rPr>
              <a:t> valid neighbors</a:t>
            </a:r>
          </a:p>
          <a:p>
            <a:pPr marL="742950" lvl="1" indent="-285750" defTabSz="457200" eaLnBrk="0" hangingPunct="0">
              <a:spcBef>
                <a:spcPts val="400"/>
              </a:spcBef>
              <a:buSzPct val="100000"/>
              <a:buBlip>
                <a:blip r:embed="rId5"/>
              </a:buBlip>
            </a:pPr>
            <a:endParaRPr lang="en-US" altLang="zh-CN" sz="1800" dirty="0" smtClean="0">
              <a:latin typeface="Times New Roman" pitchFamily="18" charset="0"/>
              <a:cs typeface="Times New Roman" pitchFamily="18" charset="0"/>
            </a:endParaRPr>
          </a:p>
          <a:p>
            <a:pPr marL="742950" lvl="1" indent="-285750" defTabSz="457200" eaLnBrk="0" hangingPunct="0">
              <a:spcBef>
                <a:spcPts val="400"/>
              </a:spcBef>
              <a:buSzPct val="100000"/>
              <a:buBlip>
                <a:blip r:embed="rId5"/>
              </a:buBlip>
            </a:pPr>
            <a:endParaRPr lang="en-US" altLang="zh-CN" sz="1800" dirty="0" smtClean="0">
              <a:latin typeface="Times New Roman" pitchFamily="18" charset="0"/>
              <a:cs typeface="Times New Roman" pitchFamily="18" charset="0"/>
            </a:endParaRPr>
          </a:p>
          <a:p>
            <a:pPr marL="285750" indent="-285750" defTabSz="457200" eaLnBrk="0" hangingPunct="0">
              <a:spcBef>
                <a:spcPts val="400"/>
              </a:spcBef>
              <a:buSzPct val="100000"/>
              <a:buBlip>
                <a:blip r:embed="rId5"/>
              </a:buBlip>
            </a:pPr>
            <a:r>
              <a:rPr lang="en-US" altLang="zh-CN" sz="2400" dirty="0" smtClean="0">
                <a:latin typeface="Times New Roman" pitchFamily="18" charset="0"/>
                <a:cs typeface="Times New Roman" pitchFamily="18" charset="0"/>
              </a:rPr>
              <a:t>Interpolation</a:t>
            </a:r>
          </a:p>
          <a:p>
            <a:pPr marL="742950" lvl="1" indent="-285750" defTabSz="457200" eaLnBrk="0" hangingPunct="0">
              <a:spcBef>
                <a:spcPts val="400"/>
              </a:spcBef>
              <a:buSzPct val="100000"/>
              <a:buBlip>
                <a:blip r:embed="rId5"/>
              </a:buBlip>
            </a:pPr>
            <a:r>
              <a:rPr lang="en-US" altLang="zh-CN" sz="1800" dirty="0" smtClean="0">
                <a:latin typeface="Times New Roman" pitchFamily="18" charset="0"/>
                <a:cs typeface="Times New Roman" pitchFamily="18" charset="0"/>
              </a:rPr>
              <a:t>Smooth and continuous orientation field</a:t>
            </a:r>
          </a:p>
        </p:txBody>
      </p:sp>
      <p:pic>
        <p:nvPicPr>
          <p:cNvPr id="2052" name="Picture 4"/>
          <p:cNvPicPr>
            <a:picLocks noChangeAspect="1" noChangeArrowheads="1"/>
          </p:cNvPicPr>
          <p:nvPr/>
        </p:nvPicPr>
        <p:blipFill>
          <a:blip r:embed="rId6" cstate="print"/>
          <a:srcRect/>
          <a:stretch>
            <a:fillRect/>
          </a:stretch>
        </p:blipFill>
        <p:spPr bwMode="auto">
          <a:xfrm>
            <a:off x="1796906" y="1949658"/>
            <a:ext cx="3745238" cy="612857"/>
          </a:xfrm>
          <a:prstGeom prst="rect">
            <a:avLst/>
          </a:prstGeom>
          <a:noFill/>
          <a:ln w="9525">
            <a:solidFill>
              <a:schemeClr val="accent1"/>
            </a:solid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1796905" y="3314702"/>
            <a:ext cx="3732858" cy="594286"/>
          </a:xfrm>
          <a:prstGeom prst="rect">
            <a:avLst/>
          </a:prstGeom>
          <a:noFill/>
          <a:ln w="9525">
            <a:solidFill>
              <a:schemeClr val="accent1"/>
            </a:solidFill>
            <a:miter lim="800000"/>
            <a:headEnd/>
            <a:tailEnd/>
          </a:ln>
        </p:spPr>
      </p:pic>
      <p:pic>
        <p:nvPicPr>
          <p:cNvPr id="2054" name="Picture 6"/>
          <p:cNvPicPr>
            <a:picLocks noChangeAspect="1" noChangeArrowheads="1"/>
          </p:cNvPicPr>
          <p:nvPr/>
        </p:nvPicPr>
        <p:blipFill>
          <a:blip r:embed="rId8" cstate="print"/>
          <a:srcRect/>
          <a:stretch>
            <a:fillRect/>
          </a:stretch>
        </p:blipFill>
        <p:spPr bwMode="auto">
          <a:xfrm>
            <a:off x="1796905" y="4676776"/>
            <a:ext cx="2271905" cy="581905"/>
          </a:xfrm>
          <a:prstGeom prst="rect">
            <a:avLst/>
          </a:prstGeom>
          <a:noFill/>
          <a:ln w="9525">
            <a:solidFill>
              <a:schemeClr val="accent1"/>
            </a:solidFill>
            <a:miter lim="800000"/>
            <a:headEnd/>
            <a:tailEnd/>
          </a:ln>
        </p:spPr>
      </p:pic>
      <p:grpSp>
        <p:nvGrpSpPr>
          <p:cNvPr id="44" name="组合 43"/>
          <p:cNvGrpSpPr/>
          <p:nvPr/>
        </p:nvGrpSpPr>
        <p:grpSpPr>
          <a:xfrm>
            <a:off x="6523517" y="2103482"/>
            <a:ext cx="1752961" cy="1981193"/>
            <a:chOff x="7543800" y="2667001"/>
            <a:chExt cx="1170497" cy="1322894"/>
          </a:xfrm>
        </p:grpSpPr>
        <p:grpSp>
          <p:nvGrpSpPr>
            <p:cNvPr id="35" name="组合 34"/>
            <p:cNvGrpSpPr/>
            <p:nvPr/>
          </p:nvGrpSpPr>
          <p:grpSpPr>
            <a:xfrm>
              <a:off x="7543800" y="2819398"/>
              <a:ext cx="1170497" cy="1170497"/>
              <a:chOff x="7848600" y="2819400"/>
              <a:chExt cx="1170497" cy="1170497"/>
            </a:xfrm>
          </p:grpSpPr>
          <p:pic>
            <p:nvPicPr>
              <p:cNvPr id="9" name="Picture 6" descr="E:\documents\&amp;投稿论文\#for 2010 SIG ASIA\picture\pan\pan_优化中_crop.GIF"/>
              <p:cNvPicPr>
                <a:picLocks noChangeAspect="1" noChangeArrowheads="1"/>
              </p:cNvPicPr>
              <p:nvPr/>
            </p:nvPicPr>
            <p:blipFill>
              <a:blip r:embed="rId9" cstate="print"/>
              <a:srcRect/>
              <a:stretch>
                <a:fillRect/>
              </a:stretch>
            </p:blipFill>
            <p:spPr bwMode="auto">
              <a:xfrm>
                <a:off x="7848600" y="2819400"/>
                <a:ext cx="1170497" cy="1170497"/>
              </a:xfrm>
              <a:prstGeom prst="rect">
                <a:avLst/>
              </a:prstGeom>
              <a:noFill/>
              <a:ln>
                <a:solidFill>
                  <a:schemeClr val="tx1"/>
                </a:solidFill>
              </a:ln>
            </p:spPr>
          </p:pic>
          <p:sp>
            <p:nvSpPr>
              <p:cNvPr id="16" name="TextBox 17"/>
              <p:cNvSpPr txBox="1">
                <a:spLocks noChangeArrowheads="1"/>
              </p:cNvSpPr>
              <p:nvPr/>
            </p:nvSpPr>
            <p:spPr bwMode="auto">
              <a:xfrm>
                <a:off x="7885847" y="3762992"/>
                <a:ext cx="1096002" cy="164408"/>
              </a:xfrm>
              <a:prstGeom prst="rect">
                <a:avLst/>
              </a:prstGeom>
              <a:noFill/>
              <a:ln w="9525">
                <a:noFill/>
                <a:miter lim="800000"/>
                <a:headEnd/>
                <a:tailEnd/>
              </a:ln>
            </p:spPr>
            <p:txBody>
              <a:bodyPr wrap="square" lIns="0" tIns="0" rIns="0" bIns="0" anchor="ctr" anchorCtr="0">
                <a:spAutoFit/>
              </a:bodyPr>
              <a:lstStyle/>
              <a:p>
                <a:pPr algn="ctr"/>
                <a:r>
                  <a:rPr lang="en-US" altLang="zh-CN" sz="1600" dirty="0" smtClean="0">
                    <a:solidFill>
                      <a:schemeClr val="tx1"/>
                    </a:solidFill>
                    <a:latin typeface="Times New Roman" pitchFamily="18" charset="0"/>
                    <a:cs typeface="Times New Roman" pitchFamily="18" charset="0"/>
                  </a:rPr>
                  <a:t>Removing Noises</a:t>
                </a:r>
                <a:endParaRPr lang="zh-CN" altLang="en-US" sz="1600" dirty="0">
                  <a:solidFill>
                    <a:schemeClr val="tx1"/>
                  </a:solidFill>
                  <a:latin typeface="Times New Roman" pitchFamily="18" charset="0"/>
                  <a:cs typeface="Times New Roman" pitchFamily="18" charset="0"/>
                </a:endParaRPr>
              </a:p>
            </p:txBody>
          </p:sp>
        </p:grpSp>
        <p:sp>
          <p:nvSpPr>
            <p:cNvPr id="30" name="下箭头 29"/>
            <p:cNvSpPr/>
            <p:nvPr/>
          </p:nvSpPr>
          <p:spPr>
            <a:xfrm>
              <a:off x="7938548" y="2667001"/>
              <a:ext cx="381000" cy="228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6523516" y="2103481"/>
            <a:ext cx="1752962" cy="1981195"/>
            <a:chOff x="7691455" y="4000502"/>
            <a:chExt cx="1170498" cy="1322895"/>
          </a:xfrm>
        </p:grpSpPr>
        <p:grpSp>
          <p:nvGrpSpPr>
            <p:cNvPr id="36" name="组合 35"/>
            <p:cNvGrpSpPr/>
            <p:nvPr/>
          </p:nvGrpSpPr>
          <p:grpSpPr>
            <a:xfrm>
              <a:off x="7691455" y="4152900"/>
              <a:ext cx="1170498" cy="1170497"/>
              <a:chOff x="7996255" y="4114802"/>
              <a:chExt cx="1170498" cy="1170497"/>
            </a:xfrm>
          </p:grpSpPr>
          <p:pic>
            <p:nvPicPr>
              <p:cNvPr id="7" name="Picture 4" descr="E:\documents\&amp;投稿论文\#for 2010 SIG ASIA\picture\pan\pan_优化后_crop.GIF"/>
              <p:cNvPicPr>
                <a:picLocks noChangeAspect="1" noChangeArrowheads="1"/>
              </p:cNvPicPr>
              <p:nvPr/>
            </p:nvPicPr>
            <p:blipFill>
              <a:blip r:embed="rId10" cstate="print"/>
              <a:srcRect/>
              <a:stretch>
                <a:fillRect/>
              </a:stretch>
            </p:blipFill>
            <p:spPr bwMode="auto">
              <a:xfrm>
                <a:off x="7996255" y="4114802"/>
                <a:ext cx="1170498" cy="1170497"/>
              </a:xfrm>
              <a:prstGeom prst="rect">
                <a:avLst/>
              </a:prstGeom>
              <a:noFill/>
              <a:ln>
                <a:solidFill>
                  <a:schemeClr val="tx1"/>
                </a:solidFill>
              </a:ln>
            </p:spPr>
          </p:pic>
          <p:sp>
            <p:nvSpPr>
              <p:cNvPr id="18" name="TextBox 17"/>
              <p:cNvSpPr txBox="1">
                <a:spLocks noChangeArrowheads="1"/>
              </p:cNvSpPr>
              <p:nvPr/>
            </p:nvSpPr>
            <p:spPr bwMode="auto">
              <a:xfrm>
                <a:off x="8091907" y="5058393"/>
                <a:ext cx="979189" cy="164408"/>
              </a:xfrm>
              <a:prstGeom prst="rect">
                <a:avLst/>
              </a:prstGeom>
              <a:noFill/>
              <a:ln w="9525">
                <a:noFill/>
                <a:miter lim="800000"/>
                <a:headEnd/>
                <a:tailEnd/>
              </a:ln>
            </p:spPr>
            <p:txBody>
              <a:bodyPr wrap="square" lIns="0" tIns="0" rIns="0" bIns="0" anchor="ctr" anchorCtr="0">
                <a:spAutoFit/>
              </a:bodyPr>
              <a:lstStyle/>
              <a:p>
                <a:pPr algn="ctr"/>
                <a:r>
                  <a:rPr lang="en-US" altLang="zh-CN" sz="1600" dirty="0" smtClean="0">
                    <a:solidFill>
                      <a:schemeClr val="tx1"/>
                    </a:solidFill>
                    <a:latin typeface="Times New Roman" pitchFamily="18" charset="0"/>
                    <a:cs typeface="Times New Roman" pitchFamily="18" charset="0"/>
                  </a:rPr>
                  <a:t>Optimized</a:t>
                </a:r>
                <a:endParaRPr lang="zh-CN" altLang="en-US" dirty="0">
                  <a:solidFill>
                    <a:schemeClr val="tx1"/>
                  </a:solidFill>
                  <a:latin typeface="Times New Roman" pitchFamily="18" charset="0"/>
                  <a:cs typeface="Times New Roman" pitchFamily="18" charset="0"/>
                </a:endParaRPr>
              </a:p>
            </p:txBody>
          </p:sp>
        </p:grpSp>
        <p:sp>
          <p:nvSpPr>
            <p:cNvPr id="31" name="下箭头 30"/>
            <p:cNvSpPr/>
            <p:nvPr/>
          </p:nvSpPr>
          <p:spPr>
            <a:xfrm>
              <a:off x="8086202" y="4000502"/>
              <a:ext cx="381000" cy="228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6523517" y="4054201"/>
            <a:ext cx="1752961" cy="1981200"/>
            <a:chOff x="7543800" y="5334000"/>
            <a:chExt cx="1170497" cy="1322897"/>
          </a:xfrm>
        </p:grpSpPr>
        <p:grpSp>
          <p:nvGrpSpPr>
            <p:cNvPr id="37" name="组合 36"/>
            <p:cNvGrpSpPr/>
            <p:nvPr/>
          </p:nvGrpSpPr>
          <p:grpSpPr>
            <a:xfrm>
              <a:off x="7543800" y="5486400"/>
              <a:ext cx="1170497" cy="1170497"/>
              <a:chOff x="7848600" y="5486400"/>
              <a:chExt cx="1170497" cy="1170497"/>
            </a:xfrm>
          </p:grpSpPr>
          <p:pic>
            <p:nvPicPr>
              <p:cNvPr id="6" name="Picture 3" descr="E:\documents\&amp;投稿论文\#for 2010 SIG ASIA\picture\pan\pan_20100506_smooth_2_quarter.jpg"/>
              <p:cNvPicPr>
                <a:picLocks noChangeAspect="1" noChangeArrowheads="1"/>
              </p:cNvPicPr>
              <p:nvPr/>
            </p:nvPicPr>
            <p:blipFill>
              <a:blip r:embed="rId11" cstate="print"/>
              <a:srcRect/>
              <a:stretch>
                <a:fillRect/>
              </a:stretch>
            </p:blipFill>
            <p:spPr bwMode="auto">
              <a:xfrm>
                <a:off x="7848600" y="5486400"/>
                <a:ext cx="1170497" cy="1170497"/>
              </a:xfrm>
              <a:prstGeom prst="rect">
                <a:avLst/>
              </a:prstGeom>
              <a:noFill/>
            </p:spPr>
          </p:pic>
          <p:sp>
            <p:nvSpPr>
              <p:cNvPr id="19" name="TextBox 18"/>
              <p:cNvSpPr txBox="1">
                <a:spLocks noChangeArrowheads="1"/>
              </p:cNvSpPr>
              <p:nvPr/>
            </p:nvSpPr>
            <p:spPr bwMode="auto">
              <a:xfrm>
                <a:off x="7944254" y="6429991"/>
                <a:ext cx="979189" cy="164408"/>
              </a:xfrm>
              <a:prstGeom prst="rect">
                <a:avLst/>
              </a:prstGeom>
              <a:noFill/>
              <a:ln w="9525">
                <a:noFill/>
                <a:miter lim="800000"/>
                <a:headEnd/>
                <a:tailEnd/>
              </a:ln>
            </p:spPr>
            <p:txBody>
              <a:bodyPr wrap="square" lIns="0" tIns="0" rIns="0" bIns="0" anchor="ctr" anchorCtr="0">
                <a:spAutoFit/>
              </a:bodyPr>
              <a:lstStyle/>
              <a:p>
                <a:pPr algn="ctr"/>
                <a:r>
                  <a:rPr lang="en-US" altLang="zh-CN" sz="1600" dirty="0" smtClean="0">
                    <a:solidFill>
                      <a:schemeClr val="tx1"/>
                    </a:solidFill>
                    <a:latin typeface="Times New Roman" pitchFamily="18" charset="0"/>
                    <a:cs typeface="Times New Roman" pitchFamily="18" charset="0"/>
                  </a:rPr>
                  <a:t>Interpolated</a:t>
                </a:r>
                <a:endParaRPr lang="zh-CN" altLang="en-US" sz="1600" dirty="0">
                  <a:solidFill>
                    <a:schemeClr val="tx1"/>
                  </a:solidFill>
                  <a:latin typeface="Times New Roman" pitchFamily="18" charset="0"/>
                  <a:cs typeface="Times New Roman" pitchFamily="18" charset="0"/>
                </a:endParaRPr>
              </a:p>
            </p:txBody>
          </p:sp>
        </p:grpSp>
        <p:sp>
          <p:nvSpPr>
            <p:cNvPr id="32" name="下箭头 31"/>
            <p:cNvSpPr/>
            <p:nvPr/>
          </p:nvSpPr>
          <p:spPr>
            <a:xfrm>
              <a:off x="7938548" y="5334000"/>
              <a:ext cx="381000" cy="228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9">
                                            <p:txEl>
                                              <p:pRg st="1" end="1"/>
                                            </p:txEl>
                                          </p:spTgt>
                                        </p:tgtEl>
                                        <p:attrNameLst>
                                          <p:attrName>style.visibility</p:attrName>
                                        </p:attrNameLst>
                                      </p:cBhvr>
                                      <p:to>
                                        <p:strVal val="visible"/>
                                      </p:to>
                                    </p:set>
                                    <p:animEffect transition="in" filter="wipe(left)">
                                      <p:cBhvr>
                                        <p:cTn id="10" dur="500"/>
                                        <p:tgtEl>
                                          <p:spTgt spid="39">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9">
                                            <p:txEl>
                                              <p:pRg st="2" end="2"/>
                                            </p:txEl>
                                          </p:spTgt>
                                        </p:tgtEl>
                                        <p:attrNameLst>
                                          <p:attrName>style.visibility</p:attrName>
                                        </p:attrNameLst>
                                      </p:cBhvr>
                                      <p:to>
                                        <p:strVal val="visible"/>
                                      </p:to>
                                    </p:set>
                                    <p:animEffect transition="in" filter="wipe(left)">
                                      <p:cBhvr>
                                        <p:cTn id="13" dur="500"/>
                                        <p:tgtEl>
                                          <p:spTgt spid="39">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wipe(left)">
                                      <p:cBhvr>
                                        <p:cTn id="16" dur="500"/>
                                        <p:tgtEl>
                                          <p:spTgt spid="2052"/>
                                        </p:tgtEl>
                                      </p:cBhvr>
                                    </p:animEffect>
                                  </p:childTnLst>
                                </p:cTn>
                              </p:par>
                              <p:par>
                                <p:cTn id="17" presetID="22" presetClass="entr" presetSubtype="1"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up)">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9">
                                            <p:txEl>
                                              <p:pRg st="5" end="5"/>
                                            </p:txEl>
                                          </p:spTgt>
                                        </p:tgtEl>
                                        <p:attrNameLst>
                                          <p:attrName>style.visibility</p:attrName>
                                        </p:attrNameLst>
                                      </p:cBhvr>
                                      <p:to>
                                        <p:strVal val="visible"/>
                                      </p:to>
                                    </p:set>
                                    <p:animEffect transition="in" filter="wipe(left)">
                                      <p:cBhvr>
                                        <p:cTn id="24" dur="500"/>
                                        <p:tgtEl>
                                          <p:spTgt spid="39">
                                            <p:txEl>
                                              <p:pRg st="5" end="5"/>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9">
                                            <p:txEl>
                                              <p:pRg st="6" end="6"/>
                                            </p:txEl>
                                          </p:spTgt>
                                        </p:tgtEl>
                                        <p:attrNameLst>
                                          <p:attrName>style.visibility</p:attrName>
                                        </p:attrNameLst>
                                      </p:cBhvr>
                                      <p:to>
                                        <p:strVal val="visible"/>
                                      </p:to>
                                    </p:set>
                                    <p:animEffect transition="in" filter="wipe(left)">
                                      <p:cBhvr>
                                        <p:cTn id="27" dur="500"/>
                                        <p:tgtEl>
                                          <p:spTgt spid="39">
                                            <p:txEl>
                                              <p:pRg st="6" end="6"/>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2053"/>
                                        </p:tgtEl>
                                        <p:attrNameLst>
                                          <p:attrName>style.visibility</p:attrName>
                                        </p:attrNameLst>
                                      </p:cBhvr>
                                      <p:to>
                                        <p:strVal val="visible"/>
                                      </p:to>
                                    </p:set>
                                    <p:animEffect transition="in" filter="wipe(left)">
                                      <p:cBhvr>
                                        <p:cTn id="30" dur="500"/>
                                        <p:tgtEl>
                                          <p:spTgt spid="2053"/>
                                        </p:tgtEl>
                                      </p:cBhvr>
                                    </p:animEffect>
                                  </p:childTnLst>
                                </p:cTn>
                              </p:par>
                              <p:par>
                                <p:cTn id="31" presetID="22" presetClass="entr" presetSubtype="8" fill="hold" nodeType="withEffect">
                                  <p:stCondLst>
                                    <p:cond delay="0"/>
                                  </p:stCondLst>
                                  <p:childTnLst>
                                    <p:set>
                                      <p:cBhvr>
                                        <p:cTn id="32" dur="1" fill="hold">
                                          <p:stCondLst>
                                            <p:cond delay="0"/>
                                          </p:stCondLst>
                                        </p:cTn>
                                        <p:tgtEl>
                                          <p:spTgt spid="39">
                                            <p:txEl>
                                              <p:pRg st="9" end="9"/>
                                            </p:txEl>
                                          </p:spTgt>
                                        </p:tgtEl>
                                        <p:attrNameLst>
                                          <p:attrName>style.visibility</p:attrName>
                                        </p:attrNameLst>
                                      </p:cBhvr>
                                      <p:to>
                                        <p:strVal val="visible"/>
                                      </p:to>
                                    </p:set>
                                    <p:animEffect transition="in" filter="wipe(left)">
                                      <p:cBhvr>
                                        <p:cTn id="33" dur="500"/>
                                        <p:tgtEl>
                                          <p:spTgt spid="39">
                                            <p:txEl>
                                              <p:pRg st="9" end="9"/>
                                            </p:txEl>
                                          </p:spTgt>
                                        </p:tgtEl>
                                      </p:cBhvr>
                                    </p:animEffect>
                                  </p:childTnLst>
                                </p:cTn>
                              </p:par>
                              <p:par>
                                <p:cTn id="34" presetID="22" presetClass="entr" presetSubtype="1"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up)">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9">
                                            <p:txEl>
                                              <p:pRg st="10" end="10"/>
                                            </p:txEl>
                                          </p:spTgt>
                                        </p:tgtEl>
                                        <p:attrNameLst>
                                          <p:attrName>style.visibility</p:attrName>
                                        </p:attrNameLst>
                                      </p:cBhvr>
                                      <p:to>
                                        <p:strVal val="visible"/>
                                      </p:to>
                                    </p:set>
                                    <p:animEffect transition="in" filter="wipe(left)">
                                      <p:cBhvr>
                                        <p:cTn id="41" dur="500"/>
                                        <p:tgtEl>
                                          <p:spTgt spid="39">
                                            <p:txEl>
                                              <p:pRg st="10" end="1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2054"/>
                                        </p:tgtEl>
                                        <p:attrNameLst>
                                          <p:attrName>style.visibility</p:attrName>
                                        </p:attrNameLst>
                                      </p:cBhvr>
                                      <p:to>
                                        <p:strVal val="visible"/>
                                      </p:to>
                                    </p:set>
                                    <p:animEffect transition="in" filter="wipe(left)">
                                      <p:cBhvr>
                                        <p:cTn id="44" dur="500"/>
                                        <p:tgtEl>
                                          <p:spTgt spid="2054"/>
                                        </p:tgtEl>
                                      </p:cBhvr>
                                    </p:animEffect>
                                  </p:childTnLst>
                                </p:cTn>
                              </p:par>
                              <p:par>
                                <p:cTn id="45" presetID="22" presetClass="entr" presetSubtype="1"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up)">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9">
                                            <p:txEl>
                                              <p:pRg st="13" end="13"/>
                                            </p:txEl>
                                          </p:spTgt>
                                        </p:tgtEl>
                                        <p:attrNameLst>
                                          <p:attrName>style.visibility</p:attrName>
                                        </p:attrNameLst>
                                      </p:cBhvr>
                                      <p:to>
                                        <p:strVal val="visible"/>
                                      </p:to>
                                    </p:set>
                                    <p:animEffect transition="in" filter="wipe(left)">
                                      <p:cBhvr>
                                        <p:cTn id="52" dur="500"/>
                                        <p:tgtEl>
                                          <p:spTgt spid="39">
                                            <p:txEl>
                                              <p:pRg st="13" end="13"/>
                                            </p:txEl>
                                          </p:spTgt>
                                        </p:tgtEl>
                                      </p:cBhvr>
                                    </p:animEffect>
                                  </p:childTnLst>
                                </p:cTn>
                              </p:par>
                              <p:par>
                                <p:cTn id="53" presetID="22" presetClass="entr" presetSubtype="8" fill="hold" nodeType="withEffect">
                                  <p:stCondLst>
                                    <p:cond delay="0"/>
                                  </p:stCondLst>
                                  <p:childTnLst>
                                    <p:set>
                                      <p:cBhvr>
                                        <p:cTn id="54" dur="1" fill="hold">
                                          <p:stCondLst>
                                            <p:cond delay="0"/>
                                          </p:stCondLst>
                                        </p:cTn>
                                        <p:tgtEl>
                                          <p:spTgt spid="39">
                                            <p:txEl>
                                              <p:pRg st="14" end="14"/>
                                            </p:txEl>
                                          </p:spTgt>
                                        </p:tgtEl>
                                        <p:attrNameLst>
                                          <p:attrName>style.visibility</p:attrName>
                                        </p:attrNameLst>
                                      </p:cBhvr>
                                      <p:to>
                                        <p:strVal val="visible"/>
                                      </p:to>
                                    </p:set>
                                    <p:animEffect transition="in" filter="wipe(left)">
                                      <p:cBhvr>
                                        <p:cTn id="55" dur="500"/>
                                        <p:tgtEl>
                                          <p:spTgt spid="39">
                                            <p:txEl>
                                              <p:pRg st="14" end="14"/>
                                            </p:txEl>
                                          </p:spTgt>
                                        </p:tgtEl>
                                      </p:cBhvr>
                                    </p:animEffect>
                                  </p:childTnLst>
                                </p:cTn>
                              </p:par>
                              <p:par>
                                <p:cTn id="56" presetID="22" presetClass="entr" presetSubtype="1"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up)">
                                      <p:cBhvr>
                                        <p:cTn id="5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Calculating Orientation Field</a:t>
            </a:r>
            <a:endParaRPr lang="zh-CN" altLang="en-US" dirty="0"/>
          </a:p>
        </p:txBody>
      </p:sp>
      <p:sp>
        <p:nvSpPr>
          <p:cNvPr id="4" name="Content Placeholder 4"/>
          <p:cNvSpPr>
            <a:spLocks noGrp="1"/>
          </p:cNvSpPr>
          <p:nvPr>
            <p:ph sz="quarter" idx="11"/>
          </p:nvPr>
        </p:nvSpPr>
        <p:spPr>
          <a:xfrm>
            <a:off x="533400" y="990600"/>
            <a:ext cx="8229600" cy="609600"/>
          </a:xfrm>
        </p:spPr>
        <p:txBody>
          <a:bodyPr/>
          <a:lstStyle/>
          <a:p>
            <a:pPr marL="342900" indent="-342900">
              <a:buSzPct val="100000"/>
              <a:buBlip>
                <a:blip r:embed="rId2"/>
              </a:buBlip>
            </a:pPr>
            <a:r>
              <a:rPr lang="en-US" altLang="zh-CN" sz="2800" dirty="0" smtClean="0">
                <a:latin typeface="Times New Roman" pitchFamily="18" charset="0"/>
                <a:cs typeface="Times New Roman" pitchFamily="18" charset="0"/>
              </a:rPr>
              <a:t>Results</a:t>
            </a:r>
          </a:p>
        </p:txBody>
      </p:sp>
      <p:pic>
        <p:nvPicPr>
          <p:cNvPr id="10" name="图片 24" descr="C:\Users\xiaowangyu\Documents\百度云\我的文档\实验室\材质建模\方向场可视化\images\blue.bmp"/>
          <p:cNvPicPr>
            <a:picLocks noChangeAspect="1"/>
          </p:cNvPicPr>
          <p:nvPr/>
        </p:nvPicPr>
        <p:blipFill>
          <a:blip r:embed="rId3" cstate="print"/>
          <a:srcRect/>
          <a:stretch>
            <a:fillRect/>
          </a:stretch>
        </p:blipFill>
        <p:spPr bwMode="auto">
          <a:xfrm>
            <a:off x="685800" y="4067175"/>
            <a:ext cx="1800225" cy="1800225"/>
          </a:xfrm>
          <a:prstGeom prst="rect">
            <a:avLst/>
          </a:prstGeom>
          <a:noFill/>
          <a:ln w="9525">
            <a:noFill/>
            <a:miter lim="800000"/>
            <a:headEnd/>
            <a:tailEnd/>
          </a:ln>
        </p:spPr>
      </p:pic>
      <p:pic>
        <p:nvPicPr>
          <p:cNvPr id="11" name="图片 25" descr="C:\Users\xiaowangyu\Documents\百度云\我的文档\实验室\材质建模\实验结果\方向场\利用色度信息+最近邻优化+果实求块主方向\blue\2.bmp"/>
          <p:cNvPicPr>
            <a:picLocks noChangeAspect="1"/>
          </p:cNvPicPr>
          <p:nvPr/>
        </p:nvPicPr>
        <p:blipFill>
          <a:blip r:embed="rId4" cstate="print"/>
          <a:srcRect/>
          <a:stretch>
            <a:fillRect/>
          </a:stretch>
        </p:blipFill>
        <p:spPr bwMode="auto">
          <a:xfrm>
            <a:off x="2543175" y="4067175"/>
            <a:ext cx="1800225" cy="1800225"/>
          </a:xfrm>
          <a:prstGeom prst="rect">
            <a:avLst/>
          </a:prstGeom>
          <a:noFill/>
          <a:ln w="9525">
            <a:noFill/>
            <a:miter lim="800000"/>
            <a:headEnd/>
            <a:tailEnd/>
          </a:ln>
        </p:spPr>
      </p:pic>
      <p:pic>
        <p:nvPicPr>
          <p:cNvPr id="12" name="图片 27" descr="C:\Users\xiaowangyu\Documents\百度云\我的文档\实验室\材质建模\方向场方法二\1.bmp"/>
          <p:cNvPicPr>
            <a:picLocks noChangeAspect="1"/>
          </p:cNvPicPr>
          <p:nvPr/>
        </p:nvPicPr>
        <p:blipFill>
          <a:blip r:embed="rId5" cstate="print"/>
          <a:srcRect/>
          <a:stretch>
            <a:fillRect/>
          </a:stretch>
        </p:blipFill>
        <p:spPr bwMode="auto">
          <a:xfrm>
            <a:off x="4759325" y="4067175"/>
            <a:ext cx="1793875" cy="1800225"/>
          </a:xfrm>
          <a:prstGeom prst="rect">
            <a:avLst/>
          </a:prstGeom>
          <a:noFill/>
          <a:ln w="9525">
            <a:noFill/>
            <a:miter lim="800000"/>
            <a:headEnd/>
            <a:tailEnd/>
          </a:ln>
        </p:spPr>
      </p:pic>
      <p:pic>
        <p:nvPicPr>
          <p:cNvPr id="13" name="图片 28" descr="C:\Users\xiaowangyu\Documents\百度云\我的文档\实验室\材质建模\实验结果\方向场\利用色度信息+最近邻优化+果实求块主方向\1\5.bmp"/>
          <p:cNvPicPr>
            <a:picLocks noChangeAspect="1"/>
          </p:cNvPicPr>
          <p:nvPr/>
        </p:nvPicPr>
        <p:blipFill>
          <a:blip r:embed="rId6" cstate="print"/>
          <a:srcRect/>
          <a:stretch>
            <a:fillRect/>
          </a:stretch>
        </p:blipFill>
        <p:spPr bwMode="auto">
          <a:xfrm>
            <a:off x="6629400" y="4067175"/>
            <a:ext cx="1793875" cy="1800225"/>
          </a:xfrm>
          <a:prstGeom prst="rect">
            <a:avLst/>
          </a:prstGeom>
          <a:noFill/>
          <a:ln w="9525">
            <a:noFill/>
            <a:miter lim="800000"/>
            <a:headEnd/>
            <a:tailEnd/>
          </a:ln>
        </p:spPr>
      </p:pic>
      <p:pic>
        <p:nvPicPr>
          <p:cNvPr id="14" name="图片 30" descr="C:\Users\xiaowangyu\Documents\百度云\我的文档\实验室\材质建模\方向场可视化\images\1242_400.bmp"/>
          <p:cNvPicPr>
            <a:picLocks noChangeAspect="1"/>
          </p:cNvPicPr>
          <p:nvPr/>
        </p:nvPicPr>
        <p:blipFill>
          <a:blip r:embed="rId7" cstate="print"/>
          <a:srcRect/>
          <a:stretch>
            <a:fillRect/>
          </a:stretch>
        </p:blipFill>
        <p:spPr bwMode="auto">
          <a:xfrm>
            <a:off x="2828925" y="1143000"/>
            <a:ext cx="2524125" cy="2519363"/>
          </a:xfrm>
          <a:prstGeom prst="rect">
            <a:avLst/>
          </a:prstGeom>
          <a:noFill/>
          <a:ln w="9525">
            <a:noFill/>
            <a:miter lim="800000"/>
            <a:headEnd/>
            <a:tailEnd/>
          </a:ln>
        </p:spPr>
      </p:pic>
      <p:pic>
        <p:nvPicPr>
          <p:cNvPr id="15" name="图片 31" descr="C:\Users\xiaowangyu\Documents\百度云\我的文档\实验室\材质建模\实验结果\方向场\利用色度信息+最近邻优化+果实求块主方向\_opti_1242_400.bmp"/>
          <p:cNvPicPr>
            <a:picLocks noChangeAspect="1"/>
          </p:cNvPicPr>
          <p:nvPr/>
        </p:nvPicPr>
        <p:blipFill>
          <a:blip r:embed="rId8" cstate="print"/>
          <a:srcRect/>
          <a:stretch>
            <a:fillRect/>
          </a:stretch>
        </p:blipFill>
        <p:spPr bwMode="auto">
          <a:xfrm>
            <a:off x="5562600" y="1143000"/>
            <a:ext cx="2514600" cy="251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latin typeface="Arial" pitchFamily="34" charset="0"/>
                <a:cs typeface="Arial" pitchFamily="34" charset="0"/>
              </a:rPr>
              <a:t>Estimating BRDF Parameters</a:t>
            </a:r>
            <a:endParaRPr lang="zh-CN" alt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占位符 1"/>
          <p:cNvSpPr>
            <a:spLocks noGrp="1"/>
          </p:cNvSpPr>
          <p:nvPr>
            <p:ph type="body" sz="quarter" idx="10"/>
          </p:nvPr>
        </p:nvSpPr>
        <p:spPr/>
        <p:txBody>
          <a:bodyPr/>
          <a:lstStyle/>
          <a:p>
            <a:r>
              <a:rPr lang="en-US" altLang="zh-CN" dirty="0" smtClean="0">
                <a:latin typeface="Arial" pitchFamily="34" charset="0"/>
                <a:cs typeface="Arial" pitchFamily="34" charset="0"/>
              </a:rPr>
              <a:t>Estimating BRDF Parameters</a:t>
            </a:r>
            <a:endParaRPr lang="zh-CN" altLang="en-US" dirty="0" smtClean="0">
              <a:latin typeface="Arial" pitchFamily="34" charset="0"/>
              <a:cs typeface="Arial" pitchFamily="34" charset="0"/>
            </a:endParaRPr>
          </a:p>
        </p:txBody>
      </p:sp>
      <p:sp>
        <p:nvSpPr>
          <p:cNvPr id="3" name="内容占位符 2"/>
          <p:cNvSpPr>
            <a:spLocks noGrp="1"/>
          </p:cNvSpPr>
          <p:nvPr>
            <p:ph sz="quarter" idx="11"/>
          </p:nvPr>
        </p:nvSpPr>
        <p:spPr>
          <a:xfrm>
            <a:off x="533400" y="990600"/>
            <a:ext cx="8229600" cy="5029200"/>
          </a:xfrm>
        </p:spPr>
        <p:txBody>
          <a:bodyPr/>
          <a:lstStyle/>
          <a:p>
            <a:pPr marL="342900" indent="-342900">
              <a:spcBef>
                <a:spcPts val="400"/>
              </a:spcBef>
              <a:buSzPct val="100000"/>
              <a:buBlip>
                <a:blip r:embed="rId3"/>
              </a:buBlip>
            </a:pPr>
            <a:r>
              <a:rPr lang="en-US" altLang="zh-CN" sz="2800" dirty="0" err="1" smtClean="0">
                <a:solidFill>
                  <a:srgbClr val="000000"/>
                </a:solidFill>
                <a:latin typeface="Times New Roman" pitchFamily="18" charset="0"/>
                <a:ea typeface="ヒラギノ角ゴ ProN W3" charset="0"/>
                <a:cs typeface="Times New Roman" pitchFamily="18" charset="0"/>
                <a:sym typeface="Gill Sans"/>
              </a:rPr>
              <a:t>Ashikhmin</a:t>
            </a:r>
            <a:r>
              <a:rPr lang="en-US" altLang="zh-CN" sz="2800" dirty="0" smtClean="0">
                <a:solidFill>
                  <a:srgbClr val="000000"/>
                </a:solidFill>
                <a:latin typeface="Times New Roman" pitchFamily="18" charset="0"/>
                <a:ea typeface="ヒラギノ角ゴ ProN W3" charset="0"/>
                <a:cs typeface="Times New Roman" pitchFamily="18" charset="0"/>
                <a:sym typeface="Gill Sans"/>
              </a:rPr>
              <a:t>-Shirley BRDF model</a:t>
            </a:r>
            <a:endParaRPr lang="en-US" altLang="zh-CN" sz="2800" dirty="0" smtClean="0">
              <a:solidFill>
                <a:srgbClr val="000000"/>
              </a:solidFill>
              <a:latin typeface="Times New Roman" pitchFamily="18" charset="0"/>
              <a:ea typeface="ヒラギノ角ゴ ProN W3"/>
              <a:cs typeface="Times New Roman" pitchFamily="18" charset="0"/>
            </a:endParaRPr>
          </a:p>
          <a:p>
            <a:pPr marL="742950" lvl="1" indent="-285750">
              <a:spcBef>
                <a:spcPts val="1200"/>
              </a:spcBef>
              <a:buFontTx/>
              <a:buBlip>
                <a:blip r:embed="rId3"/>
              </a:buBlip>
            </a:pPr>
            <a:r>
              <a:rPr lang="en-US" altLang="zh-CN" sz="2200" dirty="0" smtClean="0">
                <a:solidFill>
                  <a:srgbClr val="000000"/>
                </a:solidFill>
                <a:latin typeface="Times New Roman" pitchFamily="18" charset="0"/>
                <a:ea typeface="ヒラギノ角ゴ ProN W3"/>
                <a:cs typeface="Times New Roman" pitchFamily="18" charset="0"/>
              </a:rPr>
              <a:t>Anisotropic parameter model</a:t>
            </a:r>
          </a:p>
          <a:p>
            <a:pPr marL="742950" lvl="1" indent="-285750">
              <a:buFontTx/>
              <a:buBlip>
                <a:blip r:embed="rId3"/>
              </a:buBlip>
            </a:pPr>
            <a:r>
              <a:rPr lang="en-US" altLang="zh-CN" sz="2200" dirty="0" err="1" smtClean="0">
                <a:solidFill>
                  <a:srgbClr val="000000"/>
                </a:solidFill>
                <a:latin typeface="Times New Roman" pitchFamily="18" charset="0"/>
                <a:ea typeface="ヒラギノ角ゴ ProN W3"/>
                <a:cs typeface="Times New Roman" pitchFamily="18" charset="0"/>
              </a:rPr>
              <a:t>Microfacet</a:t>
            </a:r>
            <a:r>
              <a:rPr lang="en-US" altLang="zh-CN" sz="2200" dirty="0" smtClean="0">
                <a:solidFill>
                  <a:srgbClr val="000000"/>
                </a:solidFill>
                <a:latin typeface="Times New Roman" pitchFamily="18" charset="0"/>
                <a:ea typeface="ヒラギノ角ゴ ProN W3"/>
                <a:cs typeface="Times New Roman" pitchFamily="18" charset="0"/>
              </a:rPr>
              <a:t> distribution</a:t>
            </a:r>
          </a:p>
          <a:p>
            <a:pPr marL="742950" lvl="1" indent="-285750">
              <a:buFontTx/>
              <a:buBlip>
                <a:blip r:embed="rId3"/>
              </a:buBlip>
            </a:pPr>
            <a:r>
              <a:rPr lang="en-US" altLang="zh-CN" sz="2200" dirty="0" smtClean="0">
                <a:solidFill>
                  <a:srgbClr val="000000"/>
                </a:solidFill>
                <a:latin typeface="Times New Roman" pitchFamily="18" charset="0"/>
                <a:cs typeface="Times New Roman" pitchFamily="18" charset="0"/>
              </a:rPr>
              <a:t>Specular and diffuse component</a:t>
            </a:r>
          </a:p>
          <a:p>
            <a:pPr marL="742950" lvl="1" indent="-285750">
              <a:buFontTx/>
              <a:buBlip>
                <a:blip r:embed="rId3"/>
              </a:buBlip>
            </a:pPr>
            <a:endParaRPr lang="en-US" altLang="zh-CN" dirty="0" smtClean="0">
              <a:solidFill>
                <a:srgbClr val="000000"/>
              </a:solidFill>
              <a:latin typeface="Times New Roman" pitchFamily="18" charset="0"/>
              <a:ea typeface="ヒラギノ角ゴ ProN W3"/>
              <a:cs typeface="Times New Roman" pitchFamily="18" charset="0"/>
            </a:endParaRPr>
          </a:p>
          <a:p>
            <a:pPr marL="742950" lvl="1" indent="-285750">
              <a:buFontTx/>
              <a:buBlip>
                <a:blip r:embed="rId3"/>
              </a:buBlip>
            </a:pPr>
            <a:endParaRPr lang="en-US" altLang="zh-CN" dirty="0" smtClean="0">
              <a:solidFill>
                <a:srgbClr val="000000"/>
              </a:solidFill>
              <a:latin typeface="Times New Roman" pitchFamily="18" charset="0"/>
              <a:ea typeface="ヒラギノ角ゴ ProN W3"/>
              <a:cs typeface="Times New Roman" pitchFamily="18" charset="0"/>
            </a:endParaRPr>
          </a:p>
          <a:p>
            <a:pPr marL="742950" lvl="1" indent="-285750">
              <a:buFontTx/>
              <a:buBlip>
                <a:blip r:embed="rId3"/>
              </a:buBlip>
            </a:pPr>
            <a:endParaRPr lang="en-US" altLang="zh-CN" dirty="0" smtClean="0">
              <a:solidFill>
                <a:srgbClr val="000000"/>
              </a:solidFill>
              <a:latin typeface="Times New Roman" pitchFamily="18" charset="0"/>
              <a:ea typeface="ヒラギノ角ゴ ProN W3"/>
              <a:cs typeface="Times New Roman" pitchFamily="18" charset="0"/>
            </a:endParaRPr>
          </a:p>
          <a:p>
            <a:pPr marL="742950" lvl="1" indent="-285750">
              <a:buFontTx/>
              <a:buBlip>
                <a:blip r:embed="rId3"/>
              </a:buBlip>
            </a:pPr>
            <a:endParaRPr lang="en-US" altLang="zh-CN" dirty="0" smtClean="0">
              <a:solidFill>
                <a:srgbClr val="000000"/>
              </a:solidFill>
              <a:latin typeface="Times New Roman" pitchFamily="18" charset="0"/>
              <a:ea typeface="ヒラギノ角ゴ ProN W3"/>
              <a:cs typeface="Times New Roman" pitchFamily="18" charset="0"/>
            </a:endParaRPr>
          </a:p>
          <a:p>
            <a:pPr marL="742950" lvl="1" indent="-285750"/>
            <a:endParaRPr lang="en-US" altLang="zh-CN" sz="2800" dirty="0" smtClean="0">
              <a:solidFill>
                <a:srgbClr val="000000"/>
              </a:solidFill>
              <a:latin typeface="Times New Roman" pitchFamily="18" charset="0"/>
              <a:ea typeface="ヒラギノ角ゴ ProN W3"/>
              <a:cs typeface="ヒラギノ角ゴ ProN W3"/>
            </a:endParaRPr>
          </a:p>
          <a:p>
            <a:pPr marL="742950" lvl="1" indent="-285750">
              <a:buBlip>
                <a:blip r:embed="rId3"/>
              </a:buBlip>
            </a:pPr>
            <a:r>
              <a:rPr lang="en-US" altLang="zh-CN" sz="2200" dirty="0" smtClean="0">
                <a:solidFill>
                  <a:srgbClr val="000000"/>
                </a:solidFill>
                <a:latin typeface="Times New Roman" pitchFamily="18" charset="0"/>
                <a:ea typeface="ヒラギノ角ゴ ProN W3"/>
                <a:cs typeface="ヒラギノ角ゴ ProN W3"/>
              </a:rPr>
              <a:t>Four parameters:</a:t>
            </a:r>
          </a:p>
          <a:p>
            <a:pPr marL="1143000" lvl="2" indent="-228600">
              <a:spcBef>
                <a:spcPts val="400"/>
              </a:spcBef>
              <a:buFont typeface="Times New Roman" pitchFamily="18" charset="0"/>
              <a:buChar char="•"/>
            </a:pPr>
            <a:r>
              <a:rPr lang="en-US" altLang="zh-CN" b="1" i="1" dirty="0" smtClean="0">
                <a:solidFill>
                  <a:schemeClr val="accent2"/>
                </a:solidFill>
                <a:latin typeface="Times New Roman" pitchFamily="18" charset="0"/>
                <a:ea typeface="ヒラギノ角ゴ ProN W3"/>
                <a:cs typeface="ヒラギノ角ゴ ProN W3"/>
              </a:rPr>
              <a:t>n</a:t>
            </a:r>
            <a:r>
              <a:rPr lang="en-US" altLang="zh-CN" b="1" i="1" baseline="-25000" dirty="0" smtClean="0">
                <a:solidFill>
                  <a:schemeClr val="accent2"/>
                </a:solidFill>
                <a:latin typeface="Times New Roman" pitchFamily="18" charset="0"/>
                <a:ea typeface="ヒラギノ角ゴ ProN W3"/>
                <a:cs typeface="ヒラギノ角ゴ ProN W3"/>
              </a:rPr>
              <a:t>u</a:t>
            </a:r>
            <a:r>
              <a:rPr lang="en-US" altLang="zh-CN" dirty="0" smtClean="0">
                <a:solidFill>
                  <a:srgbClr val="000000"/>
                </a:solidFill>
                <a:latin typeface="Times New Roman" pitchFamily="18" charset="0"/>
                <a:ea typeface="ヒラギノ角ゴ ProN W3"/>
                <a:cs typeface="ヒラギノ角ゴ ProN W3"/>
              </a:rPr>
              <a:t> and </a:t>
            </a:r>
            <a:r>
              <a:rPr lang="en-US" altLang="zh-CN" b="1" i="1" dirty="0" err="1" smtClean="0">
                <a:solidFill>
                  <a:schemeClr val="accent2"/>
                </a:solidFill>
                <a:latin typeface="Times New Roman" pitchFamily="18" charset="0"/>
                <a:ea typeface="ヒラギノ角ゴ ProN W3"/>
                <a:cs typeface="ヒラギノ角ゴ ProN W3"/>
              </a:rPr>
              <a:t>n</a:t>
            </a:r>
            <a:r>
              <a:rPr lang="en-US" altLang="zh-CN" b="1" i="1" baseline="-25000" dirty="0" err="1" smtClean="0">
                <a:solidFill>
                  <a:schemeClr val="accent2"/>
                </a:solidFill>
                <a:latin typeface="Times New Roman" pitchFamily="18" charset="0"/>
                <a:ea typeface="ヒラギノ角ゴ ProN W3"/>
                <a:cs typeface="ヒラギノ角ゴ ProN W3"/>
              </a:rPr>
              <a:t>v</a:t>
            </a:r>
            <a:r>
              <a:rPr lang="en-US" altLang="zh-CN" dirty="0" smtClean="0">
                <a:solidFill>
                  <a:srgbClr val="000000"/>
                </a:solidFill>
                <a:latin typeface="Times New Roman" pitchFamily="18" charset="0"/>
                <a:ea typeface="ヒラギノ角ゴ ProN W3"/>
                <a:cs typeface="ヒラギノ角ゴ ProN W3"/>
              </a:rPr>
              <a:t> — control the shape of the specular lobe</a:t>
            </a:r>
          </a:p>
          <a:p>
            <a:pPr marL="1143000" lvl="2" indent="-228600">
              <a:spcBef>
                <a:spcPts val="400"/>
              </a:spcBef>
              <a:buFont typeface="Times New Roman" pitchFamily="18" charset="0"/>
              <a:buChar char="•"/>
            </a:pPr>
            <a:r>
              <a:rPr lang="en-US" altLang="zh-CN" b="1" i="1" dirty="0" smtClean="0">
                <a:solidFill>
                  <a:schemeClr val="accent2"/>
                </a:solidFill>
                <a:latin typeface="Times New Roman" pitchFamily="18" charset="0"/>
                <a:ea typeface="ヒラギノ角ゴ ProN W3"/>
                <a:cs typeface="ヒラギノ角ゴ ProN W3"/>
              </a:rPr>
              <a:t>R</a:t>
            </a:r>
            <a:r>
              <a:rPr lang="en-US" altLang="zh-CN" b="1" i="1" baseline="-25000" dirty="0" smtClean="0">
                <a:solidFill>
                  <a:schemeClr val="accent2"/>
                </a:solidFill>
                <a:latin typeface="Times New Roman" pitchFamily="18" charset="0"/>
                <a:ea typeface="ヒラギノ角ゴ ProN W3"/>
                <a:cs typeface="ヒラギノ角ゴ ProN W3"/>
              </a:rPr>
              <a:t>d</a:t>
            </a:r>
            <a:r>
              <a:rPr lang="en-US" altLang="zh-CN" dirty="0" smtClean="0">
                <a:solidFill>
                  <a:srgbClr val="000000"/>
                </a:solidFill>
                <a:latin typeface="Times New Roman" pitchFamily="18" charset="0"/>
                <a:ea typeface="ヒラギノ角ゴ ProN W3"/>
                <a:cs typeface="ヒラギノ角ゴ ProN W3"/>
              </a:rPr>
              <a:t> and </a:t>
            </a:r>
            <a:r>
              <a:rPr lang="en-US" altLang="zh-CN" b="1" i="1" dirty="0" smtClean="0">
                <a:solidFill>
                  <a:schemeClr val="accent2"/>
                </a:solidFill>
                <a:latin typeface="Times New Roman" pitchFamily="18" charset="0"/>
                <a:ea typeface="ヒラギノ角ゴ ProN W3"/>
                <a:cs typeface="ヒラギノ角ゴ ProN W3"/>
              </a:rPr>
              <a:t>R</a:t>
            </a:r>
            <a:r>
              <a:rPr lang="en-US" altLang="zh-CN" b="1" i="1" baseline="-25000" dirty="0" smtClean="0">
                <a:solidFill>
                  <a:schemeClr val="accent2"/>
                </a:solidFill>
                <a:latin typeface="Times New Roman" pitchFamily="18" charset="0"/>
                <a:ea typeface="ヒラギノ角ゴ ProN W3"/>
                <a:cs typeface="ヒラギノ角ゴ ProN W3"/>
              </a:rPr>
              <a:t>s</a:t>
            </a:r>
            <a:r>
              <a:rPr lang="en-US" altLang="zh-CN" dirty="0" smtClean="0">
                <a:solidFill>
                  <a:srgbClr val="000000"/>
                </a:solidFill>
                <a:latin typeface="Times New Roman" pitchFamily="18" charset="0"/>
                <a:ea typeface="ヒラギノ角ゴ ProN W3"/>
                <a:cs typeface="ヒラギノ角ゴ ProN W3"/>
              </a:rPr>
              <a:t> — the diffuse / specular colors</a:t>
            </a:r>
          </a:p>
          <a:p>
            <a:endParaRPr lang="zh-CN" altLang="en-US" dirty="0" smtClean="0">
              <a:latin typeface="Arial" pitchFamily="34" charset="0"/>
              <a:cs typeface="Times New Roman" pitchFamily="18" charset="0"/>
            </a:endParaRPr>
          </a:p>
        </p:txBody>
      </p:sp>
      <p:pic>
        <p:nvPicPr>
          <p:cNvPr id="23556" name="Picture 2" descr="各项异性副本"/>
          <p:cNvPicPr>
            <a:picLocks noChangeAspect="1" noChangeArrowheads="1"/>
          </p:cNvPicPr>
          <p:nvPr/>
        </p:nvPicPr>
        <p:blipFill>
          <a:blip r:embed="rId4" cstate="print"/>
          <a:srcRect l="3450" t="4906" r="2872" b="4529"/>
          <a:stretch>
            <a:fillRect/>
          </a:stretch>
        </p:blipFill>
        <p:spPr bwMode="auto">
          <a:xfrm>
            <a:off x="5910262" y="1149350"/>
            <a:ext cx="2547938" cy="2051050"/>
          </a:xfrm>
          <a:prstGeom prst="rect">
            <a:avLst/>
          </a:prstGeom>
          <a:noFill/>
          <a:ln w="9525">
            <a:noFill/>
            <a:miter lim="800000"/>
            <a:headEnd/>
            <a:tailEnd/>
          </a:ln>
        </p:spPr>
      </p:pic>
      <p:pic>
        <p:nvPicPr>
          <p:cNvPr id="23562" name="Picture 10"/>
          <p:cNvPicPr>
            <a:picLocks noChangeAspect="1" noChangeArrowheads="1"/>
          </p:cNvPicPr>
          <p:nvPr/>
        </p:nvPicPr>
        <p:blipFill>
          <a:blip r:embed="rId5" cstate="print"/>
          <a:srcRect/>
          <a:stretch>
            <a:fillRect/>
          </a:stretch>
        </p:blipFill>
        <p:spPr bwMode="auto">
          <a:xfrm>
            <a:off x="1295400" y="2850245"/>
            <a:ext cx="3768725" cy="355600"/>
          </a:xfrm>
          <a:prstGeom prst="rect">
            <a:avLst/>
          </a:prstGeom>
          <a:noFill/>
          <a:ln w="9525">
            <a:noFill/>
            <a:miter lim="800000"/>
            <a:headEnd/>
            <a:tailEnd/>
          </a:ln>
          <a:effectLst/>
        </p:spPr>
      </p:pic>
      <p:graphicFrame>
        <p:nvGraphicFramePr>
          <p:cNvPr id="23563" name="Object 11"/>
          <p:cNvGraphicFramePr>
            <a:graphicFrameLocks noChangeAspect="1"/>
          </p:cNvGraphicFramePr>
          <p:nvPr/>
        </p:nvGraphicFramePr>
        <p:xfrm>
          <a:off x="1544638" y="3358245"/>
          <a:ext cx="6913562" cy="727075"/>
        </p:xfrm>
        <a:graphic>
          <a:graphicData uri="http://schemas.openxmlformats.org/presentationml/2006/ole">
            <p:oleObj spid="_x0000_s38914" name="Image" r:id="rId6" imgW="12177778" imgH="1282540" progId="Photoshop.Image.11">
              <p:embed/>
            </p:oleObj>
          </a:graphicData>
        </a:graphic>
      </p:graphicFrame>
      <p:pic>
        <p:nvPicPr>
          <p:cNvPr id="38915" name="Picture 3"/>
          <p:cNvPicPr>
            <a:picLocks noChangeAspect="1" noChangeArrowheads="1"/>
          </p:cNvPicPr>
          <p:nvPr/>
        </p:nvPicPr>
        <p:blipFill>
          <a:blip r:embed="rId7" cstate="print"/>
          <a:srcRect/>
          <a:stretch>
            <a:fillRect/>
          </a:stretch>
        </p:blipFill>
        <p:spPr bwMode="auto">
          <a:xfrm>
            <a:off x="1544638" y="4181273"/>
            <a:ext cx="5108572" cy="548572"/>
          </a:xfrm>
          <a:prstGeom prst="rect">
            <a:avLst/>
          </a:prstGeom>
          <a:noFill/>
          <a:ln w="9525">
            <a:noFill/>
            <a:miter lim="800000"/>
            <a:headEnd/>
            <a:tailEnd/>
          </a:ln>
          <a:effectLst/>
        </p:spPr>
      </p:pic>
      <p:sp>
        <p:nvSpPr>
          <p:cNvPr id="8" name="TextBox 7"/>
          <p:cNvSpPr txBox="1">
            <a:spLocks noChangeArrowheads="1"/>
          </p:cNvSpPr>
          <p:nvPr/>
        </p:nvSpPr>
        <p:spPr bwMode="auto">
          <a:xfrm>
            <a:off x="3320148" y="1404258"/>
            <a:ext cx="2743200" cy="246221"/>
          </a:xfrm>
          <a:prstGeom prst="rect">
            <a:avLst/>
          </a:prstGeom>
          <a:noFill/>
          <a:ln w="9525">
            <a:noFill/>
            <a:miter lim="800000"/>
            <a:headEnd/>
            <a:tailEnd/>
          </a:ln>
        </p:spPr>
        <p:txBody>
          <a:bodyPr wrap="square" lIns="0" tIns="0" rIns="0" bIns="0" anchor="ctr" anchorCtr="0">
            <a:spAutoFit/>
          </a:bodyPr>
          <a:lstStyle/>
          <a:p>
            <a:pPr algn="ctr"/>
            <a:r>
              <a:rPr lang="en-US" altLang="zh-CN" sz="1600" dirty="0" smtClean="0">
                <a:solidFill>
                  <a:schemeClr val="accent1"/>
                </a:solidFill>
                <a:latin typeface="Times New Roman" pitchFamily="18" charset="0"/>
                <a:cs typeface="Times New Roman" pitchFamily="18" charset="0"/>
              </a:rPr>
              <a:t>[</a:t>
            </a:r>
            <a:r>
              <a:rPr lang="en-US" altLang="zh-CN" sz="1600" dirty="0" err="1" smtClean="0">
                <a:solidFill>
                  <a:schemeClr val="accent1"/>
                </a:solidFill>
                <a:latin typeface="Times New Roman" pitchFamily="18" charset="0"/>
                <a:cs typeface="Times New Roman" pitchFamily="18" charset="0"/>
              </a:rPr>
              <a:t>Ashikhmin</a:t>
            </a:r>
            <a:r>
              <a:rPr lang="en-US" altLang="zh-CN" sz="1600" dirty="0" smtClean="0">
                <a:solidFill>
                  <a:schemeClr val="accent1"/>
                </a:solidFill>
                <a:latin typeface="Times New Roman" pitchFamily="18" charset="0"/>
                <a:cs typeface="Times New Roman" pitchFamily="18" charset="0"/>
              </a:rPr>
              <a:t> and Shirley 2000]</a:t>
            </a:r>
            <a:endParaRPr lang="zh-CN" altLang="en-US"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文本占位符 1"/>
          <p:cNvSpPr>
            <a:spLocks noGrp="1"/>
          </p:cNvSpPr>
          <p:nvPr>
            <p:ph type="body" sz="quarter" idx="4294967295"/>
          </p:nvPr>
        </p:nvSpPr>
        <p:spPr>
          <a:xfrm>
            <a:off x="533400" y="228600"/>
            <a:ext cx="8229600" cy="533400"/>
          </a:xfrm>
        </p:spPr>
        <p:txBody>
          <a:bodyPr/>
          <a:lstStyle/>
          <a:p>
            <a:pPr marL="0" indent="0"/>
            <a:r>
              <a:rPr lang="en-US" altLang="zh-CN" sz="2800" smtClean="0">
                <a:solidFill>
                  <a:srgbClr val="298DC2"/>
                </a:solidFill>
                <a:latin typeface="Arial" pitchFamily="34" charset="0"/>
                <a:cs typeface="Arial" pitchFamily="34" charset="0"/>
              </a:rPr>
              <a:t>Estimating BRDF Parameters</a:t>
            </a:r>
            <a:endParaRPr lang="zh-CN" altLang="en-US" sz="2800" smtClean="0">
              <a:solidFill>
                <a:srgbClr val="298DC2"/>
              </a:solidFill>
              <a:latin typeface="Arial" pitchFamily="34" charset="0"/>
              <a:cs typeface="Arial" pitchFamily="34" charset="0"/>
            </a:endParaRPr>
          </a:p>
        </p:txBody>
      </p:sp>
      <p:sp>
        <p:nvSpPr>
          <p:cNvPr id="4" name="Content Placeholder 4"/>
          <p:cNvSpPr>
            <a:spLocks noGrp="1"/>
          </p:cNvSpPr>
          <p:nvPr>
            <p:ph sz="quarter" idx="4294967295"/>
          </p:nvPr>
        </p:nvSpPr>
        <p:spPr>
          <a:xfrm>
            <a:off x="533400" y="990600"/>
            <a:ext cx="8229600" cy="5029200"/>
          </a:xfrm>
        </p:spPr>
        <p:txBody>
          <a:bodyPr/>
          <a:lstStyle/>
          <a:p>
            <a:pPr>
              <a:spcBef>
                <a:spcPts val="400"/>
              </a:spcBef>
              <a:buSzPct val="100000"/>
              <a:buBlip>
                <a:blip r:embed="rId2"/>
              </a:buBlip>
            </a:pPr>
            <a:r>
              <a:rPr lang="en-US" altLang="zh-CN" sz="2800" dirty="0" smtClean="0">
                <a:solidFill>
                  <a:srgbClr val="000000"/>
                </a:solidFill>
                <a:latin typeface="Times New Roman" pitchFamily="18" charset="0"/>
                <a:ea typeface="ヒラギノ角ゴ ProN W3" charset="0"/>
                <a:cs typeface="Times New Roman" pitchFamily="18" charset="0"/>
                <a:sym typeface="Gill Sans" charset="0"/>
              </a:rPr>
              <a:t>Obtain BRDF parameters by optimizing:</a:t>
            </a:r>
          </a:p>
          <a:p>
            <a:pPr marL="742950" lvl="1" indent="-285750">
              <a:spcBef>
                <a:spcPts val="400"/>
              </a:spcBef>
            </a:pPr>
            <a:endParaRPr lang="en-US" altLang="zh-CN" dirty="0" smtClean="0">
              <a:solidFill>
                <a:srgbClr val="000000"/>
              </a:solidFill>
              <a:latin typeface="Times New Roman" pitchFamily="18" charset="0"/>
              <a:cs typeface="Times New Roman" pitchFamily="18" charset="0"/>
            </a:endParaRPr>
          </a:p>
          <a:p>
            <a:pPr marL="685800" lvl="1" indent="-228600">
              <a:spcBef>
                <a:spcPts val="3000"/>
              </a:spcBef>
              <a:buFontTx/>
              <a:buChar char="•"/>
            </a:pPr>
            <a:r>
              <a:rPr lang="en-US" altLang="zh-CN" i="1" dirty="0" smtClean="0">
                <a:latin typeface="Times New Roman" pitchFamily="18" charset="0"/>
                <a:cs typeface="Times New Roman" pitchFamily="18" charset="0"/>
              </a:rPr>
              <a:t>I </a:t>
            </a:r>
            <a:r>
              <a:rPr lang="en-US" altLang="zh-CN" dirty="0" smtClean="0">
                <a:latin typeface="Times New Roman" pitchFamily="18" charset="0"/>
                <a:cs typeface="Times New Roman" pitchFamily="18" charset="0"/>
              </a:rPr>
              <a:t>(</a:t>
            </a:r>
            <a:r>
              <a:rPr lang="en-US" altLang="zh-CN" i="1" dirty="0" smtClean="0">
                <a:latin typeface="Times New Roman" pitchFamily="18" charset="0"/>
                <a:cs typeface="Times New Roman" pitchFamily="18" charset="0"/>
              </a:rPr>
              <a:t>R</a:t>
            </a:r>
            <a:r>
              <a:rPr lang="en-US" altLang="zh-CN" i="1" baseline="-25000" dirty="0" smtClean="0">
                <a:latin typeface="Times New Roman" pitchFamily="18" charset="0"/>
                <a:cs typeface="Times New Roman" pitchFamily="18" charset="0"/>
              </a:rPr>
              <a:t>s</a:t>
            </a:r>
            <a:r>
              <a:rPr lang="en-US" altLang="zh-CN" dirty="0" smtClean="0">
                <a:latin typeface="Times New Roman" pitchFamily="18" charset="0"/>
                <a:cs typeface="Times New Roman" pitchFamily="18" charset="0"/>
              </a:rPr>
              <a:t>; </a:t>
            </a:r>
            <a:r>
              <a:rPr lang="en-US" altLang="zh-CN" i="1" dirty="0" smtClean="0">
                <a:latin typeface="Times New Roman" pitchFamily="18" charset="0"/>
                <a:cs typeface="Times New Roman" pitchFamily="18" charset="0"/>
              </a:rPr>
              <a:t>R</a:t>
            </a:r>
            <a:r>
              <a:rPr lang="en-US" altLang="zh-CN" i="1" baseline="-25000" dirty="0" smtClean="0">
                <a:latin typeface="Times New Roman" pitchFamily="18" charset="0"/>
                <a:cs typeface="Times New Roman" pitchFamily="18" charset="0"/>
              </a:rPr>
              <a:t>d</a:t>
            </a:r>
            <a:r>
              <a:rPr lang="en-US" altLang="zh-CN" dirty="0" smtClean="0">
                <a:latin typeface="Times New Roman" pitchFamily="18" charset="0"/>
                <a:cs typeface="Times New Roman" pitchFamily="18" charset="0"/>
              </a:rPr>
              <a:t>; </a:t>
            </a:r>
            <a:r>
              <a:rPr lang="en-US" altLang="zh-CN" i="1" dirty="0" smtClean="0">
                <a:latin typeface="Times New Roman" pitchFamily="18" charset="0"/>
                <a:cs typeface="Times New Roman" pitchFamily="18" charset="0"/>
              </a:rPr>
              <a:t>n</a:t>
            </a:r>
            <a:r>
              <a:rPr lang="en-US" altLang="zh-CN" i="1" baseline="-25000" dirty="0" smtClean="0">
                <a:latin typeface="Times New Roman" pitchFamily="18" charset="0"/>
                <a:cs typeface="Times New Roman" pitchFamily="18" charset="0"/>
              </a:rPr>
              <a:t>u</a:t>
            </a:r>
            <a:r>
              <a:rPr lang="en-US" altLang="zh-CN" dirty="0" smtClean="0">
                <a:latin typeface="Times New Roman" pitchFamily="18" charset="0"/>
                <a:cs typeface="Times New Roman" pitchFamily="18" charset="0"/>
              </a:rPr>
              <a:t>; </a:t>
            </a:r>
            <a:r>
              <a:rPr lang="en-US" altLang="zh-CN" i="1" dirty="0" err="1" smtClean="0">
                <a:latin typeface="Times New Roman" pitchFamily="18" charset="0"/>
                <a:cs typeface="Times New Roman" pitchFamily="18" charset="0"/>
              </a:rPr>
              <a:t>n</a:t>
            </a:r>
            <a:r>
              <a:rPr lang="en-US" altLang="zh-CN" i="1" baseline="-25000" dirty="0" err="1" smtClean="0">
                <a:latin typeface="Times New Roman" pitchFamily="18" charset="0"/>
                <a:cs typeface="Times New Roman" pitchFamily="18" charset="0"/>
              </a:rPr>
              <a:t>v</a:t>
            </a:r>
            <a:r>
              <a:rPr lang="en-US" altLang="zh-CN" dirty="0" smtClean="0">
                <a:latin typeface="Times New Roman" pitchFamily="18" charset="0"/>
                <a:cs typeface="Times New Roman" pitchFamily="18" charset="0"/>
              </a:rPr>
              <a:t>)</a:t>
            </a:r>
            <a:r>
              <a:rPr lang="en-US" altLang="zh-CN" dirty="0" smtClean="0">
                <a:solidFill>
                  <a:srgbClr val="000000"/>
                </a:solidFill>
                <a:latin typeface="Times New Roman" pitchFamily="18" charset="0"/>
                <a:cs typeface="Times New Roman" pitchFamily="18" charset="0"/>
              </a:rPr>
              <a:t> — Rendered image</a:t>
            </a:r>
          </a:p>
          <a:p>
            <a:pPr marL="685800" lvl="1" indent="-228600">
              <a:spcBef>
                <a:spcPts val="400"/>
              </a:spcBef>
              <a:buFontTx/>
              <a:buChar char="•"/>
            </a:pPr>
            <a:r>
              <a:rPr lang="en-US" altLang="zh-CN" i="1" dirty="0" smtClean="0">
                <a:latin typeface="Times New Roman" pitchFamily="18" charset="0"/>
                <a:cs typeface="Times New Roman" pitchFamily="18" charset="0"/>
              </a:rPr>
              <a:t>I</a:t>
            </a:r>
            <a:r>
              <a:rPr lang="en-US" altLang="zh-CN" i="1" baseline="-25000" dirty="0" smtClean="0">
                <a:latin typeface="Times New Roman" pitchFamily="18" charset="0"/>
                <a:cs typeface="Times New Roman" pitchFamily="18" charset="0"/>
              </a:rPr>
              <a:t>0 </a:t>
            </a:r>
            <a:r>
              <a:rPr lang="en-US" altLang="zh-CN" dirty="0" smtClean="0">
                <a:solidFill>
                  <a:srgbClr val="000000"/>
                </a:solidFill>
                <a:latin typeface="Times New Roman" pitchFamily="18" charset="0"/>
                <a:cs typeface="Times New Roman" pitchFamily="18" charset="0"/>
              </a:rPr>
              <a:t>— Illumination component of the highlighted image</a:t>
            </a:r>
          </a:p>
          <a:p>
            <a:pPr marL="685800" lvl="1" indent="-228600">
              <a:spcBef>
                <a:spcPts val="400"/>
              </a:spcBef>
              <a:buFontTx/>
              <a:buChar char="•"/>
            </a:pPr>
            <a:r>
              <a:rPr lang="en-US" altLang="zh-CN" dirty="0" err="1" smtClean="0">
                <a:solidFill>
                  <a:srgbClr val="000000"/>
                </a:solidFill>
                <a:latin typeface="Times New Roman" pitchFamily="18" charset="0"/>
                <a:cs typeface="Times New Roman" pitchFamily="18" charset="0"/>
              </a:rPr>
              <a:t>ssim</a:t>
            </a:r>
            <a:r>
              <a:rPr lang="en-US" altLang="zh-CN" dirty="0" smtClean="0">
                <a:solidFill>
                  <a:srgbClr val="000000"/>
                </a:solidFill>
                <a:latin typeface="Times New Roman" pitchFamily="18" charset="0"/>
                <a:cs typeface="Times New Roman" pitchFamily="18" charset="0"/>
              </a:rPr>
              <a:t>(</a:t>
            </a:r>
            <a:r>
              <a:rPr lang="en-US" altLang="zh-CN" i="1" dirty="0" smtClean="0">
                <a:solidFill>
                  <a:srgbClr val="000000"/>
                </a:solidFill>
                <a:latin typeface="Times New Roman" pitchFamily="18" charset="0"/>
                <a:cs typeface="Times New Roman" pitchFamily="18" charset="0"/>
              </a:rPr>
              <a:t>I</a:t>
            </a:r>
            <a:r>
              <a:rPr lang="en-US" altLang="zh-CN" dirty="0" smtClean="0">
                <a:solidFill>
                  <a:srgbClr val="000000"/>
                </a:solidFill>
                <a:latin typeface="Times New Roman" pitchFamily="18" charset="0"/>
                <a:cs typeface="Times New Roman" pitchFamily="18" charset="0"/>
              </a:rPr>
              <a:t>;</a:t>
            </a:r>
            <a:r>
              <a:rPr lang="en-US" altLang="zh-CN" sz="1600" dirty="0" smtClean="0">
                <a:latin typeface="Arial" pitchFamily="34" charset="0"/>
                <a:cs typeface="Arial" pitchFamily="34" charset="0"/>
              </a:rPr>
              <a:t> </a:t>
            </a:r>
            <a:r>
              <a:rPr lang="en-US" altLang="zh-CN" i="1" dirty="0" smtClean="0">
                <a:latin typeface="Times New Roman" pitchFamily="18" charset="0"/>
                <a:cs typeface="Times New Roman" pitchFamily="18" charset="0"/>
              </a:rPr>
              <a:t>I</a:t>
            </a:r>
            <a:r>
              <a:rPr lang="en-US" altLang="zh-CN" i="1" baseline="-25000" dirty="0" smtClean="0">
                <a:latin typeface="Times New Roman" pitchFamily="18" charset="0"/>
                <a:cs typeface="Times New Roman" pitchFamily="18" charset="0"/>
              </a:rPr>
              <a:t>0 </a:t>
            </a:r>
            <a:r>
              <a:rPr lang="en-US" altLang="zh-CN" dirty="0" smtClean="0">
                <a:solidFill>
                  <a:srgbClr val="000000"/>
                </a:solidFill>
                <a:latin typeface="Times New Roman" pitchFamily="18" charset="0"/>
                <a:cs typeface="Times New Roman" pitchFamily="18" charset="0"/>
              </a:rPr>
              <a:t>) — Structural similarity of two images </a:t>
            </a:r>
            <a:r>
              <a:rPr lang="en-US" altLang="zh-CN" sz="1600" dirty="0" smtClean="0">
                <a:solidFill>
                  <a:schemeClr val="accent1"/>
                </a:solidFill>
                <a:latin typeface="Times New Roman" pitchFamily="18" charset="0"/>
                <a:cs typeface="Times New Roman" pitchFamily="18" charset="0"/>
              </a:rPr>
              <a:t>[</a:t>
            </a:r>
            <a:r>
              <a:rPr lang="en-US" altLang="zh-CN" sz="1600" dirty="0" smtClean="0">
                <a:solidFill>
                  <a:schemeClr val="accent1"/>
                </a:solidFill>
                <a:latin typeface="Times New Roman" pitchFamily="18" charset="0"/>
                <a:ea typeface="华文新魏" pitchFamily="2" charset="-122"/>
                <a:cs typeface="Times New Roman" pitchFamily="18" charset="0"/>
              </a:rPr>
              <a:t>Wang et al. 2004</a:t>
            </a:r>
            <a:r>
              <a:rPr lang="en-US" altLang="zh-CN" sz="1600" dirty="0" smtClean="0">
                <a:solidFill>
                  <a:schemeClr val="accent1"/>
                </a:solidFill>
                <a:latin typeface="Times New Roman" pitchFamily="18" charset="0"/>
                <a:cs typeface="Times New Roman" pitchFamily="18" charset="0"/>
              </a:rPr>
              <a:t>]</a:t>
            </a:r>
          </a:p>
          <a:p>
            <a:pPr>
              <a:spcBef>
                <a:spcPts val="400"/>
              </a:spcBef>
              <a:buSzPct val="100000"/>
              <a:buBlip>
                <a:blip r:embed="rId2"/>
              </a:buBlip>
            </a:pPr>
            <a:r>
              <a:rPr lang="en-US" altLang="zh-CN" sz="2800" dirty="0" smtClean="0">
                <a:solidFill>
                  <a:srgbClr val="000000"/>
                </a:solidFill>
                <a:latin typeface="Times New Roman" pitchFamily="18" charset="0"/>
                <a:ea typeface="ヒラギノ角ゴ ProN W3" charset="0"/>
                <a:cs typeface="Times New Roman" pitchFamily="18" charset="0"/>
                <a:sym typeface="Gill Sans" charset="0"/>
              </a:rPr>
              <a:t>Results</a:t>
            </a:r>
          </a:p>
          <a:p>
            <a:pPr marL="742950" lvl="1" indent="-285750">
              <a:buSzPct val="100000"/>
              <a:buFont typeface="Times New Roman" pitchFamily="18" charset="0"/>
              <a:buChar char="•"/>
            </a:pPr>
            <a:r>
              <a:rPr lang="en-US" altLang="zh-CN" dirty="0" smtClean="0">
                <a:solidFill>
                  <a:srgbClr val="000000"/>
                </a:solidFill>
                <a:latin typeface="Times New Roman" pitchFamily="18" charset="0"/>
                <a:cs typeface="Times New Roman" pitchFamily="18" charset="0"/>
              </a:rPr>
              <a:t>Similar appearance </a:t>
            </a:r>
            <a:br>
              <a:rPr lang="en-US" altLang="zh-CN" dirty="0" smtClean="0">
                <a:solidFill>
                  <a:srgbClr val="000000"/>
                </a:solidFill>
                <a:latin typeface="Times New Roman" pitchFamily="18" charset="0"/>
                <a:cs typeface="Times New Roman" pitchFamily="18" charset="0"/>
              </a:rPr>
            </a:br>
            <a:r>
              <a:rPr lang="en-US" altLang="zh-CN" dirty="0" smtClean="0">
                <a:solidFill>
                  <a:srgbClr val="000000"/>
                </a:solidFill>
                <a:latin typeface="Times New Roman" pitchFamily="18" charset="0"/>
                <a:cs typeface="Times New Roman" pitchFamily="18" charset="0"/>
              </a:rPr>
              <a:t>in illumination</a:t>
            </a:r>
          </a:p>
          <a:p>
            <a:pPr marL="742950" lvl="1" indent="-285750">
              <a:buSzPct val="100000"/>
              <a:buFont typeface="Times New Roman" pitchFamily="18" charset="0"/>
              <a:buChar char="•"/>
            </a:pPr>
            <a:r>
              <a:rPr lang="en-US" altLang="zh-CN" dirty="0" smtClean="0">
                <a:solidFill>
                  <a:srgbClr val="000000"/>
                </a:solidFill>
                <a:latin typeface="Times New Roman" pitchFamily="18" charset="0"/>
                <a:cs typeface="Times New Roman" pitchFamily="18" charset="0"/>
              </a:rPr>
              <a:t>Lack of some texture details</a:t>
            </a:r>
          </a:p>
        </p:txBody>
      </p:sp>
      <p:pic>
        <p:nvPicPr>
          <p:cNvPr id="40966" name="Picture 6"/>
          <p:cNvPicPr>
            <a:picLocks noChangeAspect="1" noChangeArrowheads="1"/>
          </p:cNvPicPr>
          <p:nvPr/>
        </p:nvPicPr>
        <p:blipFill>
          <a:blip r:embed="rId3" cstate="print"/>
          <a:srcRect/>
          <a:stretch>
            <a:fillRect/>
          </a:stretch>
        </p:blipFill>
        <p:spPr bwMode="auto">
          <a:xfrm>
            <a:off x="1295400" y="1600200"/>
            <a:ext cx="4286250" cy="466725"/>
          </a:xfrm>
          <a:prstGeom prst="rect">
            <a:avLst/>
          </a:prstGeom>
          <a:noFill/>
          <a:ln w="9525">
            <a:solidFill>
              <a:schemeClr val="accent1"/>
            </a:solidFill>
            <a:miter lim="800000"/>
            <a:headEnd/>
            <a:tailEnd/>
          </a:ln>
          <a:effectLst/>
        </p:spPr>
      </p:pic>
      <p:grpSp>
        <p:nvGrpSpPr>
          <p:cNvPr id="14" name="组合 13"/>
          <p:cNvGrpSpPr/>
          <p:nvPr/>
        </p:nvGrpSpPr>
        <p:grpSpPr>
          <a:xfrm>
            <a:off x="4358753" y="3352800"/>
            <a:ext cx="4584817" cy="3276600"/>
            <a:chOff x="4358753" y="3352800"/>
            <a:chExt cx="4584817" cy="3276600"/>
          </a:xfrm>
        </p:grpSpPr>
        <p:pic>
          <p:nvPicPr>
            <p:cNvPr id="68614" name="Picture 6" descr="E:\document\!2013 SIG ASIA\asiaBrief\ppt\para-1.jpg"/>
            <p:cNvPicPr>
              <a:picLocks noChangeAspect="1" noChangeArrowheads="1"/>
            </p:cNvPicPr>
            <p:nvPr/>
          </p:nvPicPr>
          <p:blipFill>
            <a:blip r:embed="rId4" cstate="print"/>
            <a:srcRect/>
            <a:stretch>
              <a:fillRect/>
            </a:stretch>
          </p:blipFill>
          <p:spPr bwMode="auto">
            <a:xfrm>
              <a:off x="4358753" y="3352800"/>
              <a:ext cx="4584817" cy="3276600"/>
            </a:xfrm>
            <a:prstGeom prst="rect">
              <a:avLst/>
            </a:prstGeom>
            <a:noFill/>
            <a:ln>
              <a:solidFill>
                <a:schemeClr val="accent1"/>
              </a:solidFill>
            </a:ln>
          </p:spPr>
        </p:pic>
        <p:sp>
          <p:nvSpPr>
            <p:cNvPr id="12" name="TextBox 17"/>
            <p:cNvSpPr txBox="1">
              <a:spLocks noChangeArrowheads="1"/>
            </p:cNvSpPr>
            <p:nvPr/>
          </p:nvSpPr>
          <p:spPr bwMode="auto">
            <a:xfrm>
              <a:off x="7483976" y="3505200"/>
              <a:ext cx="1355224" cy="430887"/>
            </a:xfrm>
            <a:prstGeom prst="rect">
              <a:avLst/>
            </a:prstGeom>
            <a:noFill/>
            <a:ln w="9525">
              <a:noFill/>
              <a:miter lim="800000"/>
              <a:headEnd/>
              <a:tailEnd/>
            </a:ln>
          </p:spPr>
          <p:txBody>
            <a:bodyPr wrap="square" lIns="0" tIns="0" rIns="0" bIns="0" anchor="ctr" anchorCtr="0">
              <a:spAutoFit/>
            </a:bodyPr>
            <a:lstStyle/>
            <a:p>
              <a:pPr algn="ctr"/>
              <a:r>
                <a:rPr lang="en-US" altLang="zh-CN"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Sample 1</a:t>
              </a:r>
            </a:p>
            <a:p>
              <a:pPr algn="ctr"/>
              <a:r>
                <a:rPr lang="en-US" altLang="zh-CN"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Blue Silk</a:t>
              </a:r>
              <a:endParaRPr lang="zh-CN" altLang="en-US" sz="1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15" name="组合 14"/>
          <p:cNvGrpSpPr/>
          <p:nvPr/>
        </p:nvGrpSpPr>
        <p:grpSpPr>
          <a:xfrm>
            <a:off x="4358753" y="3352800"/>
            <a:ext cx="4583978" cy="3276000"/>
            <a:chOff x="381000" y="3352800"/>
            <a:chExt cx="4583978" cy="3276000"/>
          </a:xfrm>
        </p:grpSpPr>
        <p:pic>
          <p:nvPicPr>
            <p:cNvPr id="68615" name="Picture 7" descr="E:\document\!2013 SIG ASIA\asiaBrief\ppt\para-red.jpg"/>
            <p:cNvPicPr>
              <a:picLocks noChangeAspect="1" noChangeArrowheads="1"/>
            </p:cNvPicPr>
            <p:nvPr/>
          </p:nvPicPr>
          <p:blipFill>
            <a:blip r:embed="rId5" cstate="print"/>
            <a:srcRect/>
            <a:stretch>
              <a:fillRect/>
            </a:stretch>
          </p:blipFill>
          <p:spPr bwMode="auto">
            <a:xfrm>
              <a:off x="381000" y="3352800"/>
              <a:ext cx="4583978" cy="3276000"/>
            </a:xfrm>
            <a:prstGeom prst="rect">
              <a:avLst/>
            </a:prstGeom>
            <a:noFill/>
            <a:ln>
              <a:solidFill>
                <a:schemeClr val="accent1"/>
              </a:solidFill>
            </a:ln>
          </p:spPr>
        </p:pic>
        <p:sp>
          <p:nvSpPr>
            <p:cNvPr id="13" name="TextBox 17"/>
            <p:cNvSpPr txBox="1">
              <a:spLocks noChangeArrowheads="1"/>
            </p:cNvSpPr>
            <p:nvPr/>
          </p:nvSpPr>
          <p:spPr bwMode="auto">
            <a:xfrm>
              <a:off x="3505200" y="3505200"/>
              <a:ext cx="1355224" cy="430887"/>
            </a:xfrm>
            <a:prstGeom prst="rect">
              <a:avLst/>
            </a:prstGeom>
            <a:noFill/>
            <a:ln w="9525">
              <a:noFill/>
              <a:miter lim="800000"/>
              <a:headEnd/>
              <a:tailEnd/>
            </a:ln>
          </p:spPr>
          <p:txBody>
            <a:bodyPr wrap="square" lIns="0" tIns="0" rIns="0" bIns="0" anchor="ctr" anchorCtr="0">
              <a:spAutoFit/>
            </a:bodyPr>
            <a:lstStyle/>
            <a:p>
              <a:pPr algn="ctr"/>
              <a:r>
                <a:rPr lang="en-US" altLang="zh-CN"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Sample 2</a:t>
              </a:r>
            </a:p>
            <a:p>
              <a:pPr algn="ctr"/>
              <a:r>
                <a:rPr lang="en-US" altLang="zh-CN"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Red Silk</a:t>
              </a:r>
              <a:endParaRPr lang="zh-CN" altLang="en-US" sz="1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strips(downRight)">
                                      <p:cBhvr>
                                        <p:cTn id="7" dur="500"/>
                                        <p:tgtEl>
                                          <p:spTgt spid="4">
                                            <p:txEl>
                                              <p:pRg st="5" end="5"/>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strips(downRight)">
                                      <p:cBhvr>
                                        <p:cTn id="10" dur="500"/>
                                        <p:tgtEl>
                                          <p:spTgt spid="4">
                                            <p:txEl>
                                              <p:pRg st="6" end="6"/>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strips(downRight)">
                                      <p:cBhvr>
                                        <p:cTn id="13" dur="500"/>
                                        <p:tgtEl>
                                          <p:spTgt spid="4">
                                            <p:txEl>
                                              <p:pRg st="7" end="7"/>
                                            </p:txEl>
                                          </p:spTgt>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latin typeface="Arial" pitchFamily="34" charset="0"/>
                <a:cs typeface="Arial" pitchFamily="34" charset="0"/>
              </a:rPr>
              <a:t>Computing Height Field</a:t>
            </a:r>
            <a:endParaRPr lang="zh-CN" alt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1"/>
          <p:cNvSpPr>
            <a:spLocks noGrp="1"/>
          </p:cNvSpPr>
          <p:nvPr>
            <p:ph type="body" sz="quarter" idx="10"/>
          </p:nvPr>
        </p:nvSpPr>
        <p:spPr/>
        <p:txBody>
          <a:bodyPr/>
          <a:lstStyle/>
          <a:p>
            <a:r>
              <a:rPr lang="en-US" altLang="zh-CN" smtClean="0">
                <a:latin typeface="Arial" pitchFamily="34" charset="0"/>
                <a:cs typeface="Arial" pitchFamily="34" charset="0"/>
              </a:rPr>
              <a:t>Motivation</a:t>
            </a:r>
          </a:p>
        </p:txBody>
      </p:sp>
      <p:sp>
        <p:nvSpPr>
          <p:cNvPr id="2" name="Text Placeholder 2"/>
          <p:cNvSpPr>
            <a:spLocks noGrp="1"/>
          </p:cNvSpPr>
          <p:nvPr>
            <p:ph type="body" sz="quarter" idx="12"/>
          </p:nvPr>
        </p:nvSpPr>
        <p:spPr>
          <a:xfrm>
            <a:off x="533400" y="990600"/>
            <a:ext cx="7086600" cy="2743200"/>
          </a:xfrm>
        </p:spPr>
        <p:txBody>
          <a:bodyPr/>
          <a:lstStyle/>
          <a:p>
            <a:r>
              <a:rPr lang="en-US" altLang="zh-CN" sz="3200" dirty="0" smtClean="0">
                <a:latin typeface="Times New Roman" pitchFamily="18" charset="0"/>
                <a:cs typeface="Times New Roman" pitchFamily="18" charset="0"/>
              </a:rPr>
              <a:t>Anisotropic material</a:t>
            </a:r>
          </a:p>
          <a:p>
            <a:pPr lvl="1"/>
            <a:r>
              <a:rPr lang="en-US" altLang="zh-CN" sz="2800" dirty="0" smtClean="0">
                <a:latin typeface="Times New Roman" pitchFamily="18" charset="0"/>
                <a:cs typeface="Times New Roman" pitchFamily="18" charset="0"/>
              </a:rPr>
              <a:t>Silk, satin, hair, brushed steel, ……</a:t>
            </a:r>
          </a:p>
          <a:p>
            <a:pPr lvl="1"/>
            <a:r>
              <a:rPr lang="en-US" altLang="zh-CN" sz="2800" dirty="0" smtClean="0">
                <a:latin typeface="Times New Roman" pitchFamily="18" charset="0"/>
                <a:cs typeface="Times New Roman" pitchFamily="18" charset="0"/>
              </a:rPr>
              <a:t>Varying surface appearance with different lighting conditions</a:t>
            </a:r>
          </a:p>
          <a:p>
            <a:pPr lvl="1"/>
            <a:r>
              <a:rPr lang="en-US" altLang="zh-CN" sz="2800" dirty="0" smtClean="0">
                <a:latin typeface="Times New Roman" pitchFamily="18" charset="0"/>
                <a:cs typeface="Times New Roman" pitchFamily="18" charset="0"/>
              </a:rPr>
              <a:t>More difficult in modeling and rendering</a:t>
            </a:r>
          </a:p>
        </p:txBody>
      </p:sp>
      <p:pic>
        <p:nvPicPr>
          <p:cNvPr id="14342" name="图片 5" descr="Untitled-3.gif"/>
          <p:cNvPicPr>
            <a:picLocks noChangeAspect="1" noChangeArrowheads="1"/>
          </p:cNvPicPr>
          <p:nvPr/>
        </p:nvPicPr>
        <p:blipFill>
          <a:blip r:embed="rId3" cstate="print"/>
          <a:srcRect/>
          <a:stretch>
            <a:fillRect/>
          </a:stretch>
        </p:blipFill>
        <p:spPr bwMode="auto">
          <a:xfrm>
            <a:off x="6256800" y="4114800"/>
            <a:ext cx="2430000" cy="1620000"/>
          </a:xfrm>
          <a:prstGeom prst="rect">
            <a:avLst/>
          </a:prstGeom>
          <a:noFill/>
          <a:ln w="9525">
            <a:noFill/>
            <a:miter lim="800000"/>
            <a:headEnd/>
            <a:tailEnd/>
          </a:ln>
        </p:spPr>
      </p:pic>
      <p:pic>
        <p:nvPicPr>
          <p:cNvPr id="14343" name="Picture 9" descr="E:\文档\研究室工作\_Zhang Pei\BRDF\实验结果-2\flower_crop.gif"/>
          <p:cNvPicPr>
            <a:picLocks noChangeAspect="1" noChangeArrowheads="1" noCrop="1"/>
          </p:cNvPicPr>
          <p:nvPr/>
        </p:nvPicPr>
        <p:blipFill>
          <a:blip r:embed="rId4" cstate="print"/>
          <a:srcRect/>
          <a:stretch>
            <a:fillRect/>
          </a:stretch>
        </p:blipFill>
        <p:spPr bwMode="auto">
          <a:xfrm>
            <a:off x="3986019" y="4114800"/>
            <a:ext cx="2186181" cy="1620000"/>
          </a:xfrm>
          <a:prstGeom prst="rect">
            <a:avLst/>
          </a:prstGeom>
          <a:noFill/>
          <a:ln w="9525">
            <a:noFill/>
            <a:miter lim="800000"/>
            <a:headEnd/>
            <a:tailEnd/>
          </a:ln>
        </p:spPr>
      </p:pic>
      <p:pic>
        <p:nvPicPr>
          <p:cNvPr id="70658" name="Picture 2" descr="E:\document\!2013 SIG ASIA\asiaBrief\ppt\img\2s.jpg"/>
          <p:cNvPicPr>
            <a:picLocks noChangeAspect="1" noChangeArrowheads="1"/>
          </p:cNvPicPr>
          <p:nvPr/>
        </p:nvPicPr>
        <p:blipFill>
          <a:blip r:embed="rId5" cstate="print"/>
          <a:srcRect/>
          <a:stretch>
            <a:fillRect/>
          </a:stretch>
        </p:blipFill>
        <p:spPr bwMode="auto">
          <a:xfrm>
            <a:off x="1964871" y="3641271"/>
            <a:ext cx="1260000" cy="1260000"/>
          </a:xfrm>
          <a:prstGeom prst="rect">
            <a:avLst/>
          </a:prstGeom>
          <a:noFill/>
          <a:ln>
            <a:solidFill>
              <a:schemeClr val="bg1"/>
            </a:solidFill>
          </a:ln>
        </p:spPr>
      </p:pic>
      <p:pic>
        <p:nvPicPr>
          <p:cNvPr id="70659" name="Picture 3" descr="E:\document\!2013 SIG ASIA\asiaBrief\ppt\img\IMG_1948_light_mask_s.jpg"/>
          <p:cNvPicPr>
            <a:picLocks noChangeAspect="1" noChangeArrowheads="1"/>
          </p:cNvPicPr>
          <p:nvPr/>
        </p:nvPicPr>
        <p:blipFill>
          <a:blip r:embed="rId6" cstate="print"/>
          <a:srcRect/>
          <a:stretch>
            <a:fillRect/>
          </a:stretch>
        </p:blipFill>
        <p:spPr bwMode="auto">
          <a:xfrm>
            <a:off x="658587" y="4947555"/>
            <a:ext cx="1260000" cy="1260000"/>
          </a:xfrm>
          <a:prstGeom prst="rect">
            <a:avLst/>
          </a:prstGeom>
          <a:noFill/>
          <a:ln>
            <a:solidFill>
              <a:schemeClr val="bg1"/>
            </a:solidFill>
          </a:ln>
        </p:spPr>
      </p:pic>
      <p:pic>
        <p:nvPicPr>
          <p:cNvPr id="70661" name="Picture 5" descr="E:\document\#for 2010 SIG ASIA\new\pic\light_red.jpg"/>
          <p:cNvPicPr>
            <a:picLocks noChangeAspect="1" noChangeArrowheads="1"/>
          </p:cNvPicPr>
          <p:nvPr/>
        </p:nvPicPr>
        <p:blipFill>
          <a:blip r:embed="rId7" cstate="print"/>
          <a:srcRect/>
          <a:stretch>
            <a:fillRect/>
          </a:stretch>
        </p:blipFill>
        <p:spPr bwMode="auto">
          <a:xfrm>
            <a:off x="658587" y="3641271"/>
            <a:ext cx="1260000" cy="1260000"/>
          </a:xfrm>
          <a:prstGeom prst="rect">
            <a:avLst/>
          </a:prstGeom>
          <a:noFill/>
          <a:ln>
            <a:solidFill>
              <a:schemeClr val="bg1"/>
            </a:solidFill>
          </a:ln>
        </p:spPr>
      </p:pic>
      <p:pic>
        <p:nvPicPr>
          <p:cNvPr id="51201" name="Picture 1" descr="E:\document\!2013 SIG ASIA\asiaBrief\ppt\img\hair-3-crop.jpg"/>
          <p:cNvPicPr>
            <a:picLocks noChangeAspect="1" noChangeArrowheads="1"/>
          </p:cNvPicPr>
          <p:nvPr/>
        </p:nvPicPr>
        <p:blipFill>
          <a:blip r:embed="rId8" cstate="print"/>
          <a:srcRect/>
          <a:stretch>
            <a:fillRect/>
          </a:stretch>
        </p:blipFill>
        <p:spPr bwMode="auto">
          <a:xfrm>
            <a:off x="1964871" y="4947555"/>
            <a:ext cx="1260000" cy="1260000"/>
          </a:xfrm>
          <a:prstGeom prst="rect">
            <a:avLst/>
          </a:prstGeom>
          <a:noFill/>
          <a:ln>
            <a:solidFill>
              <a:schemeClr val="bg1"/>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占位符 1"/>
          <p:cNvSpPr>
            <a:spLocks noGrp="1"/>
          </p:cNvSpPr>
          <p:nvPr>
            <p:ph type="body" sz="quarter" idx="10"/>
          </p:nvPr>
        </p:nvSpPr>
        <p:spPr/>
        <p:txBody>
          <a:bodyPr/>
          <a:lstStyle/>
          <a:p>
            <a:r>
              <a:rPr lang="en-US" altLang="zh-CN" dirty="0" smtClean="0">
                <a:latin typeface="Arial" pitchFamily="34" charset="0"/>
                <a:cs typeface="Arial" pitchFamily="34" charset="0"/>
              </a:rPr>
              <a:t>Computing Height Field</a:t>
            </a:r>
            <a:endParaRPr lang="zh-CN" altLang="en-US" dirty="0" smtClean="0">
              <a:latin typeface="Arial" pitchFamily="34" charset="0"/>
              <a:cs typeface="Arial" pitchFamily="34" charset="0"/>
            </a:endParaRPr>
          </a:p>
        </p:txBody>
      </p:sp>
      <p:sp>
        <p:nvSpPr>
          <p:cNvPr id="4" name="Content Placeholder 4"/>
          <p:cNvSpPr>
            <a:spLocks/>
          </p:cNvSpPr>
          <p:nvPr/>
        </p:nvSpPr>
        <p:spPr bwMode="auto">
          <a:xfrm>
            <a:off x="533400" y="990600"/>
            <a:ext cx="8229600" cy="4876800"/>
          </a:xfrm>
          <a:prstGeom prst="rect">
            <a:avLst/>
          </a:prstGeom>
          <a:noFill/>
          <a:ln w="9525">
            <a:noFill/>
            <a:miter lim="800000"/>
            <a:headEnd/>
            <a:tailEnd/>
          </a:ln>
        </p:spPr>
        <p:txBody>
          <a:bodyPr lIns="38100" tIns="38100" rIns="38100" bIns="38100"/>
          <a:lstStyle/>
          <a:p>
            <a:pPr marL="342900" indent="-342900" defTabSz="457200" eaLnBrk="0" hangingPunct="0">
              <a:spcBef>
                <a:spcPts val="400"/>
              </a:spcBef>
              <a:buSzPct val="100000"/>
              <a:buBlip>
                <a:blip r:embed="rId2"/>
              </a:buBlip>
            </a:pPr>
            <a:r>
              <a:rPr lang="en-US" altLang="zh-CN" sz="2800" dirty="0" smtClean="0">
                <a:latin typeface="Times New Roman" pitchFamily="18" charset="0"/>
                <a:cs typeface="Times New Roman" pitchFamily="18" charset="0"/>
              </a:rPr>
              <a:t>Estimate a height field to recover texture details</a:t>
            </a:r>
          </a:p>
          <a:p>
            <a:pPr marL="342900" indent="-342900" defTabSz="457200" eaLnBrk="0" hangingPunct="0">
              <a:spcBef>
                <a:spcPts val="400"/>
              </a:spcBef>
              <a:buSzPct val="100000"/>
              <a:buBlip>
                <a:blip r:embed="rId2"/>
              </a:buBlip>
            </a:pPr>
            <a:r>
              <a:rPr lang="en-US" altLang="zh-CN" sz="2800" dirty="0" smtClean="0">
                <a:latin typeface="Times New Roman" pitchFamily="18" charset="0"/>
                <a:cs typeface="Times New Roman" pitchFamily="18" charset="0"/>
              </a:rPr>
              <a:t>Feature vector </a:t>
            </a:r>
            <a:r>
              <a:rPr lang="el-GR" altLang="zh-CN" sz="2800" b="1" i="1" dirty="0" smtClean="0">
                <a:solidFill>
                  <a:schemeClr val="accent2"/>
                </a:solidFill>
                <a:latin typeface="Times New Roman" pitchFamily="18" charset="0"/>
                <a:cs typeface="Times New Roman" pitchFamily="18" charset="0"/>
              </a:rPr>
              <a:t>ρ</a:t>
            </a:r>
            <a:r>
              <a:rPr lang="en-US" altLang="zh-CN" sz="2800" dirty="0" smtClean="0">
                <a:latin typeface="Times New Roman" pitchFamily="18" charset="0"/>
                <a:cs typeface="Times New Roman" pitchFamily="18" charset="0"/>
              </a:rPr>
              <a:t> for each pixel</a:t>
            </a:r>
          </a:p>
          <a:p>
            <a:pPr marL="742950" lvl="1" indent="-285750" defTabSz="457200" eaLnBrk="0" hangingPunct="0">
              <a:spcBef>
                <a:spcPct val="20000"/>
              </a:spcBef>
              <a:buSzPct val="100000"/>
              <a:buFont typeface="Times New Roman" pitchFamily="18" charset="0"/>
              <a:buChar char="•"/>
            </a:pPr>
            <a:r>
              <a:rPr lang="en-US" altLang="zh-CN" sz="2000" dirty="0" smtClean="0">
                <a:latin typeface="Times New Roman" pitchFamily="18" charset="0"/>
                <a:ea typeface="ＭＳ Ｐゴシック" charset="0"/>
                <a:cs typeface="Times New Roman" pitchFamily="18" charset="0"/>
              </a:rPr>
              <a:t>The luminance, the gradient along </a:t>
            </a:r>
            <a:r>
              <a:rPr lang="en-US" altLang="zh-CN" sz="2000" i="1" dirty="0" smtClean="0">
                <a:latin typeface="Times New Roman" pitchFamily="18" charset="0"/>
                <a:ea typeface="ＭＳ Ｐゴシック" charset="0"/>
                <a:cs typeface="Times New Roman" pitchFamily="18" charset="0"/>
              </a:rPr>
              <a:t>x</a:t>
            </a:r>
            <a:r>
              <a:rPr lang="en-US" altLang="zh-CN" sz="2000" dirty="0" smtClean="0">
                <a:latin typeface="Times New Roman" pitchFamily="18" charset="0"/>
                <a:ea typeface="ＭＳ Ｐゴシック" charset="0"/>
                <a:cs typeface="Times New Roman" pitchFamily="18" charset="0"/>
              </a:rPr>
              <a:t> and </a:t>
            </a:r>
            <a:r>
              <a:rPr lang="en-US" altLang="zh-CN" sz="2000" i="1" dirty="0" smtClean="0">
                <a:latin typeface="Times New Roman" pitchFamily="18" charset="0"/>
                <a:ea typeface="ＭＳ Ｐゴシック" charset="0"/>
                <a:cs typeface="Times New Roman" pitchFamily="18" charset="0"/>
              </a:rPr>
              <a:t>y</a:t>
            </a:r>
            <a:r>
              <a:rPr lang="en-US" altLang="zh-CN" sz="2000" dirty="0" smtClean="0">
                <a:latin typeface="Times New Roman" pitchFamily="18" charset="0"/>
                <a:ea typeface="ＭＳ Ｐゴシック" charset="0"/>
                <a:cs typeface="Times New Roman" pitchFamily="18" charset="0"/>
              </a:rPr>
              <a:t> direction</a:t>
            </a:r>
          </a:p>
          <a:p>
            <a:pPr marL="742950" lvl="1" indent="-285750" defTabSz="457200" eaLnBrk="0" hangingPunct="0">
              <a:spcBef>
                <a:spcPct val="20000"/>
              </a:spcBef>
              <a:buSzPct val="100000"/>
              <a:buFont typeface="Times New Roman" pitchFamily="18" charset="0"/>
              <a:buChar char="•"/>
            </a:pPr>
            <a:r>
              <a:rPr lang="en-US" altLang="zh-CN" sz="2000" dirty="0" smtClean="0">
                <a:latin typeface="Times New Roman" pitchFamily="18" charset="0"/>
                <a:ea typeface="ＭＳ Ｐゴシック" charset="0"/>
                <a:cs typeface="Times New Roman" pitchFamily="18" charset="0"/>
              </a:rPr>
              <a:t>Similar feature vectors → similar height</a:t>
            </a:r>
          </a:p>
          <a:p>
            <a:pPr marL="342900" indent="-342900" defTabSz="457200" eaLnBrk="0" hangingPunct="0">
              <a:spcBef>
                <a:spcPts val="400"/>
              </a:spcBef>
              <a:buSzPct val="100000"/>
              <a:buBlip>
                <a:blip r:embed="rId2"/>
              </a:buBlip>
            </a:pPr>
            <a:r>
              <a:rPr lang="en-US" altLang="zh-CN" sz="2400" dirty="0">
                <a:latin typeface="Times New Roman" pitchFamily="18" charset="0"/>
                <a:ea typeface="MS PGothic" pitchFamily="34" charset="-128"/>
                <a:cs typeface="Times New Roman" pitchFamily="18" charset="0"/>
              </a:rPr>
              <a:t>Calculating height field </a:t>
            </a:r>
            <a:r>
              <a:rPr lang="en-US" altLang="zh-CN" sz="2400" b="1" i="1" dirty="0">
                <a:solidFill>
                  <a:schemeClr val="accent2"/>
                </a:solidFill>
                <a:latin typeface="Times New Roman" pitchFamily="18" charset="0"/>
                <a:ea typeface="MS PGothic" pitchFamily="34" charset="-128"/>
                <a:cs typeface="Times New Roman" pitchFamily="18" charset="0"/>
              </a:rPr>
              <a:t>H</a:t>
            </a:r>
            <a:r>
              <a:rPr lang="en-US" altLang="zh-CN" sz="2400" dirty="0">
                <a:latin typeface="Times New Roman" pitchFamily="18" charset="0"/>
                <a:ea typeface="MS PGothic" pitchFamily="34" charset="-128"/>
                <a:cs typeface="Times New Roman" pitchFamily="18" charset="0"/>
              </a:rPr>
              <a:t> by </a:t>
            </a:r>
            <a:r>
              <a:rPr lang="en-US" altLang="zh-CN" sz="2400" dirty="0" smtClean="0">
                <a:latin typeface="Times New Roman" pitchFamily="18" charset="0"/>
                <a:ea typeface="MS PGothic" pitchFamily="34" charset="-128"/>
                <a:cs typeface="Times New Roman" pitchFamily="18" charset="0"/>
              </a:rPr>
              <a:t>optimizing</a:t>
            </a:r>
            <a:r>
              <a:rPr lang="en-US" altLang="zh-CN" sz="2400" dirty="0" smtClean="0">
                <a:latin typeface="Times New Roman" pitchFamily="18" charset="0"/>
                <a:cs typeface="Times New Roman" pitchFamily="18" charset="0"/>
              </a:rPr>
              <a:t>:</a:t>
            </a:r>
          </a:p>
          <a:p>
            <a:pPr defTabSz="457200" eaLnBrk="0" hangingPunct="0">
              <a:spcBef>
                <a:spcPts val="400"/>
              </a:spcBef>
              <a:buFontTx/>
              <a:buBlip>
                <a:blip r:embed="rId2"/>
              </a:buBlip>
            </a:pPr>
            <a:endParaRPr lang="en-US" altLang="zh-CN" sz="2400" dirty="0">
              <a:latin typeface="Times New Roman" pitchFamily="18" charset="0"/>
              <a:ea typeface="MS PGothic" pitchFamily="34" charset="-128"/>
              <a:cs typeface="Times New Roman" pitchFamily="18" charset="0"/>
            </a:endParaRPr>
          </a:p>
          <a:p>
            <a:pPr defTabSz="457200" eaLnBrk="0" hangingPunct="0">
              <a:spcBef>
                <a:spcPts val="400"/>
              </a:spcBef>
              <a:buFontTx/>
              <a:buBlip>
                <a:blip r:embed="rId2"/>
              </a:buBlip>
            </a:pPr>
            <a:endParaRPr lang="en-US" altLang="zh-CN" sz="2800" dirty="0">
              <a:latin typeface="Times New Roman" pitchFamily="18" charset="0"/>
              <a:ea typeface="MS PGothic" pitchFamily="34" charset="-128"/>
              <a:cs typeface="Times New Roman" pitchFamily="18" charset="0"/>
            </a:endParaRPr>
          </a:p>
          <a:p>
            <a:pPr marL="742950" lvl="1" indent="-285750" defTabSz="457200" eaLnBrk="0" hangingPunct="0">
              <a:spcBef>
                <a:spcPct val="20000"/>
              </a:spcBef>
              <a:buSzPct val="100000"/>
              <a:buFont typeface="Times New Roman" pitchFamily="18" charset="0"/>
              <a:buChar char="•"/>
            </a:pPr>
            <a:r>
              <a:rPr lang="en-US" altLang="zh-CN" sz="2000" i="1" dirty="0">
                <a:solidFill>
                  <a:schemeClr val="tx1"/>
                </a:solidFill>
                <a:latin typeface="Times New Roman" pitchFamily="18" charset="0"/>
                <a:ea typeface="MS PGothic" pitchFamily="34" charset="-128"/>
                <a:cs typeface="Times New Roman" pitchFamily="18" charset="0"/>
              </a:rPr>
              <a:t>I’</a:t>
            </a:r>
            <a:r>
              <a:rPr lang="en-US" altLang="zh-CN" sz="2000" i="1" baseline="-25000" dirty="0">
                <a:solidFill>
                  <a:schemeClr val="tx1"/>
                </a:solidFill>
                <a:latin typeface="Times New Roman" pitchFamily="18" charset="0"/>
                <a:ea typeface="MS PGothic" pitchFamily="34" charset="-128"/>
                <a:cs typeface="Times New Roman" pitchFamily="18" charset="0"/>
              </a:rPr>
              <a:t> </a:t>
            </a:r>
            <a:r>
              <a:rPr lang="en-US" altLang="zh-CN" sz="2000" dirty="0">
                <a:latin typeface="Times New Roman" pitchFamily="18" charset="0"/>
                <a:ea typeface="MS PGothic" pitchFamily="34" charset="-128"/>
                <a:cs typeface="Times New Roman" pitchFamily="18" charset="0"/>
              </a:rPr>
              <a:t>— illumination image</a:t>
            </a:r>
            <a:endParaRPr lang="en-US" altLang="zh-CN" sz="2000" dirty="0" smtClean="0">
              <a:latin typeface="Times New Roman" pitchFamily="18" charset="0"/>
              <a:ea typeface="ＭＳ Ｐゴシック" charset="0"/>
              <a:cs typeface="Times New Roman" pitchFamily="18" charset="0"/>
            </a:endParaRPr>
          </a:p>
          <a:p>
            <a:pPr marL="742950" lvl="1" indent="-285750" defTabSz="457200" eaLnBrk="0" hangingPunct="0">
              <a:spcBef>
                <a:spcPct val="20000"/>
              </a:spcBef>
              <a:buSzPct val="100000"/>
              <a:buFont typeface="Times New Roman" pitchFamily="18" charset="0"/>
              <a:buChar char="•"/>
            </a:pPr>
            <a:r>
              <a:rPr lang="en-US" altLang="zh-CN" sz="2000" i="1" dirty="0">
                <a:latin typeface="Times New Roman" pitchFamily="18" charset="0"/>
                <a:ea typeface="MS PGothic" pitchFamily="34" charset="-128"/>
                <a:cs typeface="Times New Roman" pitchFamily="18" charset="0"/>
              </a:rPr>
              <a:t>I</a:t>
            </a:r>
            <a:r>
              <a:rPr lang="en-US" altLang="zh-CN" sz="2000" dirty="0">
                <a:latin typeface="Times New Roman" pitchFamily="18" charset="0"/>
                <a:ea typeface="MS PGothic" pitchFamily="34" charset="-128"/>
                <a:cs typeface="Times New Roman" pitchFamily="18" charset="0"/>
              </a:rPr>
              <a:t>(</a:t>
            </a:r>
            <a:r>
              <a:rPr lang="en-US" altLang="zh-CN" sz="2000" i="1" dirty="0">
                <a:latin typeface="Times New Roman" pitchFamily="18" charset="0"/>
                <a:ea typeface="MS PGothic" pitchFamily="34" charset="-128"/>
                <a:cs typeface="Times New Roman" pitchFamily="18" charset="0"/>
              </a:rPr>
              <a:t>H</a:t>
            </a:r>
            <a:r>
              <a:rPr lang="en-US" altLang="zh-CN" sz="2000" dirty="0">
                <a:latin typeface="Times New Roman" pitchFamily="18" charset="0"/>
                <a:ea typeface="MS PGothic" pitchFamily="34" charset="-128"/>
                <a:cs typeface="Times New Roman" pitchFamily="18" charset="0"/>
              </a:rPr>
              <a:t>) —the rendered image</a:t>
            </a:r>
            <a:endParaRPr lang="en-US" altLang="zh-CN" sz="2000" dirty="0" smtClean="0">
              <a:latin typeface="Times New Roman" pitchFamily="18" charset="0"/>
              <a:ea typeface="ＭＳ Ｐゴシック" charset="0"/>
              <a:cs typeface="Times New Roman" pitchFamily="18" charset="0"/>
            </a:endParaRPr>
          </a:p>
          <a:p>
            <a:pPr marL="742950" lvl="1" indent="-285750" defTabSz="457200" eaLnBrk="0" hangingPunct="0">
              <a:spcBef>
                <a:spcPct val="20000"/>
              </a:spcBef>
              <a:buSzPct val="100000"/>
              <a:buFont typeface="Times New Roman" pitchFamily="18" charset="0"/>
              <a:buChar char="•"/>
            </a:pPr>
            <a:r>
              <a:rPr lang="en-US" altLang="zh-CN" sz="2000" i="1" dirty="0">
                <a:latin typeface="Times New Roman" pitchFamily="18" charset="0"/>
                <a:ea typeface="MS PGothic" pitchFamily="34" charset="-128"/>
                <a:cs typeface="Times New Roman" pitchFamily="18" charset="0"/>
              </a:rPr>
              <a:t>N</a:t>
            </a:r>
            <a:r>
              <a:rPr lang="en-US" altLang="zh-CN" sz="2000" i="1" baseline="-25000" dirty="0">
                <a:latin typeface="Times New Roman" pitchFamily="18" charset="0"/>
                <a:ea typeface="MS PGothic" pitchFamily="34" charset="-128"/>
                <a:cs typeface="Times New Roman" pitchFamily="18" charset="0"/>
              </a:rPr>
              <a:t>i</a:t>
            </a:r>
            <a:r>
              <a:rPr lang="en-US" altLang="zh-CN" sz="2000" dirty="0">
                <a:latin typeface="Times New Roman" pitchFamily="18" charset="0"/>
                <a:ea typeface="MS PGothic" pitchFamily="34" charset="-128"/>
                <a:cs typeface="Times New Roman" pitchFamily="18" charset="0"/>
              </a:rPr>
              <a:t> — the nearest pixels of pixel </a:t>
            </a:r>
            <a:r>
              <a:rPr lang="en-US" altLang="zh-CN" sz="2000" i="1" dirty="0" err="1">
                <a:latin typeface="Times New Roman" pitchFamily="18" charset="0"/>
                <a:ea typeface="MS PGothic" pitchFamily="34" charset="-128"/>
                <a:cs typeface="Times New Roman" pitchFamily="18" charset="0"/>
              </a:rPr>
              <a:t>i</a:t>
            </a:r>
            <a:endParaRPr lang="en-US" altLang="zh-CN" sz="2000" dirty="0" smtClean="0">
              <a:latin typeface="Times New Roman" pitchFamily="18" charset="0"/>
              <a:ea typeface="ＭＳ Ｐゴシック" charset="0"/>
              <a:cs typeface="Times New Roman" pitchFamily="18" charset="0"/>
            </a:endParaRPr>
          </a:p>
          <a:p>
            <a:pPr marL="742950" lvl="1" indent="-285750" defTabSz="457200" eaLnBrk="0" hangingPunct="0">
              <a:spcBef>
                <a:spcPct val="20000"/>
              </a:spcBef>
              <a:buSzPct val="100000"/>
              <a:buFont typeface="Times New Roman" pitchFamily="18" charset="0"/>
              <a:buChar char="•"/>
            </a:pPr>
            <a:r>
              <a:rPr lang="en-US" altLang="zh-CN" sz="2000" dirty="0">
                <a:latin typeface="Times New Roman" pitchFamily="18" charset="0"/>
                <a:ea typeface="MS PGothic" pitchFamily="34" charset="-128"/>
                <a:cs typeface="Times New Roman" pitchFamily="18" charset="0"/>
              </a:rPr>
              <a:t> </a:t>
            </a:r>
            <a:endParaRPr lang="en-US" altLang="zh-CN" sz="2000" dirty="0" smtClean="0">
              <a:latin typeface="Times New Roman" pitchFamily="18" charset="0"/>
              <a:ea typeface="ＭＳ Ｐゴシック" charset="0"/>
              <a:cs typeface="Times New Roman" pitchFamily="18" charset="0"/>
            </a:endParaRPr>
          </a:p>
        </p:txBody>
      </p:sp>
      <p:pic>
        <p:nvPicPr>
          <p:cNvPr id="23558" name="Picture 6"/>
          <p:cNvPicPr>
            <a:picLocks noChangeAspect="1" noChangeArrowheads="1"/>
          </p:cNvPicPr>
          <p:nvPr/>
        </p:nvPicPr>
        <p:blipFill>
          <a:blip r:embed="rId3" cstate="print"/>
          <a:srcRect/>
          <a:stretch>
            <a:fillRect/>
          </a:stretch>
        </p:blipFill>
        <p:spPr bwMode="auto">
          <a:xfrm>
            <a:off x="1323975" y="3200400"/>
            <a:ext cx="5610225" cy="742950"/>
          </a:xfrm>
          <a:prstGeom prst="rect">
            <a:avLst/>
          </a:prstGeom>
          <a:noFill/>
          <a:ln w="9525">
            <a:solidFill>
              <a:schemeClr val="accent1"/>
            </a:solidFill>
            <a:miter lim="800000"/>
            <a:headEnd/>
            <a:tailEnd/>
          </a:ln>
          <a:effectLst/>
        </p:spPr>
      </p:pic>
      <p:pic>
        <p:nvPicPr>
          <p:cNvPr id="23559" name="Picture 4"/>
          <p:cNvPicPr>
            <a:picLocks noChangeAspect="1" noChangeArrowheads="1"/>
          </p:cNvPicPr>
          <p:nvPr/>
        </p:nvPicPr>
        <p:blipFill>
          <a:blip r:embed="rId4" cstate="print"/>
          <a:srcRect/>
          <a:stretch>
            <a:fillRect/>
          </a:stretch>
        </p:blipFill>
        <p:spPr bwMode="auto">
          <a:xfrm>
            <a:off x="1219200" y="5105400"/>
            <a:ext cx="1933575"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文本占位符 1"/>
          <p:cNvSpPr>
            <a:spLocks noGrp="1"/>
          </p:cNvSpPr>
          <p:nvPr>
            <p:ph type="body" sz="quarter" idx="4294967295"/>
          </p:nvPr>
        </p:nvSpPr>
        <p:spPr>
          <a:xfrm>
            <a:off x="533400" y="228600"/>
            <a:ext cx="8229600" cy="533400"/>
          </a:xfrm>
        </p:spPr>
        <p:txBody>
          <a:bodyPr/>
          <a:lstStyle/>
          <a:p>
            <a:pPr marL="0" indent="0"/>
            <a:r>
              <a:rPr lang="en-US" altLang="zh-CN" sz="2800" smtClean="0">
                <a:solidFill>
                  <a:srgbClr val="298DC2"/>
                </a:solidFill>
                <a:latin typeface="Arial" pitchFamily="34" charset="0"/>
                <a:cs typeface="Arial" pitchFamily="34" charset="0"/>
              </a:rPr>
              <a:t>Computing Height Field</a:t>
            </a:r>
            <a:endParaRPr lang="zh-CN" altLang="en-US" sz="2800" smtClean="0">
              <a:solidFill>
                <a:srgbClr val="298DC2"/>
              </a:solidFill>
              <a:latin typeface="Arial" pitchFamily="34" charset="0"/>
              <a:cs typeface="Arial" pitchFamily="34" charset="0"/>
            </a:endParaRPr>
          </a:p>
        </p:txBody>
      </p:sp>
      <p:grpSp>
        <p:nvGrpSpPr>
          <p:cNvPr id="28" name="组合 27"/>
          <p:cNvGrpSpPr/>
          <p:nvPr/>
        </p:nvGrpSpPr>
        <p:grpSpPr>
          <a:xfrm>
            <a:off x="1893802" y="1255002"/>
            <a:ext cx="1959998" cy="4060698"/>
            <a:chOff x="1893802" y="1255002"/>
            <a:chExt cx="1959998" cy="4060698"/>
          </a:xfrm>
        </p:grpSpPr>
        <p:pic>
          <p:nvPicPr>
            <p:cNvPr id="16" name="Picture 2" descr="E:\documents\&amp;研究室工作\_Xiao Wangyu\材质建模实验结果\高度场可视化\3847高度场可视化.JPG"/>
            <p:cNvPicPr>
              <a:picLocks noChangeAspect="1" noChangeArrowheads="1"/>
            </p:cNvPicPr>
            <p:nvPr/>
          </p:nvPicPr>
          <p:blipFill>
            <a:blip r:embed="rId2" cstate="print"/>
            <a:srcRect/>
            <a:stretch>
              <a:fillRect/>
            </a:stretch>
          </p:blipFill>
          <p:spPr bwMode="auto">
            <a:xfrm>
              <a:off x="1893802" y="1885200"/>
              <a:ext cx="1959998" cy="1620000"/>
            </a:xfrm>
            <a:prstGeom prst="rect">
              <a:avLst/>
            </a:prstGeom>
            <a:noFill/>
            <a:ln w="9525">
              <a:noFill/>
              <a:miter lim="800000"/>
              <a:headEnd/>
              <a:tailEnd/>
            </a:ln>
          </p:spPr>
        </p:pic>
        <p:pic>
          <p:nvPicPr>
            <p:cNvPr id="17" name="Picture 3" descr="E:\documents\&amp;研究室工作\_Xiao Wangyu\材质建模实验结果\高度场可视化\3865高度场可视化.JPG"/>
            <p:cNvPicPr>
              <a:picLocks noChangeAspect="1" noChangeArrowheads="1"/>
            </p:cNvPicPr>
            <p:nvPr/>
          </p:nvPicPr>
          <p:blipFill>
            <a:blip r:embed="rId3" cstate="print"/>
            <a:srcRect/>
            <a:stretch>
              <a:fillRect/>
            </a:stretch>
          </p:blipFill>
          <p:spPr bwMode="auto">
            <a:xfrm>
              <a:off x="1897679" y="3695700"/>
              <a:ext cx="1928572" cy="1620000"/>
            </a:xfrm>
            <a:prstGeom prst="rect">
              <a:avLst/>
            </a:prstGeom>
            <a:noFill/>
            <a:ln w="9525">
              <a:noFill/>
              <a:miter lim="800000"/>
              <a:headEnd/>
              <a:tailEnd/>
            </a:ln>
          </p:spPr>
        </p:pic>
        <p:sp>
          <p:nvSpPr>
            <p:cNvPr id="22" name="TextBox 17"/>
            <p:cNvSpPr txBox="1">
              <a:spLocks noChangeArrowheads="1"/>
            </p:cNvSpPr>
            <p:nvPr/>
          </p:nvSpPr>
          <p:spPr bwMode="auto">
            <a:xfrm>
              <a:off x="2133600" y="1255002"/>
              <a:ext cx="1447800" cy="553998"/>
            </a:xfrm>
            <a:prstGeom prst="rect">
              <a:avLst/>
            </a:prstGeom>
            <a:noFill/>
            <a:ln w="9525">
              <a:noFill/>
              <a:miter lim="800000"/>
              <a:headEnd/>
              <a:tailEnd/>
            </a:ln>
          </p:spPr>
          <p:txBody>
            <a:bodyPr wrap="square" lIns="0" tIns="0" rIns="0" bIns="0" anchor="ctr">
              <a:spAutoFit/>
            </a:bodyPr>
            <a:lstStyle/>
            <a:p>
              <a:pPr algn="ctr"/>
              <a:r>
                <a:rPr lang="en-US" altLang="zh-CN" sz="1800" dirty="0">
                  <a:solidFill>
                    <a:schemeClr val="tx1"/>
                  </a:solidFill>
                  <a:latin typeface="Times New Roman" pitchFamily="18" charset="0"/>
                  <a:cs typeface="Times New Roman" pitchFamily="18" charset="0"/>
                </a:rPr>
                <a:t>Calculated </a:t>
              </a:r>
              <a:r>
                <a:rPr lang="en-US" altLang="zh-CN" sz="1800" dirty="0" smtClean="0">
                  <a:solidFill>
                    <a:schemeClr val="tx1"/>
                  </a:solidFill>
                  <a:latin typeface="Times New Roman" pitchFamily="18" charset="0"/>
                  <a:cs typeface="Times New Roman" pitchFamily="18" charset="0"/>
                </a:rPr>
                <a:t>height </a:t>
              </a:r>
              <a:r>
                <a:rPr lang="en-US" altLang="zh-CN" sz="1800" dirty="0">
                  <a:solidFill>
                    <a:schemeClr val="tx1"/>
                  </a:solidFill>
                  <a:latin typeface="Times New Roman" pitchFamily="18" charset="0"/>
                  <a:cs typeface="Times New Roman" pitchFamily="18" charset="0"/>
                </a:rPr>
                <a:t>field</a:t>
              </a:r>
              <a:endParaRPr lang="zh-CN" altLang="en-US" sz="1800" dirty="0">
                <a:solidFill>
                  <a:schemeClr val="tx1"/>
                </a:solidFill>
                <a:latin typeface="Times New Roman" pitchFamily="18" charset="0"/>
                <a:cs typeface="Times New Roman" pitchFamily="18" charset="0"/>
              </a:endParaRPr>
            </a:p>
          </p:txBody>
        </p:sp>
      </p:grpSp>
      <p:grpSp>
        <p:nvGrpSpPr>
          <p:cNvPr id="30" name="组合 29"/>
          <p:cNvGrpSpPr/>
          <p:nvPr/>
        </p:nvGrpSpPr>
        <p:grpSpPr>
          <a:xfrm>
            <a:off x="5486400" y="1255002"/>
            <a:ext cx="1828800" cy="4060698"/>
            <a:chOff x="5486400" y="1255002"/>
            <a:chExt cx="1828800" cy="4060698"/>
          </a:xfrm>
        </p:grpSpPr>
        <p:pic>
          <p:nvPicPr>
            <p:cNvPr id="19" name="Picture 9" descr="light_distribution_gray_800"/>
            <p:cNvPicPr>
              <a:picLocks noChangeAspect="1" noChangeArrowheads="1"/>
            </p:cNvPicPr>
            <p:nvPr/>
          </p:nvPicPr>
          <p:blipFill>
            <a:blip r:embed="rId4" cstate="print"/>
            <a:srcRect/>
            <a:stretch>
              <a:fillRect/>
            </a:stretch>
          </p:blipFill>
          <p:spPr bwMode="auto">
            <a:xfrm>
              <a:off x="5557400" y="1885200"/>
              <a:ext cx="1620000" cy="1620000"/>
            </a:xfrm>
            <a:prstGeom prst="rect">
              <a:avLst/>
            </a:prstGeom>
            <a:noFill/>
          </p:spPr>
        </p:pic>
        <p:pic>
          <p:nvPicPr>
            <p:cNvPr id="20" name="Picture 10"/>
            <p:cNvPicPr>
              <a:picLocks noChangeAspect="1" noChangeArrowheads="1"/>
            </p:cNvPicPr>
            <p:nvPr/>
          </p:nvPicPr>
          <p:blipFill>
            <a:blip r:embed="rId5" cstate="print"/>
            <a:srcRect/>
            <a:stretch>
              <a:fillRect/>
            </a:stretch>
          </p:blipFill>
          <p:spPr bwMode="auto">
            <a:xfrm>
              <a:off x="5544407" y="3695700"/>
              <a:ext cx="1622858" cy="1620000"/>
            </a:xfrm>
            <a:prstGeom prst="rect">
              <a:avLst/>
            </a:prstGeom>
            <a:noFill/>
            <a:ln w="9525">
              <a:noFill/>
              <a:miter lim="800000"/>
              <a:headEnd/>
              <a:tailEnd/>
            </a:ln>
            <a:effectLst/>
          </p:spPr>
        </p:pic>
        <p:sp>
          <p:nvSpPr>
            <p:cNvPr id="23" name="TextBox 17"/>
            <p:cNvSpPr txBox="1">
              <a:spLocks noChangeArrowheads="1"/>
            </p:cNvSpPr>
            <p:nvPr/>
          </p:nvSpPr>
          <p:spPr bwMode="auto">
            <a:xfrm>
              <a:off x="5486400" y="1255002"/>
              <a:ext cx="1828800" cy="553998"/>
            </a:xfrm>
            <a:prstGeom prst="rect">
              <a:avLst/>
            </a:prstGeom>
            <a:noFill/>
            <a:ln w="9525">
              <a:noFill/>
              <a:miter lim="800000"/>
              <a:headEnd/>
              <a:tailEnd/>
            </a:ln>
          </p:spPr>
          <p:txBody>
            <a:bodyPr lIns="0" tIns="0" rIns="0" bIns="0" anchor="ctr">
              <a:spAutoFit/>
            </a:bodyPr>
            <a:lstStyle/>
            <a:p>
              <a:pPr algn="ctr"/>
              <a:r>
                <a:rPr lang="en-US" altLang="zh-CN" sz="1800" dirty="0">
                  <a:solidFill>
                    <a:schemeClr val="tx1"/>
                  </a:solidFill>
                  <a:latin typeface="Times New Roman" pitchFamily="18" charset="0"/>
                  <a:cs typeface="Times New Roman" pitchFamily="18" charset="0"/>
                </a:rPr>
                <a:t>Rendered </a:t>
              </a:r>
              <a:r>
                <a:rPr lang="en-US" altLang="zh-CN" sz="1800" dirty="0" smtClean="0">
                  <a:solidFill>
                    <a:schemeClr val="tx1"/>
                  </a:solidFill>
                  <a:latin typeface="Times New Roman" pitchFamily="18" charset="0"/>
                  <a:cs typeface="Times New Roman" pitchFamily="18" charset="0"/>
                </a:rPr>
                <a:t>with height field</a:t>
              </a:r>
              <a:endParaRPr lang="en-US" altLang="zh-CN" sz="1800" dirty="0">
                <a:solidFill>
                  <a:schemeClr val="tx1"/>
                </a:solidFill>
                <a:latin typeface="Times New Roman" pitchFamily="18" charset="0"/>
                <a:cs typeface="Times New Roman" pitchFamily="18" charset="0"/>
              </a:endParaRPr>
            </a:p>
          </p:txBody>
        </p:sp>
      </p:grpSp>
      <p:grpSp>
        <p:nvGrpSpPr>
          <p:cNvPr id="31" name="组合 30"/>
          <p:cNvGrpSpPr/>
          <p:nvPr/>
        </p:nvGrpSpPr>
        <p:grpSpPr>
          <a:xfrm>
            <a:off x="7162800" y="1255002"/>
            <a:ext cx="1752600" cy="4060698"/>
            <a:chOff x="7162800" y="1255002"/>
            <a:chExt cx="1752600" cy="4060698"/>
          </a:xfrm>
        </p:grpSpPr>
        <p:pic>
          <p:nvPicPr>
            <p:cNvPr id="18" name="Picture 8" descr="src_light_distribution_gray_800"/>
            <p:cNvPicPr>
              <a:picLocks noChangeAspect="1" noChangeArrowheads="1"/>
            </p:cNvPicPr>
            <p:nvPr/>
          </p:nvPicPr>
          <p:blipFill>
            <a:blip r:embed="rId6" cstate="print"/>
            <a:srcRect/>
            <a:stretch>
              <a:fillRect/>
            </a:stretch>
          </p:blipFill>
          <p:spPr bwMode="auto">
            <a:xfrm>
              <a:off x="7219200" y="1885200"/>
              <a:ext cx="1620000" cy="1620000"/>
            </a:xfrm>
            <a:prstGeom prst="rect">
              <a:avLst/>
            </a:prstGeom>
            <a:noFill/>
          </p:spPr>
        </p:pic>
        <p:pic>
          <p:nvPicPr>
            <p:cNvPr id="21" name="Picture 11"/>
            <p:cNvPicPr>
              <a:picLocks noChangeAspect="1" noChangeArrowheads="1"/>
            </p:cNvPicPr>
            <p:nvPr/>
          </p:nvPicPr>
          <p:blipFill>
            <a:blip r:embed="rId7" cstate="print"/>
            <a:srcRect/>
            <a:stretch>
              <a:fillRect/>
            </a:stretch>
          </p:blipFill>
          <p:spPr bwMode="auto">
            <a:xfrm>
              <a:off x="7216342" y="3695700"/>
              <a:ext cx="1622858" cy="1620000"/>
            </a:xfrm>
            <a:prstGeom prst="rect">
              <a:avLst/>
            </a:prstGeom>
            <a:noFill/>
            <a:ln w="9525">
              <a:noFill/>
              <a:miter lim="800000"/>
              <a:headEnd/>
              <a:tailEnd/>
            </a:ln>
            <a:effectLst/>
          </p:spPr>
        </p:pic>
        <p:sp>
          <p:nvSpPr>
            <p:cNvPr id="24" name="TextBox 17"/>
            <p:cNvSpPr txBox="1">
              <a:spLocks noChangeArrowheads="1"/>
            </p:cNvSpPr>
            <p:nvPr/>
          </p:nvSpPr>
          <p:spPr bwMode="auto">
            <a:xfrm>
              <a:off x="7162800" y="1255002"/>
              <a:ext cx="1752600" cy="553998"/>
            </a:xfrm>
            <a:prstGeom prst="rect">
              <a:avLst/>
            </a:prstGeom>
            <a:noFill/>
            <a:ln w="9525">
              <a:noFill/>
              <a:miter lim="800000"/>
              <a:headEnd/>
              <a:tailEnd/>
            </a:ln>
          </p:spPr>
          <p:txBody>
            <a:bodyPr wrap="square" lIns="0" tIns="0" rIns="0" bIns="0" anchor="ctr">
              <a:spAutoFit/>
            </a:bodyPr>
            <a:lstStyle/>
            <a:p>
              <a:pPr algn="ctr"/>
              <a:r>
                <a:rPr lang="en-US" altLang="zh-CN" sz="1800" dirty="0" smtClean="0">
                  <a:solidFill>
                    <a:schemeClr val="tx1"/>
                  </a:solidFill>
                  <a:latin typeface="Times New Roman" pitchFamily="18" charset="0"/>
                  <a:cs typeface="Times New Roman" pitchFamily="18" charset="0"/>
                </a:rPr>
                <a:t>Input </a:t>
              </a:r>
              <a:br>
                <a:rPr lang="en-US" altLang="zh-CN" sz="1800" dirty="0" smtClean="0">
                  <a:solidFill>
                    <a:schemeClr val="tx1"/>
                  </a:solidFill>
                  <a:latin typeface="Times New Roman" pitchFamily="18" charset="0"/>
                  <a:cs typeface="Times New Roman" pitchFamily="18" charset="0"/>
                </a:rPr>
              </a:br>
              <a:r>
                <a:rPr lang="en-US" altLang="zh-CN" sz="1800" dirty="0" smtClean="0">
                  <a:solidFill>
                    <a:schemeClr val="tx1"/>
                  </a:solidFill>
                  <a:latin typeface="Times New Roman" pitchFamily="18" charset="0"/>
                  <a:cs typeface="Times New Roman" pitchFamily="18" charset="0"/>
                </a:rPr>
                <a:t>illumination image</a:t>
              </a:r>
              <a:endParaRPr lang="en-US" altLang="zh-CN" sz="1800" dirty="0">
                <a:solidFill>
                  <a:schemeClr val="tx1"/>
                </a:solidFill>
                <a:latin typeface="Times New Roman" pitchFamily="18" charset="0"/>
                <a:cs typeface="Times New Roman" pitchFamily="18" charset="0"/>
              </a:endParaRPr>
            </a:p>
          </p:txBody>
        </p:sp>
      </p:grpSp>
      <p:pic>
        <p:nvPicPr>
          <p:cNvPr id="13" name="图片 6" descr="F:\Users\xwy\Documents\百度云\我的文档\实验室\材质建模\param\1242.jpg"/>
          <p:cNvPicPr>
            <a:picLocks noChangeAspect="1" noChangeArrowheads="1"/>
          </p:cNvPicPr>
          <p:nvPr/>
        </p:nvPicPr>
        <p:blipFill>
          <a:blip r:embed="rId8" cstate="print"/>
          <a:srcRect/>
          <a:stretch>
            <a:fillRect/>
          </a:stretch>
        </p:blipFill>
        <p:spPr bwMode="auto">
          <a:xfrm>
            <a:off x="228600" y="1885200"/>
            <a:ext cx="1623402" cy="1620000"/>
          </a:xfrm>
          <a:prstGeom prst="rect">
            <a:avLst/>
          </a:prstGeom>
          <a:noFill/>
          <a:ln w="9525">
            <a:noFill/>
            <a:miter lim="800000"/>
            <a:headEnd/>
            <a:tailEnd/>
          </a:ln>
        </p:spPr>
      </p:pic>
      <p:pic>
        <p:nvPicPr>
          <p:cNvPr id="14" name="Picture 5" descr="\\172.31.200.68\工作文档备份\13肖旺裕工作文档\工作文档备份_肖旺裕\材质建模\建模程序\MaterialModeling\MaterialModeling\1241.jpg"/>
          <p:cNvPicPr>
            <a:picLocks noChangeAspect="1" noChangeArrowheads="1"/>
          </p:cNvPicPr>
          <p:nvPr/>
        </p:nvPicPr>
        <p:blipFill>
          <a:blip r:embed="rId9" cstate="print"/>
          <a:srcRect/>
          <a:stretch>
            <a:fillRect/>
          </a:stretch>
        </p:blipFill>
        <p:spPr bwMode="auto">
          <a:xfrm>
            <a:off x="228600" y="3695700"/>
            <a:ext cx="1620001" cy="1620000"/>
          </a:xfrm>
          <a:prstGeom prst="rect">
            <a:avLst/>
          </a:prstGeom>
          <a:noFill/>
          <a:ln w="9525">
            <a:noFill/>
            <a:miter lim="800000"/>
            <a:headEnd/>
            <a:tailEnd/>
          </a:ln>
        </p:spPr>
      </p:pic>
      <p:grpSp>
        <p:nvGrpSpPr>
          <p:cNvPr id="29" name="组合 28"/>
          <p:cNvGrpSpPr/>
          <p:nvPr/>
        </p:nvGrpSpPr>
        <p:grpSpPr>
          <a:xfrm>
            <a:off x="3733800" y="1255002"/>
            <a:ext cx="1828800" cy="4060698"/>
            <a:chOff x="3733800" y="1255002"/>
            <a:chExt cx="1828800" cy="4060698"/>
          </a:xfrm>
        </p:grpSpPr>
        <p:pic>
          <p:nvPicPr>
            <p:cNvPr id="69634" name="Picture 2" descr="F:\document\_Xiao Wangyu\参数估计\实验结果（4.22）\其他图片估出来的参数\蓝色 横向\3847\light_distribution.bmp"/>
            <p:cNvPicPr>
              <a:picLocks noChangeAspect="1" noChangeArrowheads="1"/>
            </p:cNvPicPr>
            <p:nvPr/>
          </p:nvPicPr>
          <p:blipFill>
            <a:blip r:embed="rId10" cstate="print"/>
            <a:srcRect/>
            <a:stretch>
              <a:fillRect/>
            </a:stretch>
          </p:blipFill>
          <p:spPr bwMode="auto">
            <a:xfrm>
              <a:off x="3895600" y="1885200"/>
              <a:ext cx="1620000" cy="1620000"/>
            </a:xfrm>
            <a:prstGeom prst="rect">
              <a:avLst/>
            </a:prstGeom>
            <a:noFill/>
          </p:spPr>
        </p:pic>
        <p:pic>
          <p:nvPicPr>
            <p:cNvPr id="69635" name="Picture 3" descr="E:\document\!2013 SIG ASIA\asiaBrief\ppt\img\（4.19）light_distribution.jpg"/>
            <p:cNvPicPr>
              <a:picLocks noChangeAspect="1" noChangeArrowheads="1"/>
            </p:cNvPicPr>
            <p:nvPr/>
          </p:nvPicPr>
          <p:blipFill>
            <a:blip r:embed="rId11" cstate="print"/>
            <a:srcRect/>
            <a:stretch>
              <a:fillRect/>
            </a:stretch>
          </p:blipFill>
          <p:spPr bwMode="auto">
            <a:xfrm>
              <a:off x="3875329" y="3695700"/>
              <a:ext cx="1620000" cy="1620000"/>
            </a:xfrm>
            <a:prstGeom prst="rect">
              <a:avLst/>
            </a:prstGeom>
            <a:noFill/>
          </p:spPr>
        </p:pic>
        <p:sp>
          <p:nvSpPr>
            <p:cNvPr id="25" name="TextBox 17"/>
            <p:cNvSpPr txBox="1">
              <a:spLocks noChangeArrowheads="1"/>
            </p:cNvSpPr>
            <p:nvPr/>
          </p:nvSpPr>
          <p:spPr bwMode="auto">
            <a:xfrm>
              <a:off x="3733800" y="1255002"/>
              <a:ext cx="1828800" cy="553998"/>
            </a:xfrm>
            <a:prstGeom prst="rect">
              <a:avLst/>
            </a:prstGeom>
            <a:noFill/>
            <a:ln w="9525">
              <a:noFill/>
              <a:miter lim="800000"/>
              <a:headEnd/>
              <a:tailEnd/>
            </a:ln>
          </p:spPr>
          <p:txBody>
            <a:bodyPr lIns="0" tIns="0" rIns="0" bIns="0" anchor="ctr">
              <a:spAutoFit/>
            </a:bodyPr>
            <a:lstStyle/>
            <a:p>
              <a:pPr algn="ctr"/>
              <a:r>
                <a:rPr lang="en-US" altLang="zh-CN" sz="1800" dirty="0">
                  <a:solidFill>
                    <a:schemeClr val="tx1"/>
                  </a:solidFill>
                  <a:latin typeface="Times New Roman" pitchFamily="18" charset="0"/>
                  <a:cs typeface="Times New Roman" pitchFamily="18" charset="0"/>
                </a:rPr>
                <a:t>Rendered </a:t>
              </a:r>
              <a:r>
                <a:rPr lang="en-US" altLang="zh-CN" sz="1800" dirty="0" smtClean="0">
                  <a:solidFill>
                    <a:schemeClr val="tx1"/>
                  </a:solidFill>
                  <a:latin typeface="Times New Roman" pitchFamily="18" charset="0"/>
                  <a:cs typeface="Times New Roman" pitchFamily="18" charset="0"/>
                </a:rPr>
                <a:t>without height field</a:t>
              </a:r>
              <a:endParaRPr lang="en-US" altLang="zh-CN" sz="1800" dirty="0">
                <a:solidFill>
                  <a:schemeClr val="tx1"/>
                </a:solidFill>
                <a:latin typeface="Times New Roman" pitchFamily="18" charset="0"/>
                <a:cs typeface="Times New Roman" pitchFamily="18" charset="0"/>
              </a:endParaRPr>
            </a:p>
          </p:txBody>
        </p:sp>
      </p:grpSp>
      <p:sp>
        <p:nvSpPr>
          <p:cNvPr id="26" name="TextBox 17"/>
          <p:cNvSpPr txBox="1">
            <a:spLocks noChangeArrowheads="1"/>
          </p:cNvSpPr>
          <p:nvPr/>
        </p:nvSpPr>
        <p:spPr bwMode="auto">
          <a:xfrm>
            <a:off x="228600" y="1255002"/>
            <a:ext cx="1752600" cy="553998"/>
          </a:xfrm>
          <a:prstGeom prst="rect">
            <a:avLst/>
          </a:prstGeom>
          <a:noFill/>
          <a:ln w="9525">
            <a:noFill/>
            <a:miter lim="800000"/>
            <a:headEnd/>
            <a:tailEnd/>
          </a:ln>
        </p:spPr>
        <p:txBody>
          <a:bodyPr wrap="square" lIns="0" tIns="0" rIns="0" bIns="0" anchor="ctr">
            <a:spAutoFit/>
          </a:bodyPr>
          <a:lstStyle/>
          <a:p>
            <a:pPr algn="ctr"/>
            <a:r>
              <a:rPr lang="en-US" altLang="zh-CN" sz="1800" dirty="0" smtClean="0">
                <a:solidFill>
                  <a:schemeClr val="tx1"/>
                </a:solidFill>
                <a:latin typeface="Times New Roman" pitchFamily="18" charset="0"/>
                <a:cs typeface="Times New Roman" pitchFamily="18" charset="0"/>
              </a:rPr>
              <a:t>Input </a:t>
            </a:r>
            <a:br>
              <a:rPr lang="en-US" altLang="zh-CN" sz="1800" dirty="0" smtClean="0">
                <a:solidFill>
                  <a:schemeClr val="tx1"/>
                </a:solidFill>
                <a:latin typeface="Times New Roman" pitchFamily="18" charset="0"/>
                <a:cs typeface="Times New Roman" pitchFamily="18" charset="0"/>
              </a:rPr>
            </a:br>
            <a:r>
              <a:rPr lang="en-US" altLang="zh-CN" sz="1800" dirty="0" smtClean="0">
                <a:solidFill>
                  <a:schemeClr val="tx1"/>
                </a:solidFill>
                <a:latin typeface="Times New Roman" pitchFamily="18" charset="0"/>
                <a:cs typeface="Times New Roman" pitchFamily="18" charset="0"/>
              </a:rPr>
              <a:t>texture image</a:t>
            </a:r>
            <a:endParaRPr lang="en-US" altLang="zh-CN" sz="1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strips(downRigh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latin typeface="Arial" pitchFamily="34" charset="0"/>
                <a:cs typeface="Arial" pitchFamily="34" charset="0"/>
              </a:rPr>
              <a:t>Rendering Results</a:t>
            </a:r>
            <a:endParaRPr lang="zh-CN" alt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762000" y="1447800"/>
            <a:ext cx="4183200" cy="4495800"/>
            <a:chOff x="762000" y="1447800"/>
            <a:chExt cx="4183200" cy="4495800"/>
          </a:xfrm>
        </p:grpSpPr>
        <p:sp>
          <p:nvSpPr>
            <p:cNvPr id="54" name="圆角矩形 53"/>
            <p:cNvSpPr/>
            <p:nvPr/>
          </p:nvSpPr>
          <p:spPr>
            <a:xfrm>
              <a:off x="762000" y="1447800"/>
              <a:ext cx="1752600" cy="4495800"/>
            </a:xfrm>
            <a:prstGeom prst="roundRect">
              <a:avLst>
                <a:gd name="adj" fmla="val 9533"/>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cxnSp>
          <p:nvCxnSpPr>
            <p:cNvPr id="80" name="形状 32"/>
            <p:cNvCxnSpPr>
              <a:stCxn id="65" idx="3"/>
              <a:endCxn id="75" idx="3"/>
            </p:cNvCxnSpPr>
            <p:nvPr/>
          </p:nvCxnSpPr>
          <p:spPr>
            <a:xfrm>
              <a:off x="2232025" y="2286000"/>
              <a:ext cx="130567" cy="2814378"/>
            </a:xfrm>
            <a:prstGeom prst="bentConnector3">
              <a:avLst>
                <a:gd name="adj1" fmla="val 355330"/>
              </a:avLst>
            </a:prstGeom>
            <a:ln w="19050">
              <a:solidFill>
                <a:srgbClr val="C00000"/>
              </a:solidFill>
              <a:prstDash val="solid"/>
              <a:tailEnd type="none" w="lg" len="lg"/>
            </a:ln>
          </p:spPr>
          <p:style>
            <a:lnRef idx="1">
              <a:schemeClr val="accent1"/>
            </a:lnRef>
            <a:fillRef idx="0">
              <a:schemeClr val="accent1"/>
            </a:fillRef>
            <a:effectRef idx="0">
              <a:schemeClr val="accent1"/>
            </a:effectRef>
            <a:fontRef idx="minor">
              <a:schemeClr val="tx1"/>
            </a:fontRef>
          </p:style>
        </p:cxnSp>
        <p:grpSp>
          <p:nvGrpSpPr>
            <p:cNvPr id="112" name="组合 111"/>
            <p:cNvGrpSpPr/>
            <p:nvPr/>
          </p:nvGrpSpPr>
          <p:grpSpPr>
            <a:xfrm>
              <a:off x="3505200" y="2514600"/>
              <a:ext cx="1440000" cy="1440000"/>
              <a:chOff x="3505200" y="2514600"/>
              <a:chExt cx="1440000" cy="1440000"/>
            </a:xfrm>
          </p:grpSpPr>
          <p:pic>
            <p:nvPicPr>
              <p:cNvPr id="8195" name="Picture 3" descr="E:\documents\&amp;研究室工作\_Xiao Wangyu\材质建模实验结果\流程图中的图\diffuse_distribution_gray_800.jpg"/>
              <p:cNvPicPr>
                <a:picLocks noChangeAspect="1" noChangeArrowheads="1"/>
              </p:cNvPicPr>
              <p:nvPr/>
            </p:nvPicPr>
            <p:blipFill>
              <a:blip r:embed="rId2" cstate="print"/>
              <a:srcRect/>
              <a:stretch>
                <a:fillRect/>
              </a:stretch>
            </p:blipFill>
            <p:spPr bwMode="auto">
              <a:xfrm>
                <a:off x="3505200" y="2514600"/>
                <a:ext cx="1440000" cy="1440000"/>
              </a:xfrm>
              <a:prstGeom prst="rect">
                <a:avLst/>
              </a:prstGeom>
              <a:noFill/>
            </p:spPr>
          </p:pic>
          <p:sp>
            <p:nvSpPr>
              <p:cNvPr id="92" name="TextBox 17"/>
              <p:cNvSpPr txBox="1">
                <a:spLocks noChangeArrowheads="1"/>
              </p:cNvSpPr>
              <p:nvPr/>
            </p:nvSpPr>
            <p:spPr bwMode="auto">
              <a:xfrm>
                <a:off x="3550125" y="3743562"/>
                <a:ext cx="1350150" cy="153888"/>
              </a:xfrm>
              <a:prstGeom prst="rect">
                <a:avLst/>
              </a:prstGeom>
              <a:noFill/>
              <a:ln w="9525">
                <a:noFill/>
                <a:miter lim="800000"/>
                <a:headEnd/>
                <a:tailEnd/>
              </a:ln>
            </p:spPr>
            <p:txBody>
              <a:bodyPr lIns="0" tIns="0" rIns="0" bIns="0" anchor="ctr" anchorCtr="0">
                <a:spAutoFit/>
              </a:bodyPr>
              <a:lstStyle/>
              <a:p>
                <a:pPr algn="ctr">
                  <a:lnSpc>
                    <a:spcPts val="1200"/>
                  </a:lnSpc>
                </a:pPr>
                <a:r>
                  <a:rPr lang="en-US" altLang="zh-CN"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Diffuse component</a:t>
                </a:r>
                <a:endParaRPr lang="zh-CN" alt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cxnSp>
          <p:nvCxnSpPr>
            <p:cNvPr id="104" name="肘形连接符 103"/>
            <p:cNvCxnSpPr>
              <a:stCxn id="72" idx="3"/>
              <a:endCxn id="8195" idx="1"/>
            </p:cNvCxnSpPr>
            <p:nvPr/>
          </p:nvCxnSpPr>
          <p:spPr>
            <a:xfrm flipV="1">
              <a:off x="2358380" y="3234600"/>
              <a:ext cx="1146820" cy="456078"/>
            </a:xfrm>
            <a:prstGeom prst="bentConnector3">
              <a:avLst>
                <a:gd name="adj1" fmla="val 64119"/>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 name="文本占位符 1"/>
          <p:cNvSpPr>
            <a:spLocks noGrp="1"/>
          </p:cNvSpPr>
          <p:nvPr>
            <p:ph type="body" sz="quarter" idx="10"/>
          </p:nvPr>
        </p:nvSpPr>
        <p:spPr/>
        <p:txBody>
          <a:bodyPr/>
          <a:lstStyle/>
          <a:p>
            <a:r>
              <a:rPr lang="en-US" altLang="zh-CN" dirty="0" smtClean="0"/>
              <a:t>New Image Synthesizing</a:t>
            </a:r>
            <a:endParaRPr lang="zh-CN" altLang="en-US" dirty="0"/>
          </a:p>
        </p:txBody>
      </p:sp>
      <p:grpSp>
        <p:nvGrpSpPr>
          <p:cNvPr id="95" name="组合 94"/>
          <p:cNvGrpSpPr/>
          <p:nvPr/>
        </p:nvGrpSpPr>
        <p:grpSpPr>
          <a:xfrm>
            <a:off x="1044575" y="1692275"/>
            <a:ext cx="1187450" cy="1187450"/>
            <a:chOff x="1066800" y="1774305"/>
            <a:chExt cx="1187450" cy="1187450"/>
          </a:xfrm>
        </p:grpSpPr>
        <p:pic>
          <p:nvPicPr>
            <p:cNvPr id="65" name="Picture 12" descr="E:\documents\&amp;投稿论文\!2013 MPR\material modeling poster\orientation_field_blue.jpg"/>
            <p:cNvPicPr>
              <a:picLocks noChangeAspect="1" noChangeArrowheads="1"/>
            </p:cNvPicPr>
            <p:nvPr/>
          </p:nvPicPr>
          <p:blipFill>
            <a:blip r:embed="rId3" cstate="print"/>
            <a:srcRect t="1984" r="72223" b="70239"/>
            <a:stretch>
              <a:fillRect/>
            </a:stretch>
          </p:blipFill>
          <p:spPr bwMode="auto">
            <a:xfrm>
              <a:off x="1066800" y="1774305"/>
              <a:ext cx="1187450" cy="1187450"/>
            </a:xfrm>
            <a:prstGeom prst="rect">
              <a:avLst/>
            </a:prstGeom>
            <a:noFill/>
            <a:ln w="9525">
              <a:solidFill>
                <a:schemeClr val="bg2">
                  <a:lumMod val="25000"/>
                </a:schemeClr>
              </a:solidFill>
              <a:miter lim="800000"/>
              <a:headEnd/>
              <a:tailEnd/>
            </a:ln>
          </p:spPr>
        </p:pic>
        <p:sp>
          <p:nvSpPr>
            <p:cNvPr id="66" name="TextBox 17"/>
            <p:cNvSpPr txBox="1">
              <a:spLocks noChangeArrowheads="1"/>
            </p:cNvSpPr>
            <p:nvPr/>
          </p:nvSpPr>
          <p:spPr bwMode="auto">
            <a:xfrm>
              <a:off x="1118260" y="2589017"/>
              <a:ext cx="1080120" cy="347783"/>
            </a:xfrm>
            <a:prstGeom prst="rect">
              <a:avLst/>
            </a:prstGeom>
            <a:solidFill>
              <a:schemeClr val="bg2"/>
            </a:solidFill>
            <a:ln w="9525">
              <a:noFill/>
              <a:miter lim="800000"/>
              <a:headEnd/>
              <a:tailEnd/>
            </a:ln>
          </p:spPr>
          <p:txBody>
            <a:bodyPr wrap="square" lIns="18000" tIns="18000" rIns="18000" bIns="18000" anchor="ctr" anchorCtr="0">
              <a:spAutoFit/>
            </a:bodyPr>
            <a:lstStyle/>
            <a:p>
              <a:pPr algn="ctr">
                <a:lnSpc>
                  <a:spcPts val="1200"/>
                </a:lnSpc>
              </a:pPr>
              <a:r>
                <a:rPr lang="en-US" altLang="zh-CN" sz="1400" dirty="0" smtClean="0">
                  <a:effectLst>
                    <a:outerShdw blurRad="38100" dist="38100" dir="2700000" algn="tl">
                      <a:srgbClr val="000000">
                        <a:alpha val="43137"/>
                      </a:srgbClr>
                    </a:outerShdw>
                  </a:effectLst>
                  <a:latin typeface="Times New Roman" pitchFamily="18" charset="0"/>
                  <a:cs typeface="Times New Roman" pitchFamily="18" charset="0"/>
                </a:rPr>
                <a:t>Orientation Field</a:t>
              </a:r>
              <a:endParaRPr lang="zh-CN" alt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69" name="组合 18"/>
          <p:cNvGrpSpPr>
            <a:grpSpLocks/>
          </p:cNvGrpSpPr>
          <p:nvPr/>
        </p:nvGrpSpPr>
        <p:grpSpPr bwMode="auto">
          <a:xfrm>
            <a:off x="918220" y="3276687"/>
            <a:ext cx="1440160" cy="827981"/>
            <a:chOff x="5652120" y="4077072"/>
            <a:chExt cx="1152128" cy="648072"/>
          </a:xfrm>
        </p:grpSpPr>
        <p:sp>
          <p:nvSpPr>
            <p:cNvPr id="72" name="圆角矩形 71"/>
            <p:cNvSpPr/>
            <p:nvPr/>
          </p:nvSpPr>
          <p:spPr>
            <a:xfrm>
              <a:off x="5652120" y="4077072"/>
              <a:ext cx="1152128" cy="648072"/>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zh-CN" altLang="en-US"/>
            </a:p>
          </p:txBody>
        </p:sp>
        <p:sp>
          <p:nvSpPr>
            <p:cNvPr id="73" name="TextBox 17"/>
            <p:cNvSpPr txBox="1">
              <a:spLocks noChangeArrowheads="1"/>
            </p:cNvSpPr>
            <p:nvPr/>
          </p:nvSpPr>
          <p:spPr bwMode="auto">
            <a:xfrm>
              <a:off x="5688124" y="4184330"/>
              <a:ext cx="1080120" cy="457711"/>
            </a:xfrm>
            <a:prstGeom prst="rect">
              <a:avLst/>
            </a:prstGeom>
            <a:noFill/>
            <a:ln w="9525">
              <a:noFill/>
              <a:miter lim="800000"/>
              <a:headEnd/>
              <a:tailEnd/>
            </a:ln>
          </p:spPr>
          <p:txBody>
            <a:bodyPr>
              <a:spAutoFit/>
            </a:bodyPr>
            <a:lstStyle/>
            <a:p>
              <a:pPr algn="ctr"/>
              <a:r>
                <a:rPr lang="en-US" altLang="zh-CN" sz="1600" dirty="0">
                  <a:effectLst>
                    <a:outerShdw blurRad="38100" dist="38100" dir="2700000" algn="tl">
                      <a:srgbClr val="000000">
                        <a:alpha val="43137"/>
                      </a:srgbClr>
                    </a:outerShdw>
                  </a:effectLst>
                  <a:latin typeface="Times New Roman" pitchFamily="18" charset="0"/>
                  <a:cs typeface="Times New Roman" pitchFamily="18" charset="0"/>
                </a:rPr>
                <a:t>BRDF parameters</a:t>
              </a:r>
              <a:endParaRPr lang="zh-CN" altLang="en-US" sz="1600" dirty="0">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96" name="组合 95"/>
          <p:cNvGrpSpPr/>
          <p:nvPr/>
        </p:nvGrpSpPr>
        <p:grpSpPr>
          <a:xfrm>
            <a:off x="914009" y="4501630"/>
            <a:ext cx="1448583" cy="1197495"/>
            <a:chOff x="990600" y="4441305"/>
            <a:chExt cx="1448583" cy="1197495"/>
          </a:xfrm>
        </p:grpSpPr>
        <p:pic>
          <p:nvPicPr>
            <p:cNvPr id="75" name="Picture 13" descr="E:\baiduyundownload\材质建模实验结果\高度场可视化\3847高度场可视化.JPG"/>
            <p:cNvPicPr>
              <a:picLocks noChangeAspect="1" noChangeArrowheads="1"/>
            </p:cNvPicPr>
            <p:nvPr/>
          </p:nvPicPr>
          <p:blipFill>
            <a:blip r:embed="rId4" cstate="print"/>
            <a:srcRect/>
            <a:stretch>
              <a:fillRect/>
            </a:stretch>
          </p:blipFill>
          <p:spPr bwMode="auto">
            <a:xfrm>
              <a:off x="990600" y="4441305"/>
              <a:ext cx="1448583" cy="1197495"/>
            </a:xfrm>
            <a:prstGeom prst="rect">
              <a:avLst/>
            </a:prstGeom>
            <a:noFill/>
            <a:ln w="9525">
              <a:noFill/>
              <a:miter lim="800000"/>
              <a:headEnd/>
              <a:tailEnd/>
            </a:ln>
          </p:spPr>
        </p:pic>
        <p:sp>
          <p:nvSpPr>
            <p:cNvPr id="76" name="TextBox 17"/>
            <p:cNvSpPr txBox="1">
              <a:spLocks noChangeArrowheads="1"/>
            </p:cNvSpPr>
            <p:nvPr/>
          </p:nvSpPr>
          <p:spPr bwMode="auto">
            <a:xfrm>
              <a:off x="1144980" y="5349528"/>
              <a:ext cx="1080120" cy="212071"/>
            </a:xfrm>
            <a:prstGeom prst="rect">
              <a:avLst/>
            </a:prstGeom>
            <a:noFill/>
            <a:ln w="9525">
              <a:noFill/>
              <a:miter lim="800000"/>
              <a:headEnd/>
              <a:tailEnd/>
            </a:ln>
          </p:spPr>
          <p:txBody>
            <a:bodyPr wrap="square" lIns="18000" tIns="36000" rIns="18000" bIns="18000" anchor="ctr" anchorCtr="0">
              <a:spAutoFit/>
            </a:bodyPr>
            <a:lstStyle/>
            <a:p>
              <a:pPr algn="ctr">
                <a:lnSpc>
                  <a:spcPts val="1200"/>
                </a:lnSpc>
              </a:pPr>
              <a:r>
                <a:rPr lang="en-US" altLang="zh-CN" sz="1400" dirty="0" smtClean="0">
                  <a:effectLst>
                    <a:outerShdw blurRad="38100" dist="38100" dir="2700000" algn="tl">
                      <a:srgbClr val="000000">
                        <a:alpha val="43137"/>
                      </a:srgbClr>
                    </a:outerShdw>
                  </a:effectLst>
                  <a:latin typeface="Times New Roman" pitchFamily="18" charset="0"/>
                  <a:cs typeface="Times New Roman" pitchFamily="18" charset="0"/>
                </a:rPr>
                <a:t>Height Field</a:t>
              </a:r>
              <a:endParaRPr lang="zh-CN" alt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113" name="组合 112"/>
          <p:cNvGrpSpPr/>
          <p:nvPr/>
        </p:nvGrpSpPr>
        <p:grpSpPr>
          <a:xfrm>
            <a:off x="3506107" y="914400"/>
            <a:ext cx="1438186" cy="1440000"/>
            <a:chOff x="3581399" y="838199"/>
            <a:chExt cx="1438186" cy="1440000"/>
          </a:xfrm>
        </p:grpSpPr>
        <p:pic>
          <p:nvPicPr>
            <p:cNvPr id="56" name="Picture 18" descr="E:\baiduyundownload\材质建模实验结果\流程图中的图\漫反射图分解得到的反射图_600.jpg"/>
            <p:cNvPicPr>
              <a:picLocks noChangeAspect="1" noChangeArrowheads="1"/>
            </p:cNvPicPr>
            <p:nvPr/>
          </p:nvPicPr>
          <p:blipFill>
            <a:blip r:embed="rId5" cstate="print"/>
            <a:srcRect/>
            <a:stretch>
              <a:fillRect/>
            </a:stretch>
          </p:blipFill>
          <p:spPr bwMode="auto">
            <a:xfrm>
              <a:off x="3581399" y="838199"/>
              <a:ext cx="1438186" cy="1440000"/>
            </a:xfrm>
            <a:prstGeom prst="rect">
              <a:avLst/>
            </a:prstGeom>
            <a:noFill/>
            <a:ln w="9525">
              <a:noFill/>
              <a:miter lim="800000"/>
              <a:headEnd/>
              <a:tailEnd/>
            </a:ln>
          </p:spPr>
        </p:pic>
        <p:sp>
          <p:nvSpPr>
            <p:cNvPr id="60" name="TextBox 17"/>
            <p:cNvSpPr txBox="1">
              <a:spLocks noChangeArrowheads="1"/>
            </p:cNvSpPr>
            <p:nvPr/>
          </p:nvSpPr>
          <p:spPr bwMode="auto">
            <a:xfrm>
              <a:off x="3625417" y="2063505"/>
              <a:ext cx="1350150" cy="157544"/>
            </a:xfrm>
            <a:prstGeom prst="rect">
              <a:avLst/>
            </a:prstGeom>
            <a:noFill/>
            <a:ln w="9525">
              <a:noFill/>
              <a:miter lim="800000"/>
              <a:headEnd/>
              <a:tailEnd/>
            </a:ln>
          </p:spPr>
          <p:txBody>
            <a:bodyPr lIns="0" tIns="0" rIns="0" bIns="0" anchor="ctr" anchorCtr="0">
              <a:spAutoFit/>
            </a:bodyPr>
            <a:lstStyle/>
            <a:p>
              <a:pPr algn="ctr">
                <a:lnSpc>
                  <a:spcPts val="1200"/>
                </a:lnSpc>
              </a:pPr>
              <a:r>
                <a:rPr lang="en-US" altLang="zh-CN"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Reflectance image</a:t>
              </a:r>
              <a:endParaRPr lang="zh-CN" alt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37" name="组合 36"/>
          <p:cNvGrpSpPr/>
          <p:nvPr/>
        </p:nvGrpSpPr>
        <p:grpSpPr>
          <a:xfrm>
            <a:off x="4944293" y="1634400"/>
            <a:ext cx="1985844" cy="1600200"/>
            <a:chOff x="4944293" y="1634400"/>
            <a:chExt cx="1985844" cy="1600200"/>
          </a:xfrm>
        </p:grpSpPr>
        <p:cxnSp>
          <p:nvCxnSpPr>
            <p:cNvPr id="129" name="肘形连接符 128"/>
            <p:cNvCxnSpPr>
              <a:stCxn id="8195" idx="3"/>
              <a:endCxn id="8194" idx="1"/>
            </p:cNvCxnSpPr>
            <p:nvPr/>
          </p:nvCxnSpPr>
          <p:spPr>
            <a:xfrm flipV="1">
              <a:off x="4945200" y="2396400"/>
              <a:ext cx="544937" cy="838200"/>
            </a:xfrm>
            <a:prstGeom prst="bentConnector3">
              <a:avLst>
                <a:gd name="adj1" fmla="val 50000"/>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1" name="肘形连接符 140"/>
            <p:cNvCxnSpPr>
              <a:stCxn id="56" idx="3"/>
              <a:endCxn id="8194" idx="1"/>
            </p:cNvCxnSpPr>
            <p:nvPr/>
          </p:nvCxnSpPr>
          <p:spPr>
            <a:xfrm>
              <a:off x="4944293" y="1634400"/>
              <a:ext cx="545844" cy="762000"/>
            </a:xfrm>
            <a:prstGeom prst="bentConnector3">
              <a:avLst>
                <a:gd name="adj1" fmla="val 50000"/>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5490137" y="1676400"/>
              <a:ext cx="1440000" cy="1440000"/>
              <a:chOff x="5490137" y="1676400"/>
              <a:chExt cx="1440000" cy="1440000"/>
            </a:xfrm>
          </p:grpSpPr>
          <p:pic>
            <p:nvPicPr>
              <p:cNvPr id="8194" name="Picture 2" descr="E:\documents\&amp;研究室工作\_Xiao Wangyu\材质建模实验结果\流程图中的图\ComposedImage_800.jpg"/>
              <p:cNvPicPr>
                <a:picLocks noChangeAspect="1" noChangeArrowheads="1"/>
              </p:cNvPicPr>
              <p:nvPr/>
            </p:nvPicPr>
            <p:blipFill>
              <a:blip r:embed="rId6" cstate="print"/>
              <a:srcRect/>
              <a:stretch>
                <a:fillRect/>
              </a:stretch>
            </p:blipFill>
            <p:spPr bwMode="auto">
              <a:xfrm>
                <a:off x="5490137" y="1676400"/>
                <a:ext cx="1440000" cy="1440000"/>
              </a:xfrm>
              <a:prstGeom prst="rect">
                <a:avLst/>
              </a:prstGeom>
              <a:noFill/>
            </p:spPr>
          </p:pic>
          <p:sp>
            <p:nvSpPr>
              <p:cNvPr id="31" name="TextBox 17"/>
              <p:cNvSpPr txBox="1">
                <a:spLocks noChangeArrowheads="1"/>
              </p:cNvSpPr>
              <p:nvPr/>
            </p:nvSpPr>
            <p:spPr bwMode="auto">
              <a:xfrm>
                <a:off x="5535062" y="2901552"/>
                <a:ext cx="1350150" cy="153888"/>
              </a:xfrm>
              <a:prstGeom prst="rect">
                <a:avLst/>
              </a:prstGeom>
              <a:noFill/>
              <a:ln w="9525">
                <a:noFill/>
                <a:miter lim="800000"/>
                <a:headEnd/>
                <a:tailEnd/>
              </a:ln>
            </p:spPr>
            <p:txBody>
              <a:bodyPr lIns="0" tIns="0" rIns="0" bIns="0" anchor="ctr" anchorCtr="0">
                <a:spAutoFit/>
              </a:bodyPr>
              <a:lstStyle/>
              <a:p>
                <a:pPr algn="ctr">
                  <a:lnSpc>
                    <a:spcPts val="1200"/>
                  </a:lnSpc>
                </a:pPr>
                <a:r>
                  <a:rPr lang="en-US" altLang="zh-CN"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Diffuse image</a:t>
                </a:r>
                <a:endParaRPr lang="zh-CN" alt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grpSp>
        <p:nvGrpSpPr>
          <p:cNvPr id="38" name="组合 37"/>
          <p:cNvGrpSpPr/>
          <p:nvPr/>
        </p:nvGrpSpPr>
        <p:grpSpPr>
          <a:xfrm>
            <a:off x="6930137" y="2396400"/>
            <a:ext cx="1995448" cy="2362200"/>
            <a:chOff x="6930137" y="2396400"/>
            <a:chExt cx="1995448" cy="2362200"/>
          </a:xfrm>
        </p:grpSpPr>
        <p:pic>
          <p:nvPicPr>
            <p:cNvPr id="62" name="图片 12" descr="F:\Users\xwy\Documents\百度云\我的文档\实验室\材质建模\实验结果\带实现条件的结果\34\3847\appGenComposedImage.bmp"/>
            <p:cNvPicPr>
              <a:picLocks noChangeAspect="1" noChangeArrowheads="1"/>
            </p:cNvPicPr>
            <p:nvPr/>
          </p:nvPicPr>
          <p:blipFill>
            <a:blip r:embed="rId7" cstate="print"/>
            <a:srcRect/>
            <a:stretch>
              <a:fillRect/>
            </a:stretch>
          </p:blipFill>
          <p:spPr bwMode="auto">
            <a:xfrm>
              <a:off x="7482547" y="2708920"/>
              <a:ext cx="1443038" cy="1439862"/>
            </a:xfrm>
            <a:prstGeom prst="rect">
              <a:avLst/>
            </a:prstGeom>
            <a:noFill/>
            <a:ln w="9525">
              <a:noFill/>
              <a:miter lim="800000"/>
              <a:headEnd/>
              <a:tailEnd/>
            </a:ln>
          </p:spPr>
        </p:pic>
        <p:cxnSp>
          <p:nvCxnSpPr>
            <p:cNvPr id="132" name="肘形连接符 131"/>
            <p:cNvCxnSpPr>
              <a:stCxn id="8194" idx="3"/>
              <a:endCxn id="62" idx="1"/>
            </p:cNvCxnSpPr>
            <p:nvPr/>
          </p:nvCxnSpPr>
          <p:spPr>
            <a:xfrm>
              <a:off x="6930137" y="2396400"/>
              <a:ext cx="552410" cy="1032451"/>
            </a:xfrm>
            <a:prstGeom prst="bentConnector3">
              <a:avLst>
                <a:gd name="adj1" fmla="val 50000"/>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5" name="肘形连接符 134"/>
            <p:cNvCxnSpPr>
              <a:stCxn id="8193" idx="3"/>
              <a:endCxn id="62" idx="1"/>
            </p:cNvCxnSpPr>
            <p:nvPr/>
          </p:nvCxnSpPr>
          <p:spPr>
            <a:xfrm flipV="1">
              <a:off x="6930137" y="3428851"/>
              <a:ext cx="552410" cy="1329749"/>
            </a:xfrm>
            <a:prstGeom prst="bentConnector3">
              <a:avLst>
                <a:gd name="adj1" fmla="val 50000"/>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17"/>
            <p:cNvSpPr txBox="1">
              <a:spLocks noChangeArrowheads="1"/>
            </p:cNvSpPr>
            <p:nvPr/>
          </p:nvSpPr>
          <p:spPr bwMode="auto">
            <a:xfrm>
              <a:off x="7543800" y="3962400"/>
              <a:ext cx="1350150" cy="153888"/>
            </a:xfrm>
            <a:prstGeom prst="rect">
              <a:avLst/>
            </a:prstGeom>
            <a:noFill/>
            <a:ln w="9525">
              <a:noFill/>
              <a:miter lim="800000"/>
              <a:headEnd/>
              <a:tailEnd/>
            </a:ln>
          </p:spPr>
          <p:txBody>
            <a:bodyPr lIns="0" tIns="0" rIns="0" bIns="0" anchor="ctr" anchorCtr="0">
              <a:spAutoFit/>
            </a:bodyPr>
            <a:lstStyle/>
            <a:p>
              <a:pPr algn="ctr">
                <a:lnSpc>
                  <a:spcPts val="1200"/>
                </a:lnSpc>
              </a:pPr>
              <a:r>
                <a:rPr lang="en-US" altLang="zh-CN"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Rendered image</a:t>
              </a:r>
              <a:endParaRPr lang="zh-CN" alt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41" name="组合 40"/>
          <p:cNvGrpSpPr/>
          <p:nvPr/>
        </p:nvGrpSpPr>
        <p:grpSpPr>
          <a:xfrm>
            <a:off x="2358380" y="3690678"/>
            <a:ext cx="4571757" cy="1787922"/>
            <a:chOff x="2358380" y="3690678"/>
            <a:chExt cx="4571757" cy="1787922"/>
          </a:xfrm>
        </p:grpSpPr>
        <p:grpSp>
          <p:nvGrpSpPr>
            <p:cNvPr id="111" name="组合 110"/>
            <p:cNvGrpSpPr/>
            <p:nvPr/>
          </p:nvGrpSpPr>
          <p:grpSpPr>
            <a:xfrm>
              <a:off x="5490137" y="4038600"/>
              <a:ext cx="1440000" cy="1440000"/>
              <a:chOff x="3505200" y="4038600"/>
              <a:chExt cx="1440000" cy="1440000"/>
            </a:xfrm>
          </p:grpSpPr>
          <p:pic>
            <p:nvPicPr>
              <p:cNvPr id="8193" name="Picture 1" descr="E:\documents\&amp;研究室工作\_Xiao Wangyu\材质建模实验结果\流程图中的图\specular_distribution_gray_800.jpg"/>
              <p:cNvPicPr>
                <a:picLocks noChangeAspect="1" noChangeArrowheads="1"/>
              </p:cNvPicPr>
              <p:nvPr/>
            </p:nvPicPr>
            <p:blipFill>
              <a:blip r:embed="rId8" cstate="print"/>
              <a:srcRect/>
              <a:stretch>
                <a:fillRect/>
              </a:stretch>
            </p:blipFill>
            <p:spPr bwMode="auto">
              <a:xfrm>
                <a:off x="3505200" y="4038600"/>
                <a:ext cx="1440000" cy="1440000"/>
              </a:xfrm>
              <a:prstGeom prst="rect">
                <a:avLst/>
              </a:prstGeom>
              <a:noFill/>
            </p:spPr>
          </p:pic>
          <p:sp>
            <p:nvSpPr>
              <p:cNvPr id="93" name="TextBox 17"/>
              <p:cNvSpPr txBox="1">
                <a:spLocks noChangeArrowheads="1"/>
              </p:cNvSpPr>
              <p:nvPr/>
            </p:nvSpPr>
            <p:spPr bwMode="auto">
              <a:xfrm>
                <a:off x="3550125" y="5267562"/>
                <a:ext cx="1350150" cy="153888"/>
              </a:xfrm>
              <a:prstGeom prst="rect">
                <a:avLst/>
              </a:prstGeom>
              <a:noFill/>
              <a:ln w="9525">
                <a:noFill/>
                <a:miter lim="800000"/>
                <a:headEnd/>
                <a:tailEnd/>
              </a:ln>
            </p:spPr>
            <p:txBody>
              <a:bodyPr lIns="0" tIns="0" rIns="0" bIns="0" anchor="ctr" anchorCtr="0">
                <a:spAutoFit/>
              </a:bodyPr>
              <a:lstStyle/>
              <a:p>
                <a:pPr algn="ctr">
                  <a:lnSpc>
                    <a:spcPts val="1200"/>
                  </a:lnSpc>
                </a:pPr>
                <a:r>
                  <a:rPr lang="en-US" altLang="zh-CN"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Specular component</a:t>
                </a:r>
                <a:endParaRPr lang="zh-CN" alt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cxnSp>
          <p:nvCxnSpPr>
            <p:cNvPr id="101" name="肘形连接符 100"/>
            <p:cNvCxnSpPr>
              <a:stCxn id="72" idx="3"/>
              <a:endCxn id="8193" idx="1"/>
            </p:cNvCxnSpPr>
            <p:nvPr/>
          </p:nvCxnSpPr>
          <p:spPr>
            <a:xfrm>
              <a:off x="2358380" y="3690678"/>
              <a:ext cx="3131757" cy="1067922"/>
            </a:xfrm>
            <a:prstGeom prst="bentConnector3">
              <a:avLst>
                <a:gd name="adj1" fmla="val 23540"/>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17"/>
            <p:cNvSpPr txBox="1">
              <a:spLocks noChangeArrowheads="1"/>
            </p:cNvSpPr>
            <p:nvPr/>
          </p:nvSpPr>
          <p:spPr bwMode="auto">
            <a:xfrm>
              <a:off x="3352800" y="4566856"/>
              <a:ext cx="1676400" cy="157544"/>
            </a:xfrm>
            <a:prstGeom prst="rect">
              <a:avLst/>
            </a:prstGeom>
            <a:noFill/>
            <a:ln w="9525">
              <a:noFill/>
              <a:miter lim="800000"/>
              <a:headEnd/>
              <a:tailEnd/>
            </a:ln>
          </p:spPr>
          <p:txBody>
            <a:bodyPr wrap="square" lIns="0" tIns="0" rIns="0" bIns="0" anchor="ctr" anchorCtr="0">
              <a:spAutoFit/>
            </a:bodyPr>
            <a:lstStyle/>
            <a:p>
              <a:pPr algn="ctr">
                <a:lnSpc>
                  <a:spcPts val="1200"/>
                </a:lnSpc>
              </a:pPr>
              <a:r>
                <a:rPr lang="en-US" altLang="zh-CN" sz="1400" dirty="0" smtClean="0">
                  <a:solidFill>
                    <a:schemeClr val="tx1"/>
                  </a:solidFill>
                  <a:latin typeface="Times New Roman" pitchFamily="18" charset="0"/>
                  <a:cs typeface="Times New Roman" pitchFamily="18" charset="0"/>
                </a:rPr>
                <a:t>A-S BRDF model</a:t>
              </a:r>
              <a:endParaRPr lang="zh-CN" altLang="en-US" sz="1400" dirty="0">
                <a:solidFill>
                  <a:schemeClr val="tx1"/>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up)">
                                      <p:cBhvr>
                                        <p:cTn id="7" dur="500"/>
                                        <p:tgtEl>
                                          <p:spTgt spid="113"/>
                                        </p:tgtEl>
                                      </p:cBhvr>
                                    </p:animEffect>
                                  </p:childTnLst>
                                </p:cTn>
                              </p:par>
                              <p:par>
                                <p:cTn id="8" presetID="22" presetClass="entr" presetSubtype="1"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ipe(up)">
                                      <p:cBhvr>
                                        <p:cTn id="10" dur="500"/>
                                        <p:tgtEl>
                                          <p:spTgt spid="95"/>
                                        </p:tgtEl>
                                      </p:cBhvr>
                                    </p:animEffect>
                                  </p:childTnLst>
                                </p:cTn>
                              </p:par>
                              <p:par>
                                <p:cTn id="11" presetID="22" presetClass="entr" presetSubtype="1"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ipe(up)">
                                      <p:cBhvr>
                                        <p:cTn id="13" dur="500"/>
                                        <p:tgtEl>
                                          <p:spTgt spid="69"/>
                                        </p:tgtEl>
                                      </p:cBhvr>
                                    </p:animEffect>
                                  </p:childTnLst>
                                </p:cTn>
                              </p:par>
                              <p:par>
                                <p:cTn id="14" presetID="22" presetClass="entr" presetSubtype="1" fill="hold"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wipe(up)">
                                      <p:cBhvr>
                                        <p:cTn id="16" dur="500"/>
                                        <p:tgtEl>
                                          <p:spTgt spid="9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Experimental Results</a:t>
            </a:r>
            <a:endParaRPr lang="zh-CN" altLang="en-US" dirty="0"/>
          </a:p>
        </p:txBody>
      </p:sp>
      <p:pic>
        <p:nvPicPr>
          <p:cNvPr id="6" name="Picture 7" descr="result-blue"/>
          <p:cNvPicPr>
            <a:picLocks noChangeAspect="1" noChangeArrowheads="1"/>
          </p:cNvPicPr>
          <p:nvPr/>
        </p:nvPicPr>
        <p:blipFill>
          <a:blip r:embed="rId2" cstate="print"/>
          <a:srcRect/>
          <a:stretch>
            <a:fillRect/>
          </a:stretch>
        </p:blipFill>
        <p:spPr bwMode="auto">
          <a:xfrm>
            <a:off x="820738" y="1295400"/>
            <a:ext cx="3522662" cy="3959225"/>
          </a:xfrm>
          <a:prstGeom prst="rect">
            <a:avLst/>
          </a:prstGeom>
          <a:noFill/>
        </p:spPr>
      </p:pic>
      <p:pic>
        <p:nvPicPr>
          <p:cNvPr id="7" name="Picture 8" descr="result-red"/>
          <p:cNvPicPr>
            <a:picLocks noChangeAspect="1" noChangeArrowheads="1"/>
          </p:cNvPicPr>
          <p:nvPr/>
        </p:nvPicPr>
        <p:blipFill>
          <a:blip r:embed="rId3" cstate="print"/>
          <a:srcRect/>
          <a:stretch>
            <a:fillRect/>
          </a:stretch>
        </p:blipFill>
        <p:spPr bwMode="auto">
          <a:xfrm>
            <a:off x="4800600" y="1295400"/>
            <a:ext cx="3522663" cy="395922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Conclusions</a:t>
            </a:r>
            <a:endParaRPr lang="zh-CN" altLang="en-US" dirty="0"/>
          </a:p>
        </p:txBody>
      </p:sp>
      <p:sp>
        <p:nvSpPr>
          <p:cNvPr id="3" name="内容占位符 2"/>
          <p:cNvSpPr>
            <a:spLocks noGrp="1"/>
          </p:cNvSpPr>
          <p:nvPr>
            <p:ph sz="quarter" idx="11"/>
          </p:nvPr>
        </p:nvSpPr>
        <p:spPr/>
        <p:txBody>
          <a:bodyPr/>
          <a:lstStyle/>
          <a:p>
            <a:pPr marL="342900" indent="-342900">
              <a:spcBef>
                <a:spcPts val="400"/>
              </a:spcBef>
              <a:buSzPct val="100000"/>
              <a:buBlip>
                <a:blip r:embed="rId2"/>
              </a:buBlip>
            </a:pPr>
            <a:r>
              <a:rPr lang="en-US" altLang="zh-CN" sz="2800" dirty="0" smtClean="0">
                <a:solidFill>
                  <a:srgbClr val="000000"/>
                </a:solidFill>
                <a:latin typeface="Times New Roman" pitchFamily="18" charset="0"/>
                <a:ea typeface="ヒラギノ角ゴ ProN W3" charset="0"/>
                <a:cs typeface="Times New Roman" pitchFamily="18" charset="0"/>
                <a:sym typeface="Gill Sans" charset="0"/>
              </a:rPr>
              <a:t>An efficient anisotropic material modeling method</a:t>
            </a:r>
          </a:p>
          <a:p>
            <a:pPr marL="800100" lvl="1" indent="-342900">
              <a:spcBef>
                <a:spcPts val="400"/>
              </a:spcBef>
              <a:buSzPct val="100000"/>
              <a:buBlip>
                <a:blip r:embed="rId2"/>
              </a:buBlip>
            </a:pPr>
            <a:r>
              <a:rPr lang="en-US" altLang="zh-CN" sz="2400" dirty="0" smtClean="0">
                <a:solidFill>
                  <a:srgbClr val="000000"/>
                </a:solidFill>
                <a:latin typeface="Times New Roman" pitchFamily="18" charset="0"/>
                <a:ea typeface="ヒラギノ角ゴ ProN W3" charset="0"/>
                <a:cs typeface="Times New Roman" pitchFamily="18" charset="0"/>
                <a:sym typeface="Gill Sans" charset="0"/>
              </a:rPr>
              <a:t>Requires only one image pair </a:t>
            </a:r>
          </a:p>
          <a:p>
            <a:pPr marL="800100" lvl="1" indent="-342900">
              <a:spcBef>
                <a:spcPts val="400"/>
              </a:spcBef>
              <a:buSzPct val="100000"/>
              <a:buBlip>
                <a:blip r:embed="rId2"/>
              </a:buBlip>
            </a:pPr>
            <a:r>
              <a:rPr lang="en-US" altLang="zh-CN" sz="2400" dirty="0" smtClean="0">
                <a:solidFill>
                  <a:srgbClr val="000000"/>
                </a:solidFill>
                <a:latin typeface="Times New Roman" pitchFamily="18" charset="0"/>
                <a:ea typeface="ヒラギノ角ゴ ProN W3" charset="0"/>
                <a:cs typeface="Times New Roman" pitchFamily="18" charset="0"/>
                <a:sym typeface="Gill Sans" charset="0"/>
              </a:rPr>
              <a:t>No complex equipments</a:t>
            </a:r>
          </a:p>
          <a:p>
            <a:pPr marL="742950" lvl="1" indent="-285750">
              <a:buSzPct val="100000"/>
              <a:buBlip>
                <a:blip r:embed="rId2"/>
              </a:buBlip>
            </a:pPr>
            <a:r>
              <a:rPr lang="en-US" altLang="zh-CN" sz="2400" dirty="0" smtClean="0">
                <a:solidFill>
                  <a:srgbClr val="000000"/>
                </a:solidFill>
                <a:latin typeface="Times New Roman" pitchFamily="18" charset="0"/>
                <a:cs typeface="Times New Roman" pitchFamily="18" charset="0"/>
              </a:rPr>
              <a:t>Quick and inexpensive material approximation</a:t>
            </a:r>
          </a:p>
          <a:p>
            <a:pPr marL="342900" indent="-342900">
              <a:spcBef>
                <a:spcPts val="2400"/>
              </a:spcBef>
              <a:buSzPct val="100000"/>
              <a:buBlip>
                <a:blip r:embed="rId2"/>
              </a:buBlip>
            </a:pPr>
            <a:r>
              <a:rPr lang="en-US" altLang="zh-CN" sz="2800" dirty="0" smtClean="0">
                <a:solidFill>
                  <a:srgbClr val="000000"/>
                </a:solidFill>
                <a:latin typeface="Times New Roman" pitchFamily="18" charset="0"/>
                <a:ea typeface="ヒラギノ角ゴ ProN W3" charset="0"/>
                <a:cs typeface="Times New Roman" pitchFamily="18" charset="0"/>
                <a:sym typeface="Gill Sans" charset="0"/>
              </a:rPr>
              <a:t>Future Work</a:t>
            </a:r>
          </a:p>
          <a:p>
            <a:pPr marL="742950" lvl="1" indent="-285750">
              <a:buSzPct val="100000"/>
              <a:buBlip>
                <a:blip r:embed="rId2"/>
              </a:buBlip>
            </a:pPr>
            <a:r>
              <a:rPr lang="en-US" altLang="zh-CN" sz="2400" dirty="0" smtClean="0">
                <a:solidFill>
                  <a:srgbClr val="000000"/>
                </a:solidFill>
                <a:latin typeface="Times New Roman" pitchFamily="18" charset="0"/>
                <a:cs typeface="Times New Roman" pitchFamily="18" charset="0"/>
              </a:rPr>
              <a:t>Reconstruct a spacial-varying normal distribution</a:t>
            </a:r>
          </a:p>
          <a:p>
            <a:pPr marL="742950" lvl="1" indent="-285750">
              <a:buSzPct val="100000"/>
              <a:buBlip>
                <a:blip r:embed="rId2"/>
              </a:buBlip>
            </a:pPr>
            <a:r>
              <a:rPr lang="en-US" altLang="zh-CN" sz="2400" dirty="0" smtClean="0">
                <a:solidFill>
                  <a:srgbClr val="000000"/>
                </a:solidFill>
                <a:latin typeface="Times New Roman" pitchFamily="18" charset="0"/>
                <a:cs typeface="Times New Roman" pitchFamily="18" charset="0"/>
              </a:rPr>
              <a:t>Increase the precision of the orientation field and the BRDF parameters</a:t>
            </a:r>
          </a:p>
          <a:p>
            <a:pPr marL="742950" lvl="1" indent="-285750">
              <a:buSzPct val="100000"/>
              <a:buBlip>
                <a:blip r:embed="rId2"/>
              </a:buBlip>
            </a:pPr>
            <a:r>
              <a:rPr lang="en-US" altLang="zh-CN" sz="2400" dirty="0" smtClean="0">
                <a:solidFill>
                  <a:srgbClr val="000000"/>
                </a:solidFill>
                <a:latin typeface="Times New Roman" pitchFamily="18" charset="0"/>
                <a:cs typeface="Times New Roman" pitchFamily="18" charset="0"/>
              </a:rPr>
              <a:t>Extend to model inhomogeneous materials</a:t>
            </a:r>
          </a:p>
          <a:p>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2057400"/>
            <a:ext cx="8229600" cy="1143000"/>
          </a:xfrm>
        </p:spPr>
        <p:txBody>
          <a:bodyPr/>
          <a:lstStyle/>
          <a:p>
            <a:pPr eaLnBrk="1" hangingPunct="1"/>
            <a:r>
              <a:rPr lang="en-US" altLang="zh-CN" sz="4400" dirty="0" smtClean="0">
                <a:effectLst>
                  <a:outerShdw blurRad="38100" dist="38100" dir="2700000" algn="tl">
                    <a:srgbClr val="000000">
                      <a:alpha val="43137"/>
                    </a:srgbClr>
                  </a:outerShdw>
                </a:effectLst>
                <a:latin typeface="Stencil" pitchFamily="82" charset="0"/>
                <a:cs typeface="Arial" pitchFamily="34" charset="0"/>
              </a:rPr>
              <a:t>Thank you!</a:t>
            </a:r>
            <a:endParaRPr lang="en-US" sz="4400" dirty="0">
              <a:effectLst>
                <a:outerShdw blurRad="38100" dist="38100" dir="2700000" algn="tl">
                  <a:srgbClr val="000000">
                    <a:alpha val="43137"/>
                  </a:srgbClr>
                </a:outerShdw>
              </a:effectLst>
              <a:latin typeface="Stencil" pitchFamily="82" charset="0"/>
            </a:endParaRPr>
          </a:p>
        </p:txBody>
      </p:sp>
      <p:sp>
        <p:nvSpPr>
          <p:cNvPr id="3" name="TextBox 2"/>
          <p:cNvSpPr txBox="1"/>
          <p:nvPr/>
        </p:nvSpPr>
        <p:spPr>
          <a:xfrm>
            <a:off x="2133600" y="3505200"/>
            <a:ext cx="4876800" cy="461665"/>
          </a:xfrm>
          <a:prstGeom prst="rect">
            <a:avLst/>
          </a:prstGeom>
          <a:noFill/>
        </p:spPr>
        <p:txBody>
          <a:bodyPr wrap="square" rtlCol="0">
            <a:spAutoFit/>
          </a:bodyPr>
          <a:lstStyle/>
          <a:p>
            <a:pPr algn="ctr"/>
            <a:r>
              <a:rPr lang="en-US" altLang="zh-CN" sz="2400" dirty="0" smtClean="0">
                <a:latin typeface="Times New Roman" pitchFamily="18" charset="0"/>
                <a:cs typeface="Times New Roman" pitchFamily="18" charset="0"/>
              </a:rPr>
              <a:t>Email: </a:t>
            </a:r>
            <a:r>
              <a:rPr lang="en-US" altLang="zh-CN" sz="2400" dirty="0" err="1" smtClean="0">
                <a:latin typeface="Times New Roman" pitchFamily="18" charset="0"/>
                <a:cs typeface="Times New Roman" pitchFamily="18" charset="0"/>
              </a:rPr>
              <a:t>feng</a:t>
            </a:r>
            <a:r>
              <a:rPr lang="en-US" altLang="zh-CN" sz="2400" dirty="0" smtClean="0">
                <a:latin typeface="Times New Roman" pitchFamily="18" charset="0"/>
                <a:cs typeface="Times New Roman" pitchFamily="18" charset="0"/>
              </a:rPr>
              <a:t> jie@pku.edu.cn</a:t>
            </a:r>
            <a:endParaRPr lang="zh-CN" altLang="en-US" sz="2400" dirty="0">
              <a:latin typeface="Times New Roman" pitchFamily="18" charset="0"/>
              <a:cs typeface="Times New Roman" pitchFamily="18" charset="0"/>
            </a:endParaRPr>
          </a:p>
        </p:txBody>
      </p:sp>
      <p:pic>
        <p:nvPicPr>
          <p:cNvPr id="4" name="Picture 15" descr="E:\文档\_投稿论文\#for SIG ASIA 2010\picture\render_result2.png">
            <a:hlinkClick r:id="rId2" action="ppaction://hlinkfile"/>
          </p:cNvPr>
          <p:cNvPicPr>
            <a:picLocks noChangeAspect="1" noChangeArrowheads="1"/>
          </p:cNvPicPr>
          <p:nvPr/>
        </p:nvPicPr>
        <p:blipFill>
          <a:blip r:embed="rId3" cstate="print"/>
          <a:srcRect/>
          <a:stretch>
            <a:fillRect/>
          </a:stretch>
        </p:blipFill>
        <p:spPr bwMode="auto">
          <a:xfrm>
            <a:off x="5108712" y="3240156"/>
            <a:ext cx="3633207" cy="28286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1"/>
          <p:cNvSpPr>
            <a:spLocks noGrp="1"/>
          </p:cNvSpPr>
          <p:nvPr>
            <p:ph type="body" sz="quarter" idx="10"/>
          </p:nvPr>
        </p:nvSpPr>
        <p:spPr/>
        <p:txBody>
          <a:bodyPr/>
          <a:lstStyle/>
          <a:p>
            <a:r>
              <a:rPr lang="en-US" altLang="zh-CN" smtClean="0">
                <a:latin typeface="Arial" pitchFamily="34" charset="0"/>
                <a:cs typeface="Arial" pitchFamily="34" charset="0"/>
              </a:rPr>
              <a:t>Motivation</a:t>
            </a:r>
          </a:p>
        </p:txBody>
      </p:sp>
      <p:sp>
        <p:nvSpPr>
          <p:cNvPr id="2" name="Text Placeholder 2"/>
          <p:cNvSpPr>
            <a:spLocks noGrp="1"/>
          </p:cNvSpPr>
          <p:nvPr>
            <p:ph type="body" sz="quarter" idx="12"/>
          </p:nvPr>
        </p:nvSpPr>
        <p:spPr>
          <a:xfrm>
            <a:off x="533400" y="990600"/>
            <a:ext cx="5867400" cy="3048000"/>
          </a:xfrm>
        </p:spPr>
        <p:txBody>
          <a:bodyPr/>
          <a:lstStyle/>
          <a:p>
            <a:pPr>
              <a:spcBef>
                <a:spcPts val="1200"/>
              </a:spcBef>
            </a:pPr>
            <a:r>
              <a:rPr lang="en-US" altLang="zh-CN" sz="2800" dirty="0" smtClean="0">
                <a:latin typeface="Times New Roman" pitchFamily="18" charset="0"/>
                <a:cs typeface="Times New Roman" pitchFamily="18" charset="0"/>
              </a:rPr>
              <a:t>Problems of existing methods</a:t>
            </a:r>
          </a:p>
          <a:p>
            <a:pPr lvl="1"/>
            <a:r>
              <a:rPr lang="en-US" altLang="zh-CN" sz="2400" dirty="0" smtClean="0">
                <a:latin typeface="Times New Roman" pitchFamily="18" charset="0"/>
                <a:cs typeface="Times New Roman" pitchFamily="18" charset="0"/>
              </a:rPr>
              <a:t>Large dataset</a:t>
            </a:r>
          </a:p>
          <a:p>
            <a:pPr lvl="2">
              <a:buFont typeface="Times New Roman" pitchFamily="18" charset="0"/>
              <a:buChar char="•"/>
            </a:pPr>
            <a:r>
              <a:rPr lang="en-US" altLang="zh-CN" sz="2000" dirty="0" smtClean="0">
                <a:latin typeface="Times New Roman" pitchFamily="18" charset="0"/>
                <a:cs typeface="Times New Roman" pitchFamily="18" charset="0"/>
              </a:rPr>
              <a:t>Dozens or hundreds of input images </a:t>
            </a:r>
          </a:p>
          <a:p>
            <a:pPr lvl="1"/>
            <a:r>
              <a:rPr lang="en-US" altLang="zh-CN" sz="2400" dirty="0" smtClean="0">
                <a:latin typeface="Times New Roman" pitchFamily="18" charset="0"/>
                <a:cs typeface="Times New Roman" pitchFamily="18" charset="0"/>
              </a:rPr>
              <a:t>Complex equipment </a:t>
            </a:r>
          </a:p>
          <a:p>
            <a:pPr lvl="2">
              <a:buFont typeface="Times New Roman" pitchFamily="18" charset="0"/>
              <a:buChar char="•"/>
            </a:pPr>
            <a:r>
              <a:rPr lang="en-US" altLang="zh-CN" sz="2000" dirty="0" smtClean="0">
                <a:latin typeface="Times New Roman" pitchFamily="18" charset="0"/>
                <a:cs typeface="Times New Roman" pitchFamily="18" charset="0"/>
              </a:rPr>
              <a:t>Specialized optical devices/lighting system</a:t>
            </a:r>
          </a:p>
          <a:p>
            <a:pPr lvl="1"/>
            <a:r>
              <a:rPr lang="en-US" altLang="zh-CN" sz="2400" dirty="0" smtClean="0">
                <a:latin typeface="Times New Roman" pitchFamily="18" charset="0"/>
                <a:cs typeface="Times New Roman" pitchFamily="18" charset="0"/>
              </a:rPr>
              <a:t>Time consuming</a:t>
            </a:r>
          </a:p>
          <a:p>
            <a:pPr lvl="2">
              <a:buFont typeface="Times New Roman" pitchFamily="18" charset="0"/>
              <a:buChar char="•"/>
            </a:pPr>
            <a:r>
              <a:rPr lang="en-US" altLang="zh-CN" sz="2000" dirty="0" smtClean="0">
                <a:latin typeface="Times New Roman" pitchFamily="18" charset="0"/>
                <a:cs typeface="Times New Roman" pitchFamily="18" charset="0"/>
              </a:rPr>
              <a:t>Data acquiring/Calculation</a:t>
            </a:r>
          </a:p>
        </p:txBody>
      </p:sp>
      <p:pic>
        <p:nvPicPr>
          <p:cNvPr id="71682" name="Picture 2" descr="E:\document\!2013 SIG ASIA\asiaBrief\ppt\img\Dong2010_3.jpg"/>
          <p:cNvPicPr>
            <a:picLocks noChangeAspect="1" noChangeArrowheads="1"/>
          </p:cNvPicPr>
          <p:nvPr/>
        </p:nvPicPr>
        <p:blipFill>
          <a:blip r:embed="rId3" cstate="print"/>
          <a:srcRect/>
          <a:stretch>
            <a:fillRect/>
          </a:stretch>
        </p:blipFill>
        <p:spPr bwMode="auto">
          <a:xfrm>
            <a:off x="7086600" y="923928"/>
            <a:ext cx="1828800" cy="1828800"/>
          </a:xfrm>
          <a:prstGeom prst="rect">
            <a:avLst/>
          </a:prstGeom>
          <a:noFill/>
        </p:spPr>
      </p:pic>
      <p:grpSp>
        <p:nvGrpSpPr>
          <p:cNvPr id="28" name="组合 14"/>
          <p:cNvGrpSpPr/>
          <p:nvPr/>
        </p:nvGrpSpPr>
        <p:grpSpPr>
          <a:xfrm>
            <a:off x="457200" y="4253136"/>
            <a:ext cx="2657468" cy="1800000"/>
            <a:chOff x="3171832" y="4668264"/>
            <a:chExt cx="2657468" cy="1800000"/>
          </a:xfrm>
        </p:grpSpPr>
        <p:pic>
          <p:nvPicPr>
            <p:cNvPr id="29" name="Picture 4" descr="E:\document\!2013 SIG ASIA\asiaBrief\ppt\img\Li-Foo_2005.jpg"/>
            <p:cNvPicPr>
              <a:picLocks noChangeAspect="1" noChangeArrowheads="1"/>
            </p:cNvPicPr>
            <p:nvPr/>
          </p:nvPicPr>
          <p:blipFill>
            <a:blip r:embed="rId4" cstate="print"/>
            <a:srcRect/>
            <a:stretch>
              <a:fillRect/>
            </a:stretch>
          </p:blipFill>
          <p:spPr bwMode="auto">
            <a:xfrm>
              <a:off x="3171832" y="4668264"/>
              <a:ext cx="2633121" cy="1800000"/>
            </a:xfrm>
            <a:prstGeom prst="rect">
              <a:avLst/>
            </a:prstGeom>
            <a:noFill/>
          </p:spPr>
        </p:pic>
        <p:sp>
          <p:nvSpPr>
            <p:cNvPr id="30" name="TextBox 17"/>
            <p:cNvSpPr txBox="1">
              <a:spLocks noChangeArrowheads="1"/>
            </p:cNvSpPr>
            <p:nvPr/>
          </p:nvSpPr>
          <p:spPr bwMode="auto">
            <a:xfrm>
              <a:off x="4686300" y="6248400"/>
              <a:ext cx="1143000" cy="184666"/>
            </a:xfrm>
            <a:prstGeom prst="rect">
              <a:avLst/>
            </a:prstGeom>
            <a:noFill/>
            <a:ln w="9525">
              <a:noFill/>
              <a:miter lim="800000"/>
              <a:headEnd/>
              <a:tailEnd/>
            </a:ln>
          </p:spPr>
          <p:txBody>
            <a:bodyPr wrap="square" lIns="0" tIns="0" rIns="0" bIns="0" anchor="ctr" anchorCtr="0">
              <a:spAutoFit/>
            </a:bodyPr>
            <a:lstStyle/>
            <a:p>
              <a:pPr algn="ctr"/>
              <a:r>
                <a:rPr lang="en-US" altLang="zh-CN"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[Li et al. 2005]</a:t>
              </a:r>
              <a:endParaRPr lang="zh-CN" altLang="en-US"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31" name="组合 17"/>
          <p:cNvGrpSpPr/>
          <p:nvPr/>
        </p:nvGrpSpPr>
        <p:grpSpPr>
          <a:xfrm>
            <a:off x="3161958" y="4238848"/>
            <a:ext cx="2695910" cy="1800000"/>
            <a:chOff x="4419600" y="4039524"/>
            <a:chExt cx="2695910" cy="1800000"/>
          </a:xfrm>
        </p:grpSpPr>
        <p:pic>
          <p:nvPicPr>
            <p:cNvPr id="32" name="Picture 5" descr="E:\document\!2013 SIG ASIA\asiaBrief\ppt\img\Gu2006.jpg"/>
            <p:cNvPicPr>
              <a:picLocks noChangeAspect="1" noChangeArrowheads="1"/>
            </p:cNvPicPr>
            <p:nvPr/>
          </p:nvPicPr>
          <p:blipFill>
            <a:blip r:embed="rId5" cstate="print"/>
            <a:srcRect/>
            <a:stretch>
              <a:fillRect/>
            </a:stretch>
          </p:blipFill>
          <p:spPr bwMode="auto">
            <a:xfrm>
              <a:off x="4419600" y="4039524"/>
              <a:ext cx="2695910" cy="1800000"/>
            </a:xfrm>
            <a:prstGeom prst="rect">
              <a:avLst/>
            </a:prstGeom>
            <a:noFill/>
          </p:spPr>
        </p:pic>
        <p:sp>
          <p:nvSpPr>
            <p:cNvPr id="33" name="TextBox 17"/>
            <p:cNvSpPr txBox="1">
              <a:spLocks noChangeArrowheads="1"/>
            </p:cNvSpPr>
            <p:nvPr/>
          </p:nvSpPr>
          <p:spPr bwMode="auto">
            <a:xfrm>
              <a:off x="6034088" y="5639724"/>
              <a:ext cx="1066800" cy="184666"/>
            </a:xfrm>
            <a:prstGeom prst="rect">
              <a:avLst/>
            </a:prstGeom>
            <a:noFill/>
            <a:ln w="9525">
              <a:noFill/>
              <a:miter lim="800000"/>
              <a:headEnd/>
              <a:tailEnd/>
            </a:ln>
          </p:spPr>
          <p:txBody>
            <a:bodyPr wrap="square" lIns="0" tIns="0" rIns="0" bIns="0" anchor="ctr" anchorCtr="0">
              <a:spAutoFit/>
            </a:bodyPr>
            <a:lstStyle/>
            <a:p>
              <a:pPr algn="ctr"/>
              <a:r>
                <a:rPr lang="en-US" altLang="zh-CN" dirty="0" smtClean="0">
                  <a:solidFill>
                    <a:schemeClr val="bg1"/>
                  </a:solidFill>
                  <a:latin typeface="Times New Roman" pitchFamily="18" charset="0"/>
                  <a:cs typeface="Times New Roman" pitchFamily="18" charset="0"/>
                </a:rPr>
                <a:t>[</a:t>
              </a:r>
              <a:r>
                <a:rPr lang="en-US" altLang="zh-CN" dirty="0" err="1" smtClean="0">
                  <a:solidFill>
                    <a:schemeClr val="bg1"/>
                  </a:solidFill>
                  <a:latin typeface="Times New Roman" pitchFamily="18" charset="0"/>
                  <a:cs typeface="Times New Roman" pitchFamily="18" charset="0"/>
                </a:rPr>
                <a:t>Gu</a:t>
              </a:r>
              <a:r>
                <a:rPr lang="en-US" altLang="zh-CN" dirty="0" smtClean="0">
                  <a:solidFill>
                    <a:schemeClr val="bg1"/>
                  </a:solidFill>
                  <a:latin typeface="Times New Roman" pitchFamily="18" charset="0"/>
                  <a:cs typeface="Times New Roman" pitchFamily="18" charset="0"/>
                </a:rPr>
                <a:t> et al. 2006]</a:t>
              </a:r>
              <a:endParaRPr lang="zh-CN" altLang="en-US" dirty="0">
                <a:solidFill>
                  <a:schemeClr val="bg1"/>
                </a:solidFill>
                <a:latin typeface="Times New Roman" pitchFamily="18" charset="0"/>
                <a:cs typeface="Times New Roman" pitchFamily="18" charset="0"/>
              </a:endParaRPr>
            </a:p>
          </p:txBody>
        </p:sp>
      </p:grpSp>
      <p:grpSp>
        <p:nvGrpSpPr>
          <p:cNvPr id="34" name="组合 23"/>
          <p:cNvGrpSpPr/>
          <p:nvPr/>
        </p:nvGrpSpPr>
        <p:grpSpPr>
          <a:xfrm>
            <a:off x="5986454" y="4238848"/>
            <a:ext cx="2680125" cy="1800000"/>
            <a:chOff x="3810002" y="3658730"/>
            <a:chExt cx="2680125" cy="1800000"/>
          </a:xfrm>
        </p:grpSpPr>
        <p:pic>
          <p:nvPicPr>
            <p:cNvPr id="35" name="Picture 7" descr="E:\document\!2013 SIG ASIA\asiaBrief\ppt\img\wang2008.jpg"/>
            <p:cNvPicPr>
              <a:picLocks noChangeAspect="1" noChangeArrowheads="1"/>
            </p:cNvPicPr>
            <p:nvPr/>
          </p:nvPicPr>
          <p:blipFill>
            <a:blip r:embed="rId6" cstate="print"/>
            <a:srcRect/>
            <a:stretch>
              <a:fillRect/>
            </a:stretch>
          </p:blipFill>
          <p:spPr bwMode="auto">
            <a:xfrm>
              <a:off x="3810002" y="3658730"/>
              <a:ext cx="2680125" cy="1800000"/>
            </a:xfrm>
            <a:prstGeom prst="rect">
              <a:avLst/>
            </a:prstGeom>
            <a:noFill/>
          </p:spPr>
        </p:pic>
        <p:sp>
          <p:nvSpPr>
            <p:cNvPr id="36" name="TextBox 17"/>
            <p:cNvSpPr txBox="1">
              <a:spLocks noChangeArrowheads="1"/>
            </p:cNvSpPr>
            <p:nvPr/>
          </p:nvSpPr>
          <p:spPr bwMode="auto">
            <a:xfrm>
              <a:off x="3824288" y="5257800"/>
              <a:ext cx="1261213" cy="184666"/>
            </a:xfrm>
            <a:prstGeom prst="rect">
              <a:avLst/>
            </a:prstGeom>
            <a:noFill/>
            <a:ln w="9525">
              <a:noFill/>
              <a:miter lim="800000"/>
              <a:headEnd/>
              <a:tailEnd/>
            </a:ln>
          </p:spPr>
          <p:txBody>
            <a:bodyPr wrap="square" lIns="0" tIns="0" rIns="0" bIns="0" anchor="ctr" anchorCtr="0">
              <a:spAutoFit/>
            </a:bodyPr>
            <a:lstStyle/>
            <a:p>
              <a:pPr algn="ctr"/>
              <a:r>
                <a:rPr lang="en-US" altLang="zh-CN"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[Wang et al. 2008]</a:t>
              </a:r>
              <a:endParaRPr lang="zh-CN" alt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pic>
        <p:nvPicPr>
          <p:cNvPr id="38" name="Picture 8" descr="E:\document\!2013 SIG ASIA\asiaBrief\ppt\img\Dong2010_1.jpg"/>
          <p:cNvPicPr>
            <a:picLocks noChangeAspect="1" noChangeArrowheads="1"/>
          </p:cNvPicPr>
          <p:nvPr/>
        </p:nvPicPr>
        <p:blipFill>
          <a:blip r:embed="rId7" cstate="print"/>
          <a:srcRect/>
          <a:stretch>
            <a:fillRect/>
          </a:stretch>
        </p:blipFill>
        <p:spPr bwMode="auto">
          <a:xfrm>
            <a:off x="5931701" y="3042830"/>
            <a:ext cx="3064659" cy="1018803"/>
          </a:xfrm>
          <a:prstGeom prst="rect">
            <a:avLst/>
          </a:prstGeom>
          <a:noFill/>
        </p:spPr>
      </p:pic>
      <p:sp>
        <p:nvSpPr>
          <p:cNvPr id="39" name="TextBox 17"/>
          <p:cNvSpPr txBox="1">
            <a:spLocks noChangeArrowheads="1"/>
          </p:cNvSpPr>
          <p:nvPr/>
        </p:nvSpPr>
        <p:spPr bwMode="auto">
          <a:xfrm>
            <a:off x="7620000" y="2814640"/>
            <a:ext cx="1261213" cy="184666"/>
          </a:xfrm>
          <a:prstGeom prst="rect">
            <a:avLst/>
          </a:prstGeom>
          <a:noFill/>
          <a:ln w="9525">
            <a:noFill/>
            <a:miter lim="800000"/>
            <a:headEnd/>
            <a:tailEnd/>
          </a:ln>
        </p:spPr>
        <p:txBody>
          <a:bodyPr wrap="square" lIns="0" tIns="0" rIns="0" bIns="0" anchor="ctr" anchorCtr="0">
            <a:spAutoFit/>
          </a:bodyPr>
          <a:lstStyle/>
          <a:p>
            <a:pPr algn="ctr"/>
            <a:r>
              <a:rPr lang="en-US" altLang="zh-CN" dirty="0" smtClean="0">
                <a:solidFill>
                  <a:schemeClr val="tx1"/>
                </a:solidFill>
                <a:latin typeface="Times New Roman" pitchFamily="18" charset="0"/>
                <a:cs typeface="Times New Roman" pitchFamily="18" charset="0"/>
              </a:rPr>
              <a:t>[Dong et al. 2010]</a:t>
            </a:r>
            <a:endParaRPr lang="zh-CN" alt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1"/>
          <p:cNvSpPr>
            <a:spLocks noGrp="1"/>
          </p:cNvSpPr>
          <p:nvPr>
            <p:ph type="body" sz="quarter" idx="10"/>
          </p:nvPr>
        </p:nvSpPr>
        <p:spPr/>
        <p:txBody>
          <a:bodyPr/>
          <a:lstStyle/>
          <a:p>
            <a:r>
              <a:rPr lang="en-US" dirty="0" smtClean="0">
                <a:latin typeface="Arial" charset="0"/>
              </a:rPr>
              <a:t>Our Method</a:t>
            </a:r>
            <a:endParaRPr lang="en-US" dirty="0">
              <a:latin typeface="Arial" charset="0"/>
            </a:endParaRPr>
          </a:p>
        </p:txBody>
      </p:sp>
      <p:sp>
        <p:nvSpPr>
          <p:cNvPr id="14338" name="Text Placeholder 2"/>
          <p:cNvSpPr>
            <a:spLocks noGrp="1"/>
          </p:cNvSpPr>
          <p:nvPr>
            <p:ph type="body" sz="quarter" idx="12"/>
          </p:nvPr>
        </p:nvSpPr>
        <p:spPr>
          <a:xfrm>
            <a:off x="533400" y="990600"/>
            <a:ext cx="5867400" cy="5029200"/>
          </a:xfrm>
        </p:spPr>
        <p:txBody>
          <a:bodyPr/>
          <a:lstStyle/>
          <a:p>
            <a:pPr>
              <a:spcBef>
                <a:spcPts val="500"/>
              </a:spcBef>
            </a:pPr>
            <a:r>
              <a:rPr lang="en-US" altLang="zh-CN" sz="2800" dirty="0" smtClean="0">
                <a:latin typeface="Times New Roman" pitchFamily="18" charset="0"/>
                <a:cs typeface="Times New Roman" pitchFamily="18" charset="0"/>
              </a:rPr>
              <a:t>Fast anisotropic material modeling</a:t>
            </a:r>
          </a:p>
          <a:p>
            <a:pPr lvl="1">
              <a:spcBef>
                <a:spcPts val="500"/>
              </a:spcBef>
              <a:buFont typeface="Times New Roman" pitchFamily="18" charset="0"/>
              <a:buChar char="•"/>
            </a:pPr>
            <a:r>
              <a:rPr lang="en-US" altLang="zh-CN" sz="2400" dirty="0" smtClean="0">
                <a:latin typeface="Times New Roman" pitchFamily="18" charset="0"/>
                <a:cs typeface="Times New Roman" pitchFamily="18" charset="0"/>
              </a:rPr>
              <a:t>Inexpensive, limited resource</a:t>
            </a:r>
          </a:p>
          <a:p>
            <a:pPr>
              <a:spcBef>
                <a:spcPts val="500"/>
              </a:spcBef>
            </a:pPr>
            <a:r>
              <a:rPr lang="en-US" altLang="zh-CN" sz="2800" dirty="0" smtClean="0">
                <a:latin typeface="Times New Roman" pitchFamily="18" charset="0"/>
                <a:cs typeface="Times New Roman" pitchFamily="18" charset="0"/>
              </a:rPr>
              <a:t>Simple input</a:t>
            </a:r>
          </a:p>
          <a:p>
            <a:pPr lvl="1">
              <a:spcBef>
                <a:spcPts val="500"/>
              </a:spcBef>
              <a:buFont typeface="Times New Roman" pitchFamily="18" charset="0"/>
              <a:buChar char="•"/>
            </a:pPr>
            <a:r>
              <a:rPr lang="en-US" altLang="zh-CN" sz="2400" b="1" dirty="0" smtClean="0">
                <a:solidFill>
                  <a:schemeClr val="accent2"/>
                </a:solidFill>
                <a:latin typeface="Times New Roman" pitchFamily="18" charset="0"/>
                <a:cs typeface="Times New Roman" pitchFamily="18" charset="0"/>
              </a:rPr>
              <a:t>Texture image</a:t>
            </a:r>
            <a:r>
              <a:rPr lang="en-US" altLang="zh-CN" sz="2400" b="1" dirty="0" smtClean="0">
                <a:solidFill>
                  <a:schemeClr val="accent2">
                    <a:lumMod val="75000"/>
                  </a:schemeClr>
                </a:solidFill>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 </a:t>
            </a:r>
            <a:r>
              <a:rPr lang="en-US" altLang="zh-CN" sz="2400" b="1" dirty="0" smtClean="0">
                <a:solidFill>
                  <a:schemeClr val="accent2"/>
                </a:solidFill>
                <a:latin typeface="Times New Roman" pitchFamily="18" charset="0"/>
                <a:cs typeface="Times New Roman" pitchFamily="18" charset="0"/>
              </a:rPr>
              <a:t>Highlighted image</a:t>
            </a:r>
          </a:p>
          <a:p>
            <a:pPr>
              <a:spcBef>
                <a:spcPts val="500"/>
              </a:spcBef>
            </a:pPr>
            <a:r>
              <a:rPr lang="en-US" altLang="zh-CN" sz="2800" dirty="0" smtClean="0">
                <a:latin typeface="Times New Roman" pitchFamily="18" charset="0"/>
                <a:cs typeface="Times New Roman" pitchFamily="18" charset="0"/>
              </a:rPr>
              <a:t>No expensive equipment</a:t>
            </a:r>
          </a:p>
          <a:p>
            <a:pPr lvl="1">
              <a:spcBef>
                <a:spcPts val="500"/>
              </a:spcBef>
              <a:buFont typeface="Times New Roman" pitchFamily="18" charset="0"/>
              <a:buChar char="•"/>
            </a:pPr>
            <a:r>
              <a:rPr lang="en-US" altLang="zh-CN" sz="2400" dirty="0" smtClean="0">
                <a:latin typeface="Times New Roman" pitchFamily="18" charset="0"/>
                <a:cs typeface="Times New Roman" pitchFamily="18" charset="0"/>
              </a:rPr>
              <a:t>Ordinary camera / LED light</a:t>
            </a:r>
          </a:p>
          <a:p>
            <a:pPr>
              <a:spcBef>
                <a:spcPts val="500"/>
              </a:spcBef>
            </a:pPr>
            <a:r>
              <a:rPr lang="en-US" altLang="zh-CN" sz="2800" dirty="0" smtClean="0">
                <a:latin typeface="Times New Roman" pitchFamily="18" charset="0"/>
                <a:cs typeface="Times New Roman" pitchFamily="18" charset="0"/>
              </a:rPr>
              <a:t>Reflectance &amp; geometry properties</a:t>
            </a:r>
          </a:p>
          <a:p>
            <a:pPr lvl="1">
              <a:spcBef>
                <a:spcPts val="500"/>
              </a:spcBef>
              <a:buFont typeface="Times New Roman" pitchFamily="18" charset="0"/>
              <a:buChar char="•"/>
            </a:pPr>
            <a:r>
              <a:rPr lang="en-US" altLang="zh-CN" sz="2000" dirty="0" smtClean="0">
                <a:latin typeface="Times New Roman" pitchFamily="18" charset="0"/>
                <a:cs typeface="Times New Roman" pitchFamily="18" charset="0"/>
              </a:rPr>
              <a:t>Diffuse color / Orientation field / BRDF parameters / Height field</a:t>
            </a:r>
          </a:p>
          <a:p>
            <a:pPr>
              <a:spcBef>
                <a:spcPts val="500"/>
              </a:spcBef>
            </a:pPr>
            <a:r>
              <a:rPr lang="en-US" altLang="zh-CN" sz="2800" dirty="0" smtClean="0">
                <a:latin typeface="Times New Roman" pitchFamily="18" charset="0"/>
                <a:cs typeface="Times New Roman" pitchFamily="18" charset="0"/>
              </a:rPr>
              <a:t>Rendered output</a:t>
            </a:r>
          </a:p>
          <a:p>
            <a:pPr lvl="1">
              <a:spcBef>
                <a:spcPts val="500"/>
              </a:spcBef>
              <a:buFont typeface="Times New Roman" pitchFamily="18" charset="0"/>
              <a:buChar char="•"/>
            </a:pPr>
            <a:r>
              <a:rPr lang="en-US" altLang="zh-CN" sz="2400" dirty="0" smtClean="0">
                <a:latin typeface="Times New Roman" pitchFamily="18" charset="0"/>
                <a:cs typeface="Times New Roman" pitchFamily="18" charset="0"/>
              </a:rPr>
              <a:t>New viewing and lighting conditions</a:t>
            </a:r>
            <a:endParaRPr lang="zh-CN" altLang="en-US" sz="2400" dirty="0" smtClean="0">
              <a:latin typeface="Times New Roman" pitchFamily="18" charset="0"/>
              <a:cs typeface="Times New Roman" pitchFamily="18" charset="0"/>
            </a:endParaRPr>
          </a:p>
        </p:txBody>
      </p:sp>
      <p:pic>
        <p:nvPicPr>
          <p:cNvPr id="6" name="图片 6" descr="F:\Users\xwy\Documents\百度云\我的文档\实验室\材质建模\param\1242.jpg"/>
          <p:cNvPicPr>
            <a:picLocks noChangeAspect="1" noChangeArrowheads="1"/>
          </p:cNvPicPr>
          <p:nvPr/>
        </p:nvPicPr>
        <p:blipFill>
          <a:blip r:embed="rId3" cstate="print"/>
          <a:srcRect/>
          <a:stretch>
            <a:fillRect/>
          </a:stretch>
        </p:blipFill>
        <p:spPr bwMode="auto">
          <a:xfrm>
            <a:off x="6129744" y="1828200"/>
            <a:ext cx="1298723" cy="1296000"/>
          </a:xfrm>
          <a:prstGeom prst="rect">
            <a:avLst/>
          </a:prstGeom>
          <a:noFill/>
          <a:ln w="9525">
            <a:noFill/>
            <a:miter lim="800000"/>
            <a:headEnd/>
            <a:tailEnd/>
          </a:ln>
        </p:spPr>
      </p:pic>
      <p:pic>
        <p:nvPicPr>
          <p:cNvPr id="7" name="Picture 21" descr="\\172.31.200.68\工作文档备份\13肖旺裕工作文档\工作文档备份_肖旺裕\材质建模\建模程序\MaterialModeling\MaterialModeling\3847_600.bmp"/>
          <p:cNvPicPr>
            <a:picLocks noChangeAspect="1" noChangeArrowheads="1"/>
          </p:cNvPicPr>
          <p:nvPr/>
        </p:nvPicPr>
        <p:blipFill>
          <a:blip r:embed="rId4" cstate="print"/>
          <a:srcRect/>
          <a:stretch>
            <a:fillRect/>
          </a:stretch>
        </p:blipFill>
        <p:spPr bwMode="auto">
          <a:xfrm>
            <a:off x="7583324" y="1828200"/>
            <a:ext cx="1296000" cy="1296000"/>
          </a:xfrm>
          <a:prstGeom prst="rect">
            <a:avLst/>
          </a:prstGeom>
          <a:noFill/>
          <a:ln w="9525">
            <a:noFill/>
            <a:miter lim="800000"/>
            <a:headEnd/>
            <a:tailEnd/>
          </a:ln>
        </p:spPr>
      </p:pic>
      <p:sp>
        <p:nvSpPr>
          <p:cNvPr id="8" name="TextBox 17"/>
          <p:cNvSpPr txBox="1">
            <a:spLocks noChangeArrowheads="1"/>
          </p:cNvSpPr>
          <p:nvPr/>
        </p:nvSpPr>
        <p:spPr bwMode="auto">
          <a:xfrm>
            <a:off x="6200997" y="1582876"/>
            <a:ext cx="1156216" cy="215444"/>
          </a:xfrm>
          <a:prstGeom prst="rect">
            <a:avLst/>
          </a:prstGeom>
          <a:noFill/>
          <a:ln w="9525">
            <a:noFill/>
            <a:miter lim="800000"/>
            <a:headEnd/>
            <a:tailEnd/>
          </a:ln>
        </p:spPr>
        <p:txBody>
          <a:bodyPr wrap="square" lIns="0" tIns="0" rIns="0" bIns="0" anchor="ctr" anchorCtr="0">
            <a:spAutoFit/>
          </a:bodyPr>
          <a:lstStyle/>
          <a:p>
            <a:pPr algn="ctr"/>
            <a:r>
              <a:rPr lang="en-US" altLang="zh-CN"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Texture Image</a:t>
            </a:r>
            <a:endParaRPr lang="zh-CN" altLang="en-US" sz="1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17"/>
          <p:cNvSpPr txBox="1">
            <a:spLocks noChangeArrowheads="1"/>
          </p:cNvSpPr>
          <p:nvPr/>
        </p:nvSpPr>
        <p:spPr bwMode="auto">
          <a:xfrm>
            <a:off x="7547248" y="1582876"/>
            <a:ext cx="1368152" cy="215444"/>
          </a:xfrm>
          <a:prstGeom prst="rect">
            <a:avLst/>
          </a:prstGeom>
          <a:noFill/>
          <a:ln w="9525">
            <a:noFill/>
            <a:miter lim="800000"/>
            <a:headEnd/>
            <a:tailEnd/>
          </a:ln>
        </p:spPr>
        <p:txBody>
          <a:bodyPr wrap="square" lIns="0" tIns="0" rIns="0" bIns="0" anchor="ctr" anchorCtr="0">
            <a:spAutoFit/>
          </a:bodyPr>
          <a:lstStyle/>
          <a:p>
            <a:pPr algn="ctr"/>
            <a:r>
              <a:rPr lang="en-US" altLang="zh-CN"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Highlighted Image</a:t>
            </a:r>
            <a:endParaRPr lang="zh-CN" altLang="en-US" sz="1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Picture 4" descr="E:\documents\&amp;研究室工作\_Xiao Wangyu\材质建模实验结果\其它\groundtruth1.jpg"/>
          <p:cNvPicPr>
            <a:picLocks noChangeAspect="1" noChangeArrowheads="1"/>
          </p:cNvPicPr>
          <p:nvPr/>
        </p:nvPicPr>
        <p:blipFill>
          <a:blip r:embed="rId5" cstate="print"/>
          <a:srcRect/>
          <a:stretch>
            <a:fillRect/>
          </a:stretch>
        </p:blipFill>
        <p:spPr bwMode="auto">
          <a:xfrm>
            <a:off x="7583324" y="3961800"/>
            <a:ext cx="1296000" cy="1296000"/>
          </a:xfrm>
          <a:prstGeom prst="rect">
            <a:avLst/>
          </a:prstGeom>
          <a:noFill/>
        </p:spPr>
      </p:pic>
      <p:pic>
        <p:nvPicPr>
          <p:cNvPr id="11" name="Picture 5" descr="E:\documents\&amp;研究室工作\_Xiao Wangyu\材质建模实验结果\其它\newview1.jpg"/>
          <p:cNvPicPr>
            <a:picLocks noChangeAspect="1" noChangeArrowheads="1"/>
          </p:cNvPicPr>
          <p:nvPr/>
        </p:nvPicPr>
        <p:blipFill>
          <a:blip r:embed="rId6" cstate="print"/>
          <a:srcRect/>
          <a:stretch>
            <a:fillRect/>
          </a:stretch>
        </p:blipFill>
        <p:spPr bwMode="auto">
          <a:xfrm>
            <a:off x="6131105" y="3961800"/>
            <a:ext cx="1296000" cy="1296000"/>
          </a:xfrm>
          <a:prstGeom prst="rect">
            <a:avLst/>
          </a:prstGeom>
          <a:noFill/>
        </p:spPr>
      </p:pic>
      <p:sp>
        <p:nvSpPr>
          <p:cNvPr id="12" name="TextBox 17"/>
          <p:cNvSpPr txBox="1">
            <a:spLocks noChangeArrowheads="1"/>
          </p:cNvSpPr>
          <p:nvPr/>
        </p:nvSpPr>
        <p:spPr bwMode="auto">
          <a:xfrm>
            <a:off x="6148499" y="5286196"/>
            <a:ext cx="1261213" cy="215444"/>
          </a:xfrm>
          <a:prstGeom prst="rect">
            <a:avLst/>
          </a:prstGeom>
          <a:noFill/>
          <a:ln w="9525">
            <a:noFill/>
            <a:miter lim="800000"/>
            <a:headEnd/>
            <a:tailEnd/>
          </a:ln>
        </p:spPr>
        <p:txBody>
          <a:bodyPr wrap="square" lIns="0" tIns="0" rIns="0" bIns="0" anchor="ctr" anchorCtr="0">
            <a:spAutoFit/>
          </a:bodyPr>
          <a:lstStyle/>
          <a:p>
            <a:pPr algn="ctr"/>
            <a:r>
              <a:rPr lang="en-US" altLang="zh-CN"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Rendered Image</a:t>
            </a:r>
            <a:endParaRPr lang="zh-CN" altLang="en-US" sz="1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Box 17"/>
          <p:cNvSpPr txBox="1">
            <a:spLocks noChangeArrowheads="1"/>
          </p:cNvSpPr>
          <p:nvPr/>
        </p:nvSpPr>
        <p:spPr bwMode="auto">
          <a:xfrm>
            <a:off x="7653216" y="5286196"/>
            <a:ext cx="1156216" cy="215444"/>
          </a:xfrm>
          <a:prstGeom prst="rect">
            <a:avLst/>
          </a:prstGeom>
          <a:noFill/>
          <a:ln w="9525">
            <a:noFill/>
            <a:miter lim="800000"/>
            <a:headEnd/>
            <a:tailEnd/>
          </a:ln>
        </p:spPr>
        <p:txBody>
          <a:bodyPr wrap="square" lIns="0" tIns="0" rIns="0" bIns="0" anchor="ctr" anchorCtr="0">
            <a:spAutoFit/>
          </a:bodyPr>
          <a:lstStyle/>
          <a:p>
            <a:pPr algn="ctr"/>
            <a:r>
              <a:rPr lang="en-US" altLang="zh-CN"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Ground truth</a:t>
            </a:r>
            <a:endParaRPr lang="zh-CN" altLang="en-US" sz="1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4" name="肘形连接符 13"/>
          <p:cNvCxnSpPr>
            <a:stCxn id="7" idx="2"/>
            <a:endCxn id="11" idx="0"/>
          </p:cNvCxnSpPr>
          <p:nvPr/>
        </p:nvCxnSpPr>
        <p:spPr>
          <a:xfrm rot="5400000">
            <a:off x="7086415" y="2816891"/>
            <a:ext cx="837600" cy="1452219"/>
          </a:xfrm>
          <a:prstGeom prst="bentConnector3">
            <a:avLst>
              <a:gd name="adj1" fmla="val 50000"/>
            </a:avLst>
          </a:prstGeom>
          <a:ln w="47625">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6" idx="2"/>
            <a:endCxn id="11" idx="0"/>
          </p:cNvCxnSpPr>
          <p:nvPr/>
        </p:nvCxnSpPr>
        <p:spPr>
          <a:xfrm rot="5400000">
            <a:off x="6360306" y="3543000"/>
            <a:ext cx="837600" cy="1"/>
          </a:xfrm>
          <a:prstGeom prst="straightConnector1">
            <a:avLst/>
          </a:prstGeom>
          <a:ln w="47625">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strips(downRight)">
                                      <p:cBhvr>
                                        <p:cTn id="7" dur="500"/>
                                        <p:tgtEl>
                                          <p:spTgt spid="14338">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4338">
                                            <p:txEl>
                                              <p:pRg st="1" end="1"/>
                                            </p:txEl>
                                          </p:spTgt>
                                        </p:tgtEl>
                                        <p:attrNameLst>
                                          <p:attrName>style.visibility</p:attrName>
                                        </p:attrNameLst>
                                      </p:cBhvr>
                                      <p:to>
                                        <p:strVal val="visible"/>
                                      </p:to>
                                    </p:set>
                                    <p:animEffect transition="in" filter="strips(downRight)">
                                      <p:cBhvr>
                                        <p:cTn id="10" dur="500"/>
                                        <p:tgtEl>
                                          <p:spTgt spid="1433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animEffect transition="in" filter="strips(downRight)">
                                      <p:cBhvr>
                                        <p:cTn id="15" dur="500"/>
                                        <p:tgtEl>
                                          <p:spTgt spid="14338">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4338">
                                            <p:txEl>
                                              <p:pRg st="3" end="3"/>
                                            </p:txEl>
                                          </p:spTgt>
                                        </p:tgtEl>
                                        <p:attrNameLst>
                                          <p:attrName>style.visibility</p:attrName>
                                        </p:attrNameLst>
                                      </p:cBhvr>
                                      <p:to>
                                        <p:strVal val="visible"/>
                                      </p:to>
                                    </p:set>
                                    <p:animEffect transition="in" filter="strips(downRight)">
                                      <p:cBhvr>
                                        <p:cTn id="18" dur="500"/>
                                        <p:tgtEl>
                                          <p:spTgt spid="1433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14338">
                                            <p:txEl>
                                              <p:pRg st="4" end="4"/>
                                            </p:txEl>
                                          </p:spTgt>
                                        </p:tgtEl>
                                        <p:attrNameLst>
                                          <p:attrName>style.visibility</p:attrName>
                                        </p:attrNameLst>
                                      </p:cBhvr>
                                      <p:to>
                                        <p:strVal val="visible"/>
                                      </p:to>
                                    </p:set>
                                    <p:animEffect transition="in" filter="strips(downRight)">
                                      <p:cBhvr>
                                        <p:cTn id="23" dur="500"/>
                                        <p:tgtEl>
                                          <p:spTgt spid="14338">
                                            <p:txEl>
                                              <p:pRg st="4" end="4"/>
                                            </p:txEl>
                                          </p:spTgt>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14338">
                                            <p:txEl>
                                              <p:pRg st="5" end="5"/>
                                            </p:txEl>
                                          </p:spTgt>
                                        </p:tgtEl>
                                        <p:attrNameLst>
                                          <p:attrName>style.visibility</p:attrName>
                                        </p:attrNameLst>
                                      </p:cBhvr>
                                      <p:to>
                                        <p:strVal val="visible"/>
                                      </p:to>
                                    </p:set>
                                    <p:animEffect transition="in" filter="strips(downRight)">
                                      <p:cBhvr>
                                        <p:cTn id="26" dur="500"/>
                                        <p:tgtEl>
                                          <p:spTgt spid="1433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4338">
                                            <p:txEl>
                                              <p:pRg st="6" end="6"/>
                                            </p:txEl>
                                          </p:spTgt>
                                        </p:tgtEl>
                                        <p:attrNameLst>
                                          <p:attrName>style.visibility</p:attrName>
                                        </p:attrNameLst>
                                      </p:cBhvr>
                                      <p:to>
                                        <p:strVal val="visible"/>
                                      </p:to>
                                    </p:set>
                                    <p:animEffect transition="in" filter="strips(downRight)">
                                      <p:cBhvr>
                                        <p:cTn id="31" dur="500"/>
                                        <p:tgtEl>
                                          <p:spTgt spid="14338">
                                            <p:txEl>
                                              <p:pRg st="6" end="6"/>
                                            </p:txEl>
                                          </p:spTgt>
                                        </p:tgtEl>
                                      </p:cBhvr>
                                    </p:animEffect>
                                  </p:childTnLst>
                                </p:cTn>
                              </p:par>
                              <p:par>
                                <p:cTn id="32" presetID="18" presetClass="entr" presetSubtype="6" fill="hold" grpId="0" nodeType="withEffect">
                                  <p:stCondLst>
                                    <p:cond delay="0"/>
                                  </p:stCondLst>
                                  <p:childTnLst>
                                    <p:set>
                                      <p:cBhvr>
                                        <p:cTn id="33" dur="1" fill="hold">
                                          <p:stCondLst>
                                            <p:cond delay="0"/>
                                          </p:stCondLst>
                                        </p:cTn>
                                        <p:tgtEl>
                                          <p:spTgt spid="14338">
                                            <p:txEl>
                                              <p:pRg st="7" end="7"/>
                                            </p:txEl>
                                          </p:spTgt>
                                        </p:tgtEl>
                                        <p:attrNameLst>
                                          <p:attrName>style.visibility</p:attrName>
                                        </p:attrNameLst>
                                      </p:cBhvr>
                                      <p:to>
                                        <p:strVal val="visible"/>
                                      </p:to>
                                    </p:set>
                                    <p:animEffect transition="in" filter="strips(downRight)">
                                      <p:cBhvr>
                                        <p:cTn id="34" dur="500"/>
                                        <p:tgtEl>
                                          <p:spTgt spid="14338">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14338">
                                            <p:txEl>
                                              <p:pRg st="8" end="8"/>
                                            </p:txEl>
                                          </p:spTgt>
                                        </p:tgtEl>
                                        <p:attrNameLst>
                                          <p:attrName>style.visibility</p:attrName>
                                        </p:attrNameLst>
                                      </p:cBhvr>
                                      <p:to>
                                        <p:strVal val="visible"/>
                                      </p:to>
                                    </p:set>
                                    <p:animEffect transition="in" filter="strips(downRight)">
                                      <p:cBhvr>
                                        <p:cTn id="39" dur="500"/>
                                        <p:tgtEl>
                                          <p:spTgt spid="14338">
                                            <p:txEl>
                                              <p:pRg st="8" end="8"/>
                                            </p:txEl>
                                          </p:spTgt>
                                        </p:tgtEl>
                                      </p:cBhvr>
                                    </p:animEffect>
                                  </p:childTnLst>
                                </p:cTn>
                              </p:par>
                              <p:par>
                                <p:cTn id="40" presetID="18" presetClass="entr" presetSubtype="6" fill="hold" grpId="0" nodeType="withEffect">
                                  <p:stCondLst>
                                    <p:cond delay="0"/>
                                  </p:stCondLst>
                                  <p:childTnLst>
                                    <p:set>
                                      <p:cBhvr>
                                        <p:cTn id="41" dur="1" fill="hold">
                                          <p:stCondLst>
                                            <p:cond delay="0"/>
                                          </p:stCondLst>
                                        </p:cTn>
                                        <p:tgtEl>
                                          <p:spTgt spid="14338">
                                            <p:txEl>
                                              <p:pRg st="9" end="9"/>
                                            </p:txEl>
                                          </p:spTgt>
                                        </p:tgtEl>
                                        <p:attrNameLst>
                                          <p:attrName>style.visibility</p:attrName>
                                        </p:attrNameLst>
                                      </p:cBhvr>
                                      <p:to>
                                        <p:strVal val="visible"/>
                                      </p:to>
                                    </p:set>
                                    <p:animEffect transition="in" filter="strips(downRight)">
                                      <p:cBhvr>
                                        <p:cTn id="42" dur="500"/>
                                        <p:tgtEl>
                                          <p:spTgt spid="1433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26358" y="1412776"/>
            <a:ext cx="1728192" cy="3960440"/>
            <a:chOff x="426358" y="1412776"/>
            <a:chExt cx="1728192" cy="3960440"/>
          </a:xfrm>
        </p:grpSpPr>
        <p:sp>
          <p:nvSpPr>
            <p:cNvPr id="7" name="圆角矩形 6"/>
            <p:cNvSpPr/>
            <p:nvPr/>
          </p:nvSpPr>
          <p:spPr>
            <a:xfrm>
              <a:off x="426358" y="1412776"/>
              <a:ext cx="1728192" cy="3960440"/>
            </a:xfrm>
            <a:prstGeom prst="roundRect">
              <a:avLst>
                <a:gd name="adj" fmla="val 9533"/>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pic>
          <p:nvPicPr>
            <p:cNvPr id="8" name="图片 6" descr="F:\Users\xwy\Documents\百度云\我的文档\实验室\材质建模\param\1242.jpg"/>
            <p:cNvPicPr>
              <a:picLocks noChangeAspect="1" noChangeArrowheads="1"/>
            </p:cNvPicPr>
            <p:nvPr/>
          </p:nvPicPr>
          <p:blipFill>
            <a:blip r:embed="rId3" cstate="print"/>
            <a:srcRect/>
            <a:stretch>
              <a:fillRect/>
            </a:stretch>
          </p:blipFill>
          <p:spPr bwMode="auto">
            <a:xfrm>
              <a:off x="529188" y="1557660"/>
              <a:ext cx="1514475" cy="1511300"/>
            </a:xfrm>
            <a:prstGeom prst="rect">
              <a:avLst/>
            </a:prstGeom>
            <a:noFill/>
            <a:ln w="9525">
              <a:noFill/>
              <a:miter lim="800000"/>
              <a:headEnd/>
              <a:tailEnd/>
            </a:ln>
          </p:spPr>
        </p:pic>
        <p:pic>
          <p:nvPicPr>
            <p:cNvPr id="9" name="Picture 21" descr="\\172.31.200.68\工作文档备份\13肖旺裕工作文档\工作文档备份_肖旺裕\材质建模\建模程序\MaterialModeling\MaterialModeling\3847_600.bmp"/>
            <p:cNvPicPr>
              <a:picLocks noChangeAspect="1" noChangeArrowheads="1"/>
            </p:cNvPicPr>
            <p:nvPr/>
          </p:nvPicPr>
          <p:blipFill>
            <a:blip r:embed="rId4" cstate="print"/>
            <a:srcRect/>
            <a:stretch>
              <a:fillRect/>
            </a:stretch>
          </p:blipFill>
          <p:spPr bwMode="auto">
            <a:xfrm>
              <a:off x="529981" y="3717032"/>
              <a:ext cx="1512888" cy="1512888"/>
            </a:xfrm>
            <a:prstGeom prst="rect">
              <a:avLst/>
            </a:prstGeom>
            <a:noFill/>
            <a:ln w="9525">
              <a:noFill/>
              <a:miter lim="800000"/>
              <a:headEnd/>
              <a:tailEnd/>
            </a:ln>
          </p:spPr>
        </p:pic>
        <p:sp>
          <p:nvSpPr>
            <p:cNvPr id="10" name="TextBox 17"/>
            <p:cNvSpPr txBox="1">
              <a:spLocks noChangeArrowheads="1"/>
            </p:cNvSpPr>
            <p:nvPr/>
          </p:nvSpPr>
          <p:spPr bwMode="auto">
            <a:xfrm>
              <a:off x="611350" y="2780928"/>
              <a:ext cx="1350150" cy="215444"/>
            </a:xfrm>
            <a:prstGeom prst="rect">
              <a:avLst/>
            </a:prstGeom>
            <a:noFill/>
            <a:ln w="9525">
              <a:noFill/>
              <a:miter lim="800000"/>
              <a:headEnd/>
              <a:tailEnd/>
            </a:ln>
          </p:spPr>
          <p:txBody>
            <a:bodyPr lIns="0" tIns="0" rIns="0" bIns="0" anchor="ctr" anchorCtr="0">
              <a:spAutoFit/>
            </a:bodyPr>
            <a:lstStyle/>
            <a:p>
              <a:pPr algn="ctr"/>
              <a:r>
                <a:rPr lang="en-US" altLang="zh-CN" sz="1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Texture Image</a:t>
              </a:r>
              <a:endParaRPr lang="zh-CN" altLang="en-US" sz="1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7"/>
            <p:cNvSpPr txBox="1">
              <a:spLocks noChangeArrowheads="1"/>
            </p:cNvSpPr>
            <p:nvPr/>
          </p:nvSpPr>
          <p:spPr bwMode="auto">
            <a:xfrm>
              <a:off x="611350" y="4941168"/>
              <a:ext cx="1350150" cy="215444"/>
            </a:xfrm>
            <a:prstGeom prst="rect">
              <a:avLst/>
            </a:prstGeom>
            <a:noFill/>
            <a:ln w="9525">
              <a:noFill/>
              <a:miter lim="800000"/>
              <a:headEnd/>
              <a:tailEnd/>
            </a:ln>
          </p:spPr>
          <p:txBody>
            <a:bodyPr lIns="0" tIns="0" rIns="0" bIns="0" anchor="ctr" anchorCtr="0">
              <a:spAutoFit/>
            </a:bodyPr>
            <a:lstStyle/>
            <a:p>
              <a:pPr algn="ctr"/>
              <a:r>
                <a:rPr lang="en-US" altLang="zh-CN" sz="1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Highlighted Image</a:t>
              </a:r>
              <a:endParaRPr lang="zh-CN" altLang="en-US" sz="1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7"/>
            <p:cNvSpPr txBox="1">
              <a:spLocks noChangeArrowheads="1"/>
            </p:cNvSpPr>
            <p:nvPr/>
          </p:nvSpPr>
          <p:spPr bwMode="auto">
            <a:xfrm>
              <a:off x="498366" y="3300663"/>
              <a:ext cx="1584176" cy="215444"/>
            </a:xfrm>
            <a:prstGeom prst="rect">
              <a:avLst/>
            </a:prstGeom>
            <a:noFill/>
            <a:ln w="9525">
              <a:noFill/>
              <a:miter lim="800000"/>
              <a:headEnd/>
              <a:tailEnd/>
            </a:ln>
          </p:spPr>
          <p:txBody>
            <a:bodyPr wrap="square" lIns="0" tIns="0" rIns="0" bIns="0" anchor="ctr" anchorCtr="0">
              <a:spAutoFit/>
            </a:bodyPr>
            <a:lstStyle/>
            <a:p>
              <a:pPr algn="ctr"/>
              <a:r>
                <a:rPr lang="en-US" altLang="zh-CN" sz="14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Input Image Pair</a:t>
              </a:r>
              <a:endParaRPr lang="zh-CN" altLang="en-US" sz="14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13" name="组合 12"/>
          <p:cNvGrpSpPr/>
          <p:nvPr/>
        </p:nvGrpSpPr>
        <p:grpSpPr>
          <a:xfrm>
            <a:off x="2042869" y="3429000"/>
            <a:ext cx="2091219" cy="3024336"/>
            <a:chOff x="2042869" y="3429000"/>
            <a:chExt cx="2091219" cy="3024336"/>
          </a:xfrm>
        </p:grpSpPr>
        <p:sp>
          <p:nvSpPr>
            <p:cNvPr id="14" name="圆角矩形 13"/>
            <p:cNvSpPr/>
            <p:nvPr/>
          </p:nvSpPr>
          <p:spPr>
            <a:xfrm>
              <a:off x="2549912" y="3429000"/>
              <a:ext cx="1584176" cy="3024336"/>
            </a:xfrm>
            <a:prstGeom prst="roundRect">
              <a:avLst>
                <a:gd name="adj" fmla="val 9533"/>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pic>
          <p:nvPicPr>
            <p:cNvPr id="15" name="Picture 16" descr="E:\baiduyundownload\材质建模实验结果\流程图中的图\高光反射图分解得到的反射图_600.jpg"/>
            <p:cNvPicPr>
              <a:picLocks noChangeAspect="1" noChangeArrowheads="1"/>
            </p:cNvPicPr>
            <p:nvPr/>
          </p:nvPicPr>
          <p:blipFill>
            <a:blip r:embed="rId5" cstate="print"/>
            <a:srcRect/>
            <a:stretch>
              <a:fillRect/>
            </a:stretch>
          </p:blipFill>
          <p:spPr bwMode="auto">
            <a:xfrm>
              <a:off x="2730540" y="5067854"/>
              <a:ext cx="1258887" cy="1258887"/>
            </a:xfrm>
            <a:prstGeom prst="rect">
              <a:avLst/>
            </a:prstGeom>
            <a:noFill/>
            <a:ln w="9525">
              <a:noFill/>
              <a:miter lim="800000"/>
              <a:headEnd/>
              <a:tailEnd/>
            </a:ln>
          </p:spPr>
        </p:pic>
        <p:pic>
          <p:nvPicPr>
            <p:cNvPr id="16" name="Picture 19" descr="E:\baiduyundownload\材质建模实验结果\流程图中的图\高光反射图分解得到的光照图_400.jpg"/>
            <p:cNvPicPr>
              <a:picLocks noChangeAspect="1" noChangeArrowheads="1"/>
            </p:cNvPicPr>
            <p:nvPr/>
          </p:nvPicPr>
          <p:blipFill>
            <a:blip r:embed="rId6" cstate="print"/>
            <a:srcRect/>
            <a:stretch>
              <a:fillRect/>
            </a:stretch>
          </p:blipFill>
          <p:spPr bwMode="auto">
            <a:xfrm>
              <a:off x="2730540" y="3542283"/>
              <a:ext cx="1258887" cy="1260475"/>
            </a:xfrm>
            <a:prstGeom prst="rect">
              <a:avLst/>
            </a:prstGeom>
            <a:noFill/>
            <a:ln w="9525">
              <a:noFill/>
              <a:miter lim="800000"/>
              <a:headEnd/>
              <a:tailEnd/>
            </a:ln>
          </p:spPr>
        </p:pic>
        <p:cxnSp>
          <p:nvCxnSpPr>
            <p:cNvPr id="17" name="肘形连接符 16"/>
            <p:cNvCxnSpPr>
              <a:stCxn id="9" idx="3"/>
              <a:endCxn id="16" idx="1"/>
            </p:cNvCxnSpPr>
            <p:nvPr/>
          </p:nvCxnSpPr>
          <p:spPr>
            <a:xfrm flipV="1">
              <a:off x="2042869" y="4172521"/>
              <a:ext cx="687671" cy="300955"/>
            </a:xfrm>
            <a:prstGeom prst="bentConnector3">
              <a:avLst>
                <a:gd name="adj1" fmla="val 50000"/>
              </a:avLst>
            </a:prstGeom>
            <a:ln w="1905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肘形连接符 17"/>
            <p:cNvCxnSpPr>
              <a:stCxn id="9" idx="3"/>
              <a:endCxn id="15" idx="1"/>
            </p:cNvCxnSpPr>
            <p:nvPr/>
          </p:nvCxnSpPr>
          <p:spPr>
            <a:xfrm>
              <a:off x="2042869" y="4473476"/>
              <a:ext cx="687671" cy="1223822"/>
            </a:xfrm>
            <a:prstGeom prst="bentConnector3">
              <a:avLst>
                <a:gd name="adj1" fmla="val 50000"/>
              </a:avLst>
            </a:prstGeom>
            <a:ln w="1905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7"/>
            <p:cNvSpPr txBox="1">
              <a:spLocks noChangeArrowheads="1"/>
            </p:cNvSpPr>
            <p:nvPr/>
          </p:nvSpPr>
          <p:spPr bwMode="auto">
            <a:xfrm>
              <a:off x="2693928" y="4599092"/>
              <a:ext cx="1350150" cy="157544"/>
            </a:xfrm>
            <a:prstGeom prst="rect">
              <a:avLst/>
            </a:prstGeom>
            <a:noFill/>
            <a:ln w="9525">
              <a:noFill/>
              <a:miter lim="800000"/>
              <a:headEnd/>
              <a:tailEnd/>
            </a:ln>
          </p:spPr>
          <p:txBody>
            <a:bodyPr lIns="0" tIns="0" rIns="0" bIns="0" anchor="ctr" anchorCtr="0">
              <a:spAutoFit/>
            </a:bodyPr>
            <a:lstStyle/>
            <a:p>
              <a:pPr algn="ctr">
                <a:lnSpc>
                  <a:spcPts val="1200"/>
                </a:lnSpc>
              </a:pPr>
              <a:r>
                <a:rPr lang="en-US" altLang="zh-CN" sz="1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Illumination</a:t>
              </a:r>
              <a:endParaRPr lang="zh-CN" altLang="en-US" sz="1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TextBox 17"/>
            <p:cNvSpPr txBox="1">
              <a:spLocks noChangeArrowheads="1"/>
            </p:cNvSpPr>
            <p:nvPr/>
          </p:nvSpPr>
          <p:spPr bwMode="auto">
            <a:xfrm>
              <a:off x="2693928" y="6140405"/>
              <a:ext cx="1350150" cy="157544"/>
            </a:xfrm>
            <a:prstGeom prst="rect">
              <a:avLst/>
            </a:prstGeom>
            <a:noFill/>
            <a:ln w="9525">
              <a:noFill/>
              <a:miter lim="800000"/>
              <a:headEnd/>
              <a:tailEnd/>
            </a:ln>
          </p:spPr>
          <p:txBody>
            <a:bodyPr lIns="0" tIns="0" rIns="0" bIns="0" anchor="ctr" anchorCtr="0">
              <a:spAutoFit/>
            </a:bodyPr>
            <a:lstStyle/>
            <a:p>
              <a:pPr algn="ctr">
                <a:lnSpc>
                  <a:spcPts val="1200"/>
                </a:lnSpc>
              </a:pPr>
              <a:r>
                <a:rPr lang="en-US" altLang="zh-CN" sz="1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Reflectance</a:t>
              </a:r>
              <a:endParaRPr lang="zh-CN" altLang="en-US" sz="1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21" name="组合 20"/>
          <p:cNvGrpSpPr/>
          <p:nvPr/>
        </p:nvGrpSpPr>
        <p:grpSpPr>
          <a:xfrm>
            <a:off x="2043663" y="260648"/>
            <a:ext cx="2090425" cy="3024336"/>
            <a:chOff x="2043663" y="260648"/>
            <a:chExt cx="2090425" cy="3024336"/>
          </a:xfrm>
        </p:grpSpPr>
        <p:sp>
          <p:nvSpPr>
            <p:cNvPr id="22" name="圆角矩形 21"/>
            <p:cNvSpPr/>
            <p:nvPr/>
          </p:nvSpPr>
          <p:spPr>
            <a:xfrm>
              <a:off x="2549912" y="260648"/>
              <a:ext cx="1584176" cy="3024336"/>
            </a:xfrm>
            <a:prstGeom prst="roundRect">
              <a:avLst>
                <a:gd name="adj" fmla="val 9533"/>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pic>
          <p:nvPicPr>
            <p:cNvPr id="23" name="Picture 17" descr="E:\baiduyundownload\材质建模实验结果\流程图中的图\漫反射图分解得到的光照图_600.jpg"/>
            <p:cNvPicPr>
              <a:picLocks noChangeAspect="1" noChangeArrowheads="1"/>
            </p:cNvPicPr>
            <p:nvPr/>
          </p:nvPicPr>
          <p:blipFill>
            <a:blip r:embed="rId7" cstate="print"/>
            <a:srcRect/>
            <a:stretch>
              <a:fillRect/>
            </a:stretch>
          </p:blipFill>
          <p:spPr bwMode="auto">
            <a:xfrm>
              <a:off x="2730540" y="369912"/>
              <a:ext cx="1258887" cy="1258888"/>
            </a:xfrm>
            <a:prstGeom prst="rect">
              <a:avLst/>
            </a:prstGeom>
            <a:noFill/>
            <a:ln w="9525">
              <a:noFill/>
              <a:miter lim="800000"/>
              <a:headEnd/>
              <a:tailEnd/>
            </a:ln>
          </p:spPr>
        </p:pic>
        <p:pic>
          <p:nvPicPr>
            <p:cNvPr id="24" name="Picture 18" descr="E:\baiduyundownload\材质建模实验结果\流程图中的图\漫反射图分解得到的反射图_600.jpg"/>
            <p:cNvPicPr>
              <a:picLocks noChangeAspect="1" noChangeArrowheads="1"/>
            </p:cNvPicPr>
            <p:nvPr/>
          </p:nvPicPr>
          <p:blipFill>
            <a:blip r:embed="rId8" cstate="print"/>
            <a:srcRect/>
            <a:stretch>
              <a:fillRect/>
            </a:stretch>
          </p:blipFill>
          <p:spPr bwMode="auto">
            <a:xfrm>
              <a:off x="2730540" y="1952625"/>
              <a:ext cx="1258887" cy="1260475"/>
            </a:xfrm>
            <a:prstGeom prst="rect">
              <a:avLst/>
            </a:prstGeom>
            <a:noFill/>
            <a:ln w="9525">
              <a:noFill/>
              <a:miter lim="800000"/>
              <a:headEnd/>
              <a:tailEnd/>
            </a:ln>
          </p:spPr>
        </p:pic>
        <p:cxnSp>
          <p:nvCxnSpPr>
            <p:cNvPr id="25" name="肘形连接符 24"/>
            <p:cNvCxnSpPr>
              <a:stCxn id="8" idx="3"/>
              <a:endCxn id="23" idx="1"/>
            </p:cNvCxnSpPr>
            <p:nvPr/>
          </p:nvCxnSpPr>
          <p:spPr>
            <a:xfrm flipV="1">
              <a:off x="2043663" y="999356"/>
              <a:ext cx="686877" cy="1313954"/>
            </a:xfrm>
            <a:prstGeom prst="bentConnector3">
              <a:avLst>
                <a:gd name="adj1" fmla="val 50000"/>
              </a:avLst>
            </a:prstGeom>
            <a:ln w="1905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肘形连接符 25"/>
            <p:cNvCxnSpPr>
              <a:stCxn id="8" idx="3"/>
              <a:endCxn id="24" idx="1"/>
            </p:cNvCxnSpPr>
            <p:nvPr/>
          </p:nvCxnSpPr>
          <p:spPr>
            <a:xfrm>
              <a:off x="2043663" y="2313310"/>
              <a:ext cx="686877" cy="269553"/>
            </a:xfrm>
            <a:prstGeom prst="bentConnector3">
              <a:avLst>
                <a:gd name="adj1" fmla="val 50000"/>
              </a:avLst>
            </a:prstGeom>
            <a:ln w="1905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17"/>
            <p:cNvSpPr txBox="1">
              <a:spLocks noChangeArrowheads="1"/>
            </p:cNvSpPr>
            <p:nvPr/>
          </p:nvSpPr>
          <p:spPr bwMode="auto">
            <a:xfrm>
              <a:off x="2693928" y="1425134"/>
              <a:ext cx="1350150" cy="157544"/>
            </a:xfrm>
            <a:prstGeom prst="rect">
              <a:avLst/>
            </a:prstGeom>
            <a:noFill/>
            <a:ln w="9525">
              <a:noFill/>
              <a:miter lim="800000"/>
              <a:headEnd/>
              <a:tailEnd/>
            </a:ln>
          </p:spPr>
          <p:txBody>
            <a:bodyPr lIns="0" tIns="0" rIns="0" bIns="0" anchor="ctr" anchorCtr="0">
              <a:spAutoFit/>
            </a:bodyPr>
            <a:lstStyle/>
            <a:p>
              <a:pPr algn="ctr">
                <a:lnSpc>
                  <a:spcPts val="1200"/>
                </a:lnSpc>
              </a:pPr>
              <a:r>
                <a:rPr lang="en-US" altLang="zh-CN" sz="1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Illumination</a:t>
              </a:r>
              <a:endParaRPr lang="zh-CN" altLang="en-US" sz="1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TextBox 17"/>
            <p:cNvSpPr txBox="1">
              <a:spLocks noChangeArrowheads="1"/>
            </p:cNvSpPr>
            <p:nvPr/>
          </p:nvSpPr>
          <p:spPr bwMode="auto">
            <a:xfrm>
              <a:off x="2693928" y="3009434"/>
              <a:ext cx="1350150" cy="157544"/>
            </a:xfrm>
            <a:prstGeom prst="rect">
              <a:avLst/>
            </a:prstGeom>
            <a:noFill/>
            <a:ln w="9525">
              <a:noFill/>
              <a:miter lim="800000"/>
              <a:headEnd/>
              <a:tailEnd/>
            </a:ln>
          </p:spPr>
          <p:txBody>
            <a:bodyPr lIns="0" tIns="0" rIns="0" bIns="0" anchor="ctr" anchorCtr="0">
              <a:spAutoFit/>
            </a:bodyPr>
            <a:lstStyle/>
            <a:p>
              <a:pPr algn="ctr">
                <a:lnSpc>
                  <a:spcPts val="1200"/>
                </a:lnSpc>
              </a:pPr>
              <a:r>
                <a:rPr lang="en-US" altLang="zh-CN" sz="1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Reflectance</a:t>
              </a:r>
              <a:endParaRPr lang="zh-CN" altLang="en-US" sz="1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29" name="组合 28"/>
          <p:cNvGrpSpPr/>
          <p:nvPr/>
        </p:nvGrpSpPr>
        <p:grpSpPr>
          <a:xfrm>
            <a:off x="7482547" y="2708920"/>
            <a:ext cx="1443038" cy="1439862"/>
            <a:chOff x="7482547" y="3141266"/>
            <a:chExt cx="1443038" cy="1439862"/>
          </a:xfrm>
        </p:grpSpPr>
        <p:pic>
          <p:nvPicPr>
            <p:cNvPr id="30" name="图片 12" descr="F:\Users\xwy\Documents\百度云\我的文档\实验室\材质建模\实验结果\带实现条件的结果\34\3847\appGenComposedImage.bmp"/>
            <p:cNvPicPr>
              <a:picLocks noChangeAspect="1" noChangeArrowheads="1"/>
            </p:cNvPicPr>
            <p:nvPr/>
          </p:nvPicPr>
          <p:blipFill>
            <a:blip r:embed="rId9" cstate="print"/>
            <a:srcRect/>
            <a:stretch>
              <a:fillRect/>
            </a:stretch>
          </p:blipFill>
          <p:spPr bwMode="auto">
            <a:xfrm>
              <a:off x="7482547" y="3141266"/>
              <a:ext cx="1443038" cy="1439862"/>
            </a:xfrm>
            <a:prstGeom prst="rect">
              <a:avLst/>
            </a:prstGeom>
            <a:noFill/>
            <a:ln w="9525">
              <a:noFill/>
              <a:miter lim="800000"/>
              <a:headEnd/>
              <a:tailEnd/>
            </a:ln>
          </p:spPr>
        </p:pic>
        <p:sp>
          <p:nvSpPr>
            <p:cNvPr id="31" name="TextBox 17"/>
            <p:cNvSpPr txBox="1">
              <a:spLocks noChangeArrowheads="1"/>
            </p:cNvSpPr>
            <p:nvPr/>
          </p:nvSpPr>
          <p:spPr bwMode="auto">
            <a:xfrm>
              <a:off x="7528991" y="4293096"/>
              <a:ext cx="1350150" cy="215444"/>
            </a:xfrm>
            <a:prstGeom prst="rect">
              <a:avLst/>
            </a:prstGeom>
            <a:noFill/>
            <a:ln w="9525">
              <a:noFill/>
              <a:miter lim="800000"/>
              <a:headEnd/>
              <a:tailEnd/>
            </a:ln>
          </p:spPr>
          <p:txBody>
            <a:bodyPr lIns="0" tIns="0" rIns="0" bIns="0" anchor="ctr" anchorCtr="0">
              <a:spAutoFit/>
            </a:bodyPr>
            <a:lstStyle/>
            <a:p>
              <a:pPr algn="ctr"/>
              <a:r>
                <a:rPr lang="en-US" altLang="zh-CN" sz="1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Rendered Image</a:t>
              </a:r>
              <a:endParaRPr lang="zh-CN" altLang="en-US" sz="1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32" name="组合 31"/>
          <p:cNvGrpSpPr/>
          <p:nvPr/>
        </p:nvGrpSpPr>
        <p:grpSpPr>
          <a:xfrm>
            <a:off x="3989427" y="1989138"/>
            <a:ext cx="1621507" cy="1187450"/>
            <a:chOff x="3989427" y="1989138"/>
            <a:chExt cx="1621507" cy="1187450"/>
          </a:xfrm>
        </p:grpSpPr>
        <p:pic>
          <p:nvPicPr>
            <p:cNvPr id="33" name="Picture 12" descr="E:\documents\&amp;投稿论文\!2013 MPR\material modeling poster\orientation_field_blue.jpg"/>
            <p:cNvPicPr>
              <a:picLocks noChangeAspect="1" noChangeArrowheads="1"/>
            </p:cNvPicPr>
            <p:nvPr/>
          </p:nvPicPr>
          <p:blipFill>
            <a:blip r:embed="rId10" cstate="print"/>
            <a:srcRect t="1984" r="72223" b="70239"/>
            <a:stretch>
              <a:fillRect/>
            </a:stretch>
          </p:blipFill>
          <p:spPr bwMode="auto">
            <a:xfrm>
              <a:off x="4423484" y="1989138"/>
              <a:ext cx="1187450" cy="1187450"/>
            </a:xfrm>
            <a:prstGeom prst="rect">
              <a:avLst/>
            </a:prstGeom>
            <a:noFill/>
            <a:ln w="9525">
              <a:solidFill>
                <a:schemeClr val="bg2">
                  <a:lumMod val="25000"/>
                </a:schemeClr>
              </a:solidFill>
              <a:miter lim="800000"/>
              <a:headEnd/>
              <a:tailEnd/>
            </a:ln>
          </p:spPr>
        </p:pic>
        <p:sp>
          <p:nvSpPr>
            <p:cNvPr id="34" name="TextBox 17"/>
            <p:cNvSpPr txBox="1">
              <a:spLocks noChangeArrowheads="1"/>
            </p:cNvSpPr>
            <p:nvPr/>
          </p:nvSpPr>
          <p:spPr bwMode="auto">
            <a:xfrm>
              <a:off x="4474944" y="2803850"/>
              <a:ext cx="1080120" cy="347783"/>
            </a:xfrm>
            <a:prstGeom prst="rect">
              <a:avLst/>
            </a:prstGeom>
            <a:solidFill>
              <a:schemeClr val="bg2"/>
            </a:solidFill>
            <a:ln w="9525">
              <a:noFill/>
              <a:miter lim="800000"/>
              <a:headEnd/>
              <a:tailEnd/>
            </a:ln>
          </p:spPr>
          <p:txBody>
            <a:bodyPr wrap="square" lIns="18000" tIns="18000" rIns="18000" bIns="18000" anchor="ctr" anchorCtr="0">
              <a:spAutoFit/>
            </a:bodyPr>
            <a:lstStyle/>
            <a:p>
              <a:pPr algn="ctr">
                <a:lnSpc>
                  <a:spcPts val="1200"/>
                </a:lnSpc>
              </a:pPr>
              <a:r>
                <a:rPr lang="en-US" altLang="zh-CN" sz="1400" dirty="0" smtClean="0">
                  <a:effectLst>
                    <a:outerShdw blurRad="38100" dist="38100" dir="2700000" algn="tl">
                      <a:srgbClr val="000000">
                        <a:alpha val="43137"/>
                      </a:srgbClr>
                    </a:outerShdw>
                  </a:effectLst>
                  <a:latin typeface="Times New Roman" pitchFamily="18" charset="0"/>
                  <a:cs typeface="Times New Roman" pitchFamily="18" charset="0"/>
                </a:rPr>
                <a:t>Orientation Field</a:t>
              </a:r>
              <a:endParaRPr lang="zh-CN" alt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35" name="直接箭头连接符 34"/>
            <p:cNvCxnSpPr>
              <a:stCxn id="24" idx="3"/>
              <a:endCxn id="33" idx="1"/>
            </p:cNvCxnSpPr>
            <p:nvPr/>
          </p:nvCxnSpPr>
          <p:spPr>
            <a:xfrm>
              <a:off x="3989427" y="2582863"/>
              <a:ext cx="434057" cy="0"/>
            </a:xfrm>
            <a:prstGeom prst="straightConnector1">
              <a:avLst/>
            </a:prstGeom>
            <a:ln w="1905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3989427" y="3176587"/>
            <a:ext cx="2773635" cy="1409924"/>
            <a:chOff x="3989427" y="3176587"/>
            <a:chExt cx="2773635" cy="1409924"/>
          </a:xfrm>
        </p:grpSpPr>
        <p:grpSp>
          <p:nvGrpSpPr>
            <p:cNvPr id="37" name="组合 18"/>
            <p:cNvGrpSpPr>
              <a:grpSpLocks/>
            </p:cNvGrpSpPr>
            <p:nvPr/>
          </p:nvGrpSpPr>
          <p:grpSpPr bwMode="auto">
            <a:xfrm>
              <a:off x="5322902" y="3758530"/>
              <a:ext cx="1440160" cy="827981"/>
              <a:chOff x="5652120" y="4077072"/>
              <a:chExt cx="1152128" cy="648072"/>
            </a:xfrm>
          </p:grpSpPr>
          <p:sp>
            <p:nvSpPr>
              <p:cNvPr id="40" name="圆角矩形 39"/>
              <p:cNvSpPr/>
              <p:nvPr/>
            </p:nvSpPr>
            <p:spPr>
              <a:xfrm>
                <a:off x="5652120" y="4077072"/>
                <a:ext cx="1152128" cy="648072"/>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zh-CN" altLang="en-US"/>
              </a:p>
            </p:txBody>
          </p:sp>
          <p:sp>
            <p:nvSpPr>
              <p:cNvPr id="41" name="TextBox 17"/>
              <p:cNvSpPr txBox="1">
                <a:spLocks noChangeArrowheads="1"/>
              </p:cNvSpPr>
              <p:nvPr/>
            </p:nvSpPr>
            <p:spPr bwMode="auto">
              <a:xfrm>
                <a:off x="5688124" y="4184330"/>
                <a:ext cx="1080120" cy="457711"/>
              </a:xfrm>
              <a:prstGeom prst="rect">
                <a:avLst/>
              </a:prstGeom>
              <a:noFill/>
              <a:ln w="9525">
                <a:noFill/>
                <a:miter lim="800000"/>
                <a:headEnd/>
                <a:tailEnd/>
              </a:ln>
            </p:spPr>
            <p:txBody>
              <a:bodyPr>
                <a:spAutoFit/>
              </a:bodyPr>
              <a:lstStyle/>
              <a:p>
                <a:pPr algn="ctr"/>
                <a:r>
                  <a:rPr lang="en-US" altLang="zh-CN" sz="1600" dirty="0">
                    <a:effectLst>
                      <a:outerShdw blurRad="38100" dist="38100" dir="2700000" algn="tl">
                        <a:srgbClr val="000000">
                          <a:alpha val="43137"/>
                        </a:srgbClr>
                      </a:outerShdw>
                    </a:effectLst>
                    <a:latin typeface="Times New Roman" pitchFamily="18" charset="0"/>
                    <a:cs typeface="Times New Roman" pitchFamily="18" charset="0"/>
                  </a:rPr>
                  <a:t>BRDF parameters</a:t>
                </a:r>
                <a:endParaRPr lang="zh-CN" altLang="en-US" sz="1600" dirty="0">
                  <a:effectLst>
                    <a:outerShdw blurRad="38100" dist="38100" dir="2700000" algn="tl">
                      <a:srgbClr val="000000">
                        <a:alpha val="43137"/>
                      </a:srgbClr>
                    </a:outerShdw>
                  </a:effectLst>
                  <a:latin typeface="Times New Roman" pitchFamily="18" charset="0"/>
                  <a:cs typeface="Times New Roman" pitchFamily="18" charset="0"/>
                </a:endParaRPr>
              </a:p>
            </p:txBody>
          </p:sp>
        </p:grpSp>
        <p:cxnSp>
          <p:nvCxnSpPr>
            <p:cNvPr id="38" name="直接箭头连接符 37"/>
            <p:cNvCxnSpPr>
              <a:stCxn id="16" idx="3"/>
              <a:endCxn id="40" idx="1"/>
            </p:cNvCxnSpPr>
            <p:nvPr/>
          </p:nvCxnSpPr>
          <p:spPr>
            <a:xfrm>
              <a:off x="3989427" y="4172521"/>
              <a:ext cx="1333475" cy="0"/>
            </a:xfrm>
            <a:prstGeom prst="straightConnector1">
              <a:avLst/>
            </a:prstGeom>
            <a:ln w="1905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形状 38"/>
            <p:cNvCxnSpPr>
              <a:stCxn id="33" idx="2"/>
              <a:endCxn id="40" idx="1"/>
            </p:cNvCxnSpPr>
            <p:nvPr/>
          </p:nvCxnSpPr>
          <p:spPr>
            <a:xfrm rot="16200000" flipH="1">
              <a:off x="4672089" y="3521707"/>
              <a:ext cx="995933" cy="305693"/>
            </a:xfrm>
            <a:prstGeom prst="bentConnector2">
              <a:avLst/>
            </a:prstGeom>
            <a:ln w="1905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3359984" y="4586510"/>
            <a:ext cx="4491621" cy="1709535"/>
            <a:chOff x="3359984" y="4586510"/>
            <a:chExt cx="4491621" cy="1709535"/>
          </a:xfrm>
        </p:grpSpPr>
        <p:pic>
          <p:nvPicPr>
            <p:cNvPr id="43" name="Picture 13" descr="E:\baiduyundownload\材质建模实验结果\高度场可视化\3847高度场可视化.JPG"/>
            <p:cNvPicPr>
              <a:picLocks noChangeAspect="1" noChangeArrowheads="1"/>
            </p:cNvPicPr>
            <p:nvPr/>
          </p:nvPicPr>
          <p:blipFill>
            <a:blip r:embed="rId11" cstate="print"/>
            <a:srcRect/>
            <a:stretch>
              <a:fillRect/>
            </a:stretch>
          </p:blipFill>
          <p:spPr bwMode="auto">
            <a:xfrm>
              <a:off x="6403022" y="5098550"/>
              <a:ext cx="1448583" cy="1197495"/>
            </a:xfrm>
            <a:prstGeom prst="rect">
              <a:avLst/>
            </a:prstGeom>
            <a:noFill/>
            <a:ln w="9525">
              <a:noFill/>
              <a:miter lim="800000"/>
              <a:headEnd/>
              <a:tailEnd/>
            </a:ln>
          </p:spPr>
        </p:pic>
        <p:sp>
          <p:nvSpPr>
            <p:cNvPr id="44" name="TextBox 17"/>
            <p:cNvSpPr txBox="1">
              <a:spLocks noChangeArrowheads="1"/>
            </p:cNvSpPr>
            <p:nvPr/>
          </p:nvSpPr>
          <p:spPr bwMode="auto">
            <a:xfrm>
              <a:off x="6557402" y="6006773"/>
              <a:ext cx="1080120" cy="212071"/>
            </a:xfrm>
            <a:prstGeom prst="rect">
              <a:avLst/>
            </a:prstGeom>
            <a:noFill/>
            <a:ln w="9525">
              <a:noFill/>
              <a:miter lim="800000"/>
              <a:headEnd/>
              <a:tailEnd/>
            </a:ln>
          </p:spPr>
          <p:txBody>
            <a:bodyPr wrap="square" lIns="18000" tIns="36000" rIns="18000" bIns="18000" anchor="ctr" anchorCtr="0">
              <a:spAutoFit/>
            </a:bodyPr>
            <a:lstStyle/>
            <a:p>
              <a:pPr algn="ctr">
                <a:lnSpc>
                  <a:spcPts val="1200"/>
                </a:lnSpc>
              </a:pPr>
              <a:r>
                <a:rPr lang="en-US" altLang="zh-CN" sz="1400" dirty="0" smtClean="0">
                  <a:effectLst>
                    <a:outerShdw blurRad="38100" dist="38100" dir="2700000" algn="tl">
                      <a:srgbClr val="000000">
                        <a:alpha val="43137"/>
                      </a:srgbClr>
                    </a:outerShdw>
                  </a:effectLst>
                  <a:latin typeface="Times New Roman" pitchFamily="18" charset="0"/>
                  <a:cs typeface="Times New Roman" pitchFamily="18" charset="0"/>
                </a:rPr>
                <a:t>Height Field</a:t>
              </a:r>
              <a:endParaRPr lang="zh-CN" alt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45" name="肘形连接符 52"/>
            <p:cNvCxnSpPr>
              <a:stCxn id="40" idx="2"/>
              <a:endCxn id="43" idx="1"/>
            </p:cNvCxnSpPr>
            <p:nvPr/>
          </p:nvCxnSpPr>
          <p:spPr>
            <a:xfrm rot="16200000" flipH="1">
              <a:off x="5667609" y="4961884"/>
              <a:ext cx="1110787" cy="360040"/>
            </a:xfrm>
            <a:prstGeom prst="bentConnector2">
              <a:avLst/>
            </a:prstGeom>
            <a:ln w="1905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肘形连接符 52"/>
            <p:cNvCxnSpPr>
              <a:stCxn id="16" idx="2"/>
            </p:cNvCxnSpPr>
            <p:nvPr/>
          </p:nvCxnSpPr>
          <p:spPr>
            <a:xfrm rot="16200000" flipH="1">
              <a:off x="4632278" y="3530464"/>
              <a:ext cx="138410" cy="2682998"/>
            </a:xfrm>
            <a:prstGeom prst="bentConnector2">
              <a:avLst/>
            </a:prstGeom>
            <a:ln w="19050">
              <a:solidFill>
                <a:schemeClr val="accent1">
                  <a:lumMod val="75000"/>
                </a:schemeClr>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3359984" y="1772816"/>
            <a:ext cx="4844082" cy="3325734"/>
            <a:chOff x="3359984" y="1772816"/>
            <a:chExt cx="4844082" cy="3325734"/>
          </a:xfrm>
        </p:grpSpPr>
        <p:cxnSp>
          <p:nvCxnSpPr>
            <p:cNvPr id="48" name="形状 32"/>
            <p:cNvCxnSpPr>
              <a:stCxn id="24" idx="0"/>
              <a:endCxn id="30" idx="0"/>
            </p:cNvCxnSpPr>
            <p:nvPr/>
          </p:nvCxnSpPr>
          <p:spPr>
            <a:xfrm rot="16200000" flipH="1">
              <a:off x="5403877" y="-91269"/>
              <a:ext cx="756295" cy="4844082"/>
            </a:xfrm>
            <a:prstGeom prst="bentConnector3">
              <a:avLst>
                <a:gd name="adj1" fmla="val -23434"/>
              </a:avLst>
            </a:prstGeom>
            <a:ln w="19050">
              <a:solidFill>
                <a:srgbClr val="CC3300"/>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40" idx="0"/>
            </p:cNvCxnSpPr>
            <p:nvPr/>
          </p:nvCxnSpPr>
          <p:spPr>
            <a:xfrm flipV="1">
              <a:off x="6042982" y="1772817"/>
              <a:ext cx="0" cy="1985713"/>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3" idx="0"/>
            </p:cNvCxnSpPr>
            <p:nvPr/>
          </p:nvCxnSpPr>
          <p:spPr>
            <a:xfrm flipH="1" flipV="1">
              <a:off x="7123103" y="1772816"/>
              <a:ext cx="4211" cy="3325734"/>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33" idx="0"/>
            </p:cNvCxnSpPr>
            <p:nvPr/>
          </p:nvCxnSpPr>
          <p:spPr>
            <a:xfrm flipH="1" flipV="1">
              <a:off x="4999549" y="1772816"/>
              <a:ext cx="0" cy="216322"/>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2730540" y="5067854"/>
            <a:ext cx="1260000" cy="1260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2730540" y="369912"/>
            <a:ext cx="1260000" cy="1260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占位符 1"/>
          <p:cNvSpPr>
            <a:spLocks noGrp="1"/>
          </p:cNvSpPr>
          <p:nvPr>
            <p:ph type="body" sz="quarter" idx="10"/>
          </p:nvPr>
        </p:nvSpPr>
        <p:spPr>
          <a:xfrm>
            <a:off x="533400" y="228600"/>
            <a:ext cx="8229600" cy="533400"/>
          </a:xfrm>
        </p:spPr>
        <p:txBody>
          <a:bodyPr/>
          <a:lstStyle/>
          <a:p>
            <a:r>
              <a:rPr lang="en-US" altLang="zh-CN" dirty="0" smtClean="0"/>
              <a:t>Overview</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downRight)">
                                      <p:cBhvr>
                                        <p:cTn id="12" dur="500"/>
                                        <p:tgtEl>
                                          <p:spTgt spid="21"/>
                                        </p:tgtEl>
                                      </p:cBhvr>
                                    </p:animEffect>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trips(downRigh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down)">
                                      <p:cBhvr>
                                        <p:cTn id="21" dur="500"/>
                                        <p:tgtEl>
                                          <p:spTgt spid="5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up)">
                                      <p:cBhvr>
                                        <p:cTn id="24" dur="500"/>
                                        <p:tgtEl>
                                          <p:spTgt spid="52"/>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childTnLst>
                          </p:cTn>
                        </p:par>
                        <p:par>
                          <p:cTn id="29" fill="hold">
                            <p:stCondLst>
                              <p:cond delay="1000"/>
                            </p:stCondLst>
                            <p:childTnLst>
                              <p:par>
                                <p:cTn id="30" presetID="18" presetClass="entr" presetSubtype="6"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strips(downRight)">
                                      <p:cBhvr>
                                        <p:cTn id="32" dur="500"/>
                                        <p:tgtEl>
                                          <p:spTgt spid="36"/>
                                        </p:tgtEl>
                                      </p:cBhvr>
                                    </p:animEffect>
                                  </p:childTnLst>
                                </p:cTn>
                              </p:par>
                            </p:childTnLst>
                          </p:cTn>
                        </p:par>
                        <p:par>
                          <p:cTn id="33" fill="hold">
                            <p:stCondLst>
                              <p:cond delay="1500"/>
                            </p:stCondLst>
                            <p:childTnLst>
                              <p:par>
                                <p:cTn id="34" presetID="18" presetClass="entr" presetSubtype="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strips(downRight)">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strips(upRight)">
                                      <p:cBhvr>
                                        <p:cTn id="41" dur="1000"/>
                                        <p:tgtEl>
                                          <p:spTgt spid="47"/>
                                        </p:tgtEl>
                                      </p:cBhvr>
                                    </p:animEffect>
                                  </p:childTnLst>
                                </p:cTn>
                              </p:par>
                            </p:childTnLst>
                          </p:cTn>
                        </p:par>
                        <p:par>
                          <p:cTn id="42" fill="hold">
                            <p:stCondLst>
                              <p:cond delay="1000"/>
                            </p:stCondLst>
                            <p:childTnLst>
                              <p:par>
                                <p:cTn id="43" presetID="18" presetClass="entr" presetSubtype="6" fill="hold" nodeType="afterEffect">
                                  <p:stCondLst>
                                    <p:cond delay="500"/>
                                  </p:stCondLst>
                                  <p:childTnLst>
                                    <p:set>
                                      <p:cBhvr>
                                        <p:cTn id="44" dur="1" fill="hold">
                                          <p:stCondLst>
                                            <p:cond delay="0"/>
                                          </p:stCondLst>
                                        </p:cTn>
                                        <p:tgtEl>
                                          <p:spTgt spid="29"/>
                                        </p:tgtEl>
                                        <p:attrNameLst>
                                          <p:attrName>style.visibility</p:attrName>
                                        </p:attrNameLst>
                                      </p:cBhvr>
                                      <p:to>
                                        <p:strVal val="visible"/>
                                      </p:to>
                                    </p:set>
                                    <p:animEffect transition="in" filter="strips(downRight)">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Image Acquiring</a:t>
            </a:r>
            <a:endParaRPr lang="zh-CN" altLang="en-US" dirty="0"/>
          </a:p>
        </p:txBody>
      </p:sp>
      <p:sp>
        <p:nvSpPr>
          <p:cNvPr id="3" name="文本占位符 2"/>
          <p:cNvSpPr>
            <a:spLocks noGrp="1"/>
          </p:cNvSpPr>
          <p:nvPr>
            <p:ph type="body" sz="quarter" idx="12"/>
          </p:nvPr>
        </p:nvSpPr>
        <p:spPr>
          <a:xfrm>
            <a:off x="533400" y="990600"/>
            <a:ext cx="4495800" cy="5029200"/>
          </a:xfrm>
        </p:spPr>
        <p:txBody>
          <a:bodyPr/>
          <a:lstStyle/>
          <a:p>
            <a:pPr>
              <a:spcBef>
                <a:spcPts val="500"/>
              </a:spcBef>
            </a:pPr>
            <a:r>
              <a:rPr lang="en-US" altLang="zh-CN" sz="2800" dirty="0" smtClean="0">
                <a:latin typeface="Times New Roman" pitchFamily="18" charset="0"/>
                <a:cs typeface="Times New Roman" pitchFamily="18" charset="0"/>
              </a:rPr>
              <a:t>Material sample</a:t>
            </a:r>
          </a:p>
          <a:p>
            <a:pPr lvl="1">
              <a:spcBef>
                <a:spcPts val="400"/>
              </a:spcBef>
              <a:buFont typeface="Times New Roman" pitchFamily="18" charset="0"/>
              <a:buChar char="•"/>
            </a:pPr>
            <a:r>
              <a:rPr lang="en-US" altLang="zh-CN" sz="2400" dirty="0" smtClean="0">
                <a:latin typeface="Times New Roman" pitchFamily="18" charset="0"/>
                <a:cs typeface="Times New Roman" pitchFamily="18" charset="0"/>
              </a:rPr>
              <a:t>Nearly planar</a:t>
            </a:r>
          </a:p>
          <a:p>
            <a:pPr>
              <a:spcBef>
                <a:spcPts val="500"/>
              </a:spcBef>
            </a:pPr>
            <a:r>
              <a:rPr lang="en-US" altLang="zh-CN" sz="2800" dirty="0" smtClean="0">
                <a:latin typeface="Times New Roman" pitchFamily="18" charset="0"/>
                <a:cs typeface="Times New Roman" pitchFamily="18" charset="0"/>
              </a:rPr>
              <a:t>Camera</a:t>
            </a:r>
          </a:p>
          <a:p>
            <a:pPr lvl="1">
              <a:spcBef>
                <a:spcPts val="400"/>
              </a:spcBef>
              <a:buFont typeface="Times New Roman" pitchFamily="18" charset="0"/>
              <a:buChar char="•"/>
            </a:pPr>
            <a:r>
              <a:rPr lang="en-US" altLang="zh-CN" sz="2400" dirty="0" smtClean="0">
                <a:latin typeface="Times New Roman" pitchFamily="18" charset="0"/>
                <a:cs typeface="Times New Roman" pitchFamily="18" charset="0"/>
              </a:rPr>
              <a:t>Ordinary digital camera</a:t>
            </a:r>
          </a:p>
          <a:p>
            <a:pPr lvl="1">
              <a:spcBef>
                <a:spcPts val="400"/>
              </a:spcBef>
              <a:buFont typeface="Times New Roman" pitchFamily="18" charset="0"/>
              <a:buChar char="•"/>
            </a:pPr>
            <a:r>
              <a:rPr lang="en-US" altLang="zh-CN" sz="2400" dirty="0" smtClean="0">
                <a:latin typeface="Times New Roman" pitchFamily="18" charset="0"/>
                <a:cs typeface="Times New Roman" pitchFamily="18" charset="0"/>
              </a:rPr>
              <a:t>Fixed position</a:t>
            </a:r>
          </a:p>
          <a:p>
            <a:pPr lvl="1">
              <a:spcBef>
                <a:spcPts val="400"/>
              </a:spcBef>
              <a:buFont typeface="Times New Roman" pitchFamily="18" charset="0"/>
              <a:buChar char="•"/>
            </a:pPr>
            <a:r>
              <a:rPr lang="en-US" altLang="zh-CN" sz="2400" dirty="0" smtClean="0">
                <a:latin typeface="Times New Roman" pitchFamily="18" charset="0"/>
                <a:cs typeface="Times New Roman" pitchFamily="18" charset="0"/>
              </a:rPr>
              <a:t>Automatically calibrated</a:t>
            </a:r>
          </a:p>
          <a:p>
            <a:pPr>
              <a:spcBef>
                <a:spcPts val="500"/>
              </a:spcBef>
            </a:pPr>
            <a:r>
              <a:rPr lang="en-US" altLang="zh-CN" sz="2800" dirty="0" smtClean="0">
                <a:solidFill>
                  <a:schemeClr val="accent2"/>
                </a:solidFill>
                <a:latin typeface="Times New Roman" pitchFamily="18" charset="0"/>
                <a:cs typeface="Times New Roman" pitchFamily="18" charset="0"/>
              </a:rPr>
              <a:t>Texture image</a:t>
            </a:r>
          </a:p>
          <a:p>
            <a:pPr lvl="1">
              <a:spcBef>
                <a:spcPts val="400"/>
              </a:spcBef>
              <a:buFont typeface="Times New Roman" pitchFamily="18" charset="0"/>
              <a:buChar char="•"/>
            </a:pPr>
            <a:r>
              <a:rPr lang="en-US" altLang="zh-CN" sz="2400" dirty="0" smtClean="0">
                <a:latin typeface="Times New Roman" pitchFamily="18" charset="0"/>
                <a:cs typeface="Times New Roman" pitchFamily="18" charset="0"/>
              </a:rPr>
              <a:t>Diffuse light</a:t>
            </a:r>
          </a:p>
          <a:p>
            <a:pPr>
              <a:spcBef>
                <a:spcPts val="500"/>
              </a:spcBef>
            </a:pPr>
            <a:r>
              <a:rPr lang="en-US" altLang="zh-CN" sz="2800" dirty="0" smtClean="0">
                <a:solidFill>
                  <a:schemeClr val="accent2"/>
                </a:solidFill>
                <a:latin typeface="Times New Roman" pitchFamily="18" charset="0"/>
                <a:cs typeface="Times New Roman" pitchFamily="18" charset="0"/>
              </a:rPr>
              <a:t>Highlighted image</a:t>
            </a:r>
          </a:p>
          <a:p>
            <a:pPr lvl="1">
              <a:spcBef>
                <a:spcPts val="400"/>
              </a:spcBef>
              <a:buFont typeface="Times New Roman" pitchFamily="18" charset="0"/>
              <a:buChar char="•"/>
            </a:pPr>
            <a:r>
              <a:rPr lang="en-US" altLang="zh-CN" sz="2400" dirty="0" smtClean="0">
                <a:latin typeface="Times New Roman" pitchFamily="18" charset="0"/>
                <a:cs typeface="Times New Roman" pitchFamily="18" charset="0"/>
              </a:rPr>
              <a:t>Single LED point light source</a:t>
            </a:r>
            <a:r>
              <a:rPr lang="zh-CN" altLang="en-US"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(with known position)</a:t>
            </a:r>
          </a:p>
        </p:txBody>
      </p:sp>
      <p:grpSp>
        <p:nvGrpSpPr>
          <p:cNvPr id="19" name="组合 18"/>
          <p:cNvGrpSpPr/>
          <p:nvPr/>
        </p:nvGrpSpPr>
        <p:grpSpPr>
          <a:xfrm>
            <a:off x="5074920" y="3810000"/>
            <a:ext cx="3688080" cy="2059633"/>
            <a:chOff x="5029200" y="3810000"/>
            <a:chExt cx="3688080" cy="2059633"/>
          </a:xfrm>
        </p:grpSpPr>
        <p:pic>
          <p:nvPicPr>
            <p:cNvPr id="1029" name="Picture 5" descr="\\172.31.200.68\工作文档备份\13肖旺裕工作文档\工作文档备份_肖旺裕\材质建模\建模程序\MaterialModeling\MaterialModeling\1241.jpg"/>
            <p:cNvPicPr>
              <a:picLocks noChangeAspect="1" noChangeArrowheads="1"/>
            </p:cNvPicPr>
            <p:nvPr/>
          </p:nvPicPr>
          <p:blipFill>
            <a:blip r:embed="rId3" cstate="print"/>
            <a:srcRect/>
            <a:stretch>
              <a:fillRect/>
            </a:stretch>
          </p:blipFill>
          <p:spPr bwMode="auto">
            <a:xfrm>
              <a:off x="5029200" y="3810000"/>
              <a:ext cx="1800000" cy="1800000"/>
            </a:xfrm>
            <a:prstGeom prst="rect">
              <a:avLst/>
            </a:prstGeom>
            <a:noFill/>
          </p:spPr>
        </p:pic>
        <p:pic>
          <p:nvPicPr>
            <p:cNvPr id="1030" name="Picture 6" descr="\\172.31.200.68\工作文档备份\13肖旺裕工作文档\工作文档备份_肖旺裕\材质建模\建模程序\MaterialModeling\MaterialModeling\125.jpg"/>
            <p:cNvPicPr>
              <a:picLocks noChangeAspect="1" noChangeArrowheads="1"/>
            </p:cNvPicPr>
            <p:nvPr/>
          </p:nvPicPr>
          <p:blipFill>
            <a:blip r:embed="rId4" cstate="print"/>
            <a:srcRect/>
            <a:stretch>
              <a:fillRect/>
            </a:stretch>
          </p:blipFill>
          <p:spPr bwMode="auto">
            <a:xfrm>
              <a:off x="6917280" y="3810000"/>
              <a:ext cx="1800000" cy="1800000"/>
            </a:xfrm>
            <a:prstGeom prst="rect">
              <a:avLst/>
            </a:prstGeom>
            <a:noFill/>
          </p:spPr>
        </p:pic>
        <p:sp>
          <p:nvSpPr>
            <p:cNvPr id="9" name="TextBox 17"/>
            <p:cNvSpPr txBox="1">
              <a:spLocks noChangeArrowheads="1"/>
            </p:cNvSpPr>
            <p:nvPr/>
          </p:nvSpPr>
          <p:spPr bwMode="auto">
            <a:xfrm>
              <a:off x="5129100" y="5623412"/>
              <a:ext cx="1600200" cy="246221"/>
            </a:xfrm>
            <a:prstGeom prst="rect">
              <a:avLst/>
            </a:prstGeom>
            <a:noFill/>
            <a:ln w="9525">
              <a:noFill/>
              <a:miter lim="800000"/>
              <a:headEnd/>
              <a:tailEnd/>
            </a:ln>
          </p:spPr>
          <p:txBody>
            <a:bodyPr wrap="square" lIns="0" tIns="0" rIns="0" bIns="0" anchor="ctr" anchorCtr="0">
              <a:spAutoFit/>
            </a:bodyPr>
            <a:lstStyle/>
            <a:p>
              <a:pPr algn="ctr"/>
              <a:r>
                <a:rPr lang="en-US" altLang="zh-CN" sz="1600" dirty="0" smtClean="0">
                  <a:solidFill>
                    <a:schemeClr val="tx1"/>
                  </a:solidFill>
                  <a:latin typeface="Times New Roman" pitchFamily="18" charset="0"/>
                  <a:cs typeface="Times New Roman" pitchFamily="18" charset="0"/>
                </a:rPr>
                <a:t>Texture Image</a:t>
              </a:r>
              <a:endParaRPr lang="zh-CN" altLang="en-US" sz="1600" dirty="0">
                <a:solidFill>
                  <a:schemeClr val="tx1"/>
                </a:solidFill>
                <a:latin typeface="Times New Roman" pitchFamily="18" charset="0"/>
                <a:cs typeface="Times New Roman" pitchFamily="18" charset="0"/>
              </a:endParaRPr>
            </a:p>
          </p:txBody>
        </p:sp>
        <p:sp>
          <p:nvSpPr>
            <p:cNvPr id="10" name="TextBox 17"/>
            <p:cNvSpPr txBox="1">
              <a:spLocks noChangeArrowheads="1"/>
            </p:cNvSpPr>
            <p:nvPr/>
          </p:nvSpPr>
          <p:spPr bwMode="auto">
            <a:xfrm>
              <a:off x="6940980" y="5623412"/>
              <a:ext cx="1752600" cy="246221"/>
            </a:xfrm>
            <a:prstGeom prst="rect">
              <a:avLst/>
            </a:prstGeom>
            <a:noFill/>
            <a:ln w="9525">
              <a:noFill/>
              <a:miter lim="800000"/>
              <a:headEnd/>
              <a:tailEnd/>
            </a:ln>
          </p:spPr>
          <p:txBody>
            <a:bodyPr wrap="square" lIns="0" tIns="0" rIns="0" bIns="0" anchor="ctr" anchorCtr="0">
              <a:spAutoFit/>
            </a:bodyPr>
            <a:lstStyle/>
            <a:p>
              <a:pPr algn="ctr"/>
              <a:r>
                <a:rPr lang="en-US" altLang="zh-CN" sz="1600" dirty="0" smtClean="0">
                  <a:solidFill>
                    <a:schemeClr val="tx1"/>
                  </a:solidFill>
                  <a:latin typeface="Times New Roman" pitchFamily="18" charset="0"/>
                  <a:cs typeface="Times New Roman" pitchFamily="18" charset="0"/>
                </a:rPr>
                <a:t>Highlighted Image</a:t>
              </a:r>
              <a:endParaRPr lang="zh-CN" altLang="en-US" sz="1600" dirty="0">
                <a:solidFill>
                  <a:schemeClr val="tx1"/>
                </a:solidFill>
                <a:latin typeface="Times New Roman" pitchFamily="18" charset="0"/>
                <a:cs typeface="Times New Roman" pitchFamily="18" charset="0"/>
              </a:endParaRPr>
            </a:p>
          </p:txBody>
        </p:sp>
      </p:grpSp>
      <p:grpSp>
        <p:nvGrpSpPr>
          <p:cNvPr id="26" name="组合 25"/>
          <p:cNvGrpSpPr/>
          <p:nvPr/>
        </p:nvGrpSpPr>
        <p:grpSpPr>
          <a:xfrm>
            <a:off x="5090799" y="1066800"/>
            <a:ext cx="3656322" cy="2438400"/>
            <a:chOff x="5029200" y="1066800"/>
            <a:chExt cx="3656322" cy="2438400"/>
          </a:xfrm>
        </p:grpSpPr>
        <p:pic>
          <p:nvPicPr>
            <p:cNvPr id="1026" name="Picture 2" descr="IMG_1014_s"/>
            <p:cNvPicPr>
              <a:picLocks noChangeAspect="1" noChangeArrowheads="1"/>
            </p:cNvPicPr>
            <p:nvPr/>
          </p:nvPicPr>
          <p:blipFill>
            <a:blip r:embed="rId5" cstate="print"/>
            <a:srcRect/>
            <a:stretch>
              <a:fillRect/>
            </a:stretch>
          </p:blipFill>
          <p:spPr bwMode="auto">
            <a:xfrm>
              <a:off x="5029200" y="1066800"/>
              <a:ext cx="3656322" cy="2438400"/>
            </a:xfrm>
            <a:prstGeom prst="rect">
              <a:avLst/>
            </a:prstGeom>
            <a:noFill/>
            <a:ln w="9525">
              <a:noFill/>
              <a:miter lim="800000"/>
              <a:headEnd/>
              <a:tailEnd/>
            </a:ln>
          </p:spPr>
        </p:pic>
        <p:sp>
          <p:nvSpPr>
            <p:cNvPr id="12" name="TextBox 17"/>
            <p:cNvSpPr txBox="1">
              <a:spLocks noChangeArrowheads="1"/>
            </p:cNvSpPr>
            <p:nvPr/>
          </p:nvSpPr>
          <p:spPr bwMode="auto">
            <a:xfrm>
              <a:off x="6781800" y="2895600"/>
              <a:ext cx="1368152" cy="184666"/>
            </a:xfrm>
            <a:prstGeom prst="rect">
              <a:avLst/>
            </a:prstGeom>
            <a:noFill/>
            <a:ln w="9525">
              <a:noFill/>
              <a:miter lim="800000"/>
              <a:headEnd/>
              <a:tailEnd/>
            </a:ln>
          </p:spPr>
          <p:txBody>
            <a:bodyPr wrap="square" lIns="0" tIns="0" rIns="0" bIns="0" anchor="ctr" anchorCtr="0">
              <a:spAutoFit/>
            </a:bodyPr>
            <a:lstStyle/>
            <a:p>
              <a:pPr algn="ctr"/>
              <a:r>
                <a:rPr lang="en-US" altLang="zh-CN" sz="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Material sample</a:t>
              </a:r>
              <a:endParaRPr lang="zh-CN" altLang="en-US" sz="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4" name="直接箭头连接符 13"/>
            <p:cNvCxnSpPr/>
            <p:nvPr/>
          </p:nvCxnSpPr>
          <p:spPr>
            <a:xfrm flipH="1" flipV="1">
              <a:off x="7239000" y="2667000"/>
              <a:ext cx="228600" cy="228600"/>
            </a:xfrm>
            <a:prstGeom prst="straightConnector1">
              <a:avLst/>
            </a:prstGeom>
            <a:ln w="15875">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7"/>
            <p:cNvSpPr txBox="1">
              <a:spLocks noChangeArrowheads="1"/>
            </p:cNvSpPr>
            <p:nvPr/>
          </p:nvSpPr>
          <p:spPr bwMode="auto">
            <a:xfrm>
              <a:off x="5257800" y="3276600"/>
              <a:ext cx="1368152" cy="184666"/>
            </a:xfrm>
            <a:prstGeom prst="rect">
              <a:avLst/>
            </a:prstGeom>
            <a:noFill/>
            <a:ln w="9525">
              <a:noFill/>
              <a:miter lim="800000"/>
              <a:headEnd/>
              <a:tailEnd/>
            </a:ln>
          </p:spPr>
          <p:txBody>
            <a:bodyPr wrap="square" lIns="0" tIns="0" rIns="0" bIns="0" anchor="ctr" anchorCtr="0">
              <a:spAutoFit/>
            </a:bodyPr>
            <a:lstStyle/>
            <a:p>
              <a:pPr algn="ctr"/>
              <a:r>
                <a:rPr lang="en-US" altLang="zh-CN" sz="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Calibration target</a:t>
              </a:r>
              <a:endParaRPr lang="zh-CN" altLang="en-US" sz="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6" name="直接箭头连接符 15"/>
            <p:cNvCxnSpPr/>
            <p:nvPr/>
          </p:nvCxnSpPr>
          <p:spPr>
            <a:xfrm flipH="1" flipV="1">
              <a:off x="5638800" y="2971800"/>
              <a:ext cx="152400" cy="304800"/>
            </a:xfrm>
            <a:prstGeom prst="straightConnector1">
              <a:avLst/>
            </a:prstGeom>
            <a:ln w="15875">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8" name="直接箭头连接符 17"/>
            <p:cNvCxnSpPr/>
            <p:nvPr/>
          </p:nvCxnSpPr>
          <p:spPr>
            <a:xfrm flipV="1">
              <a:off x="6026150" y="3130550"/>
              <a:ext cx="304800" cy="152400"/>
            </a:xfrm>
            <a:prstGeom prst="straightConnector1">
              <a:avLst/>
            </a:prstGeom>
            <a:ln w="15875">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21" name="TextBox 17"/>
            <p:cNvSpPr txBox="1">
              <a:spLocks noChangeArrowheads="1"/>
            </p:cNvSpPr>
            <p:nvPr/>
          </p:nvSpPr>
          <p:spPr bwMode="auto">
            <a:xfrm>
              <a:off x="6400800" y="1219200"/>
              <a:ext cx="1368152" cy="184666"/>
            </a:xfrm>
            <a:prstGeom prst="rect">
              <a:avLst/>
            </a:prstGeom>
            <a:noFill/>
            <a:ln w="9525">
              <a:noFill/>
              <a:miter lim="800000"/>
              <a:headEnd/>
              <a:tailEnd/>
            </a:ln>
          </p:spPr>
          <p:txBody>
            <a:bodyPr wrap="square" lIns="0" tIns="0" rIns="0" bIns="0" anchor="ctr" anchorCtr="0">
              <a:spAutoFit/>
            </a:bodyPr>
            <a:lstStyle/>
            <a:p>
              <a:pPr algn="ctr"/>
              <a:r>
                <a:rPr lang="en-US" altLang="zh-CN" sz="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LED light source</a:t>
              </a:r>
              <a:endParaRPr lang="zh-CN" altLang="en-US" sz="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2" name="直接箭头连接符 21"/>
            <p:cNvCxnSpPr/>
            <p:nvPr/>
          </p:nvCxnSpPr>
          <p:spPr>
            <a:xfrm flipH="1">
              <a:off x="6934200" y="1428750"/>
              <a:ext cx="152400" cy="228600"/>
            </a:xfrm>
            <a:prstGeom prst="straightConnector1">
              <a:avLst/>
            </a:prstGeom>
            <a:ln w="15875">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t>Intrinsic Image Decomposition</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p:txBody>
          <a:bodyPr/>
          <a:lstStyle/>
          <a:p>
            <a:pPr eaLnBrk="1" hangingPunct="1"/>
            <a:r>
              <a:rPr lang="en-US" altLang="zh-CN" dirty="0" smtClean="0"/>
              <a:t>Intrinsic Image Decomposition</a:t>
            </a:r>
            <a:endParaRPr lang="en-US" dirty="0">
              <a:latin typeface="Arial" charset="0"/>
            </a:endParaRPr>
          </a:p>
        </p:txBody>
      </p:sp>
      <p:sp>
        <p:nvSpPr>
          <p:cNvPr id="15362" name="Content Placeholder 4"/>
          <p:cNvSpPr>
            <a:spLocks noGrp="1"/>
          </p:cNvSpPr>
          <p:nvPr>
            <p:ph sz="quarter" idx="11"/>
          </p:nvPr>
        </p:nvSpPr>
        <p:spPr>
          <a:xfrm>
            <a:off x="533400" y="990600"/>
            <a:ext cx="8229600" cy="1676400"/>
          </a:xfrm>
        </p:spPr>
        <p:txBody>
          <a:bodyPr/>
          <a:lstStyle/>
          <a:p>
            <a:pPr marL="342900" indent="-342900">
              <a:buSzPct val="100000"/>
              <a:buBlip>
                <a:blip r:embed="rId3"/>
              </a:buBlip>
            </a:pPr>
            <a:r>
              <a:rPr lang="en-US" altLang="zh-CN" sz="2800" dirty="0" smtClean="0">
                <a:latin typeface="Times New Roman" pitchFamily="18" charset="0"/>
                <a:cs typeface="Times New Roman" pitchFamily="18" charset="0"/>
              </a:rPr>
              <a:t>Decompose the input images into intrinsic images</a:t>
            </a:r>
          </a:p>
          <a:p>
            <a:pPr marL="742950" lvl="1" indent="-285750">
              <a:buSzPct val="100000"/>
              <a:buFont typeface="Times New Roman" pitchFamily="18" charset="0"/>
              <a:buChar char="•"/>
            </a:pPr>
            <a:r>
              <a:rPr lang="en-US" altLang="zh-CN" b="1" dirty="0" smtClean="0">
                <a:solidFill>
                  <a:schemeClr val="accent2"/>
                </a:solidFill>
                <a:latin typeface="Times New Roman" pitchFamily="18" charset="0"/>
                <a:cs typeface="Times New Roman" pitchFamily="18" charset="0"/>
              </a:rPr>
              <a:t>Illumination Image  </a:t>
            </a:r>
            <a:r>
              <a:rPr lang="en-US" altLang="zh-CN" dirty="0" smtClean="0">
                <a:solidFill>
                  <a:srgbClr val="000000"/>
                </a:solidFill>
                <a:latin typeface="Times New Roman" pitchFamily="18" charset="0"/>
                <a:cs typeface="Times New Roman" pitchFamily="18" charset="0"/>
                <a:sym typeface="Wingdings" pitchFamily="2" charset="2"/>
              </a:rPr>
              <a:t>(</a:t>
            </a:r>
            <a:r>
              <a:rPr lang="en-US" altLang="zh-CN" dirty="0" smtClean="0">
                <a:solidFill>
                  <a:srgbClr val="000000"/>
                </a:solidFill>
                <a:latin typeface="Times New Roman" pitchFamily="18" charset="0"/>
                <a:cs typeface="Times New Roman" pitchFamily="18" charset="0"/>
              </a:rPr>
              <a:t>lighting information at each pixel)</a:t>
            </a:r>
          </a:p>
          <a:p>
            <a:pPr marL="742950" lvl="1" indent="-285750">
              <a:buSzPct val="100000"/>
              <a:buFont typeface="Times New Roman" pitchFamily="18" charset="0"/>
              <a:buChar char="•"/>
            </a:pPr>
            <a:r>
              <a:rPr lang="en-US" altLang="zh-CN" b="1" dirty="0" smtClean="0">
                <a:solidFill>
                  <a:schemeClr val="accent2"/>
                </a:solidFill>
                <a:latin typeface="Times New Roman" pitchFamily="18" charset="0"/>
                <a:cs typeface="Times New Roman" pitchFamily="18" charset="0"/>
              </a:rPr>
              <a:t>Reflectance Image </a:t>
            </a:r>
            <a:r>
              <a:rPr lang="en-US" altLang="zh-CN" dirty="0" smtClean="0">
                <a:solidFill>
                  <a:srgbClr val="000000"/>
                </a:solidFill>
                <a:latin typeface="Times New Roman" pitchFamily="18" charset="0"/>
                <a:cs typeface="Times New Roman" pitchFamily="18" charset="0"/>
              </a:rPr>
              <a:t> (diffuse color of the material)</a:t>
            </a:r>
          </a:p>
          <a:p>
            <a:pPr marL="742950" lvl="1" indent="-285750">
              <a:buSzPct val="100000"/>
              <a:buFont typeface="Times New Roman" pitchFamily="18" charset="0"/>
              <a:buChar char="•"/>
            </a:pPr>
            <a:r>
              <a:rPr lang="en-US" altLang="zh-CN" dirty="0" smtClean="0">
                <a:solidFill>
                  <a:srgbClr val="000000"/>
                </a:solidFill>
                <a:latin typeface="Times New Roman" pitchFamily="18" charset="0"/>
                <a:cs typeface="Times New Roman" pitchFamily="18" charset="0"/>
              </a:rPr>
              <a:t>To avoid the effect of irrelevant component of the input image</a:t>
            </a:r>
          </a:p>
        </p:txBody>
      </p:sp>
      <p:grpSp>
        <p:nvGrpSpPr>
          <p:cNvPr id="39" name="组合 38"/>
          <p:cNvGrpSpPr/>
          <p:nvPr/>
        </p:nvGrpSpPr>
        <p:grpSpPr>
          <a:xfrm>
            <a:off x="2251432" y="2856991"/>
            <a:ext cx="1967829" cy="3010012"/>
            <a:chOff x="2251432" y="2856991"/>
            <a:chExt cx="1967829" cy="3010012"/>
          </a:xfrm>
        </p:grpSpPr>
        <p:cxnSp>
          <p:nvCxnSpPr>
            <p:cNvPr id="9" name="肘形连接符 8"/>
            <p:cNvCxnSpPr>
              <a:stCxn id="13" idx="3"/>
              <a:endCxn id="7" idx="1"/>
            </p:cNvCxnSpPr>
            <p:nvPr/>
          </p:nvCxnSpPr>
          <p:spPr>
            <a:xfrm flipV="1">
              <a:off x="2251432" y="3486435"/>
              <a:ext cx="654291" cy="875562"/>
            </a:xfrm>
            <a:prstGeom prst="bentConnector3">
              <a:avLst>
                <a:gd name="adj1" fmla="val 50000"/>
              </a:avLst>
            </a:prstGeom>
            <a:ln w="1905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肘形连接符 9"/>
            <p:cNvCxnSpPr>
              <a:stCxn id="13" idx="3"/>
              <a:endCxn id="8" idx="1"/>
            </p:cNvCxnSpPr>
            <p:nvPr/>
          </p:nvCxnSpPr>
          <p:spPr>
            <a:xfrm>
              <a:off x="2251432" y="4361997"/>
              <a:ext cx="654291" cy="678581"/>
            </a:xfrm>
            <a:prstGeom prst="bentConnector3">
              <a:avLst>
                <a:gd name="adj1" fmla="val 50000"/>
              </a:avLst>
            </a:prstGeom>
            <a:ln w="1905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pic>
          <p:nvPicPr>
            <p:cNvPr id="7" name="Picture 17" descr="E:\baiduyundownload\材质建模实验结果\流程图中的图\漫反射图分解得到的光照图_600.jpg"/>
            <p:cNvPicPr>
              <a:picLocks noChangeAspect="1" noChangeArrowheads="1"/>
            </p:cNvPicPr>
            <p:nvPr/>
          </p:nvPicPr>
          <p:blipFill>
            <a:blip r:embed="rId4" cstate="print"/>
            <a:srcRect/>
            <a:stretch>
              <a:fillRect/>
            </a:stretch>
          </p:blipFill>
          <p:spPr bwMode="auto">
            <a:xfrm>
              <a:off x="2905723" y="2856991"/>
              <a:ext cx="1258887" cy="1258888"/>
            </a:xfrm>
            <a:prstGeom prst="rect">
              <a:avLst/>
            </a:prstGeom>
            <a:noFill/>
            <a:ln w="9525">
              <a:noFill/>
              <a:miter lim="800000"/>
              <a:headEnd/>
              <a:tailEnd/>
            </a:ln>
          </p:spPr>
        </p:pic>
        <p:pic>
          <p:nvPicPr>
            <p:cNvPr id="8" name="Picture 18" descr="E:\baiduyundownload\材质建模实验结果\流程图中的图\漫反射图分解得到的反射图_600.jpg"/>
            <p:cNvPicPr>
              <a:picLocks noChangeAspect="1" noChangeArrowheads="1"/>
            </p:cNvPicPr>
            <p:nvPr/>
          </p:nvPicPr>
          <p:blipFill>
            <a:blip r:embed="rId5" cstate="print"/>
            <a:srcRect/>
            <a:stretch>
              <a:fillRect/>
            </a:stretch>
          </p:blipFill>
          <p:spPr bwMode="auto">
            <a:xfrm>
              <a:off x="2905723" y="4410340"/>
              <a:ext cx="1258887" cy="1260475"/>
            </a:xfrm>
            <a:prstGeom prst="rect">
              <a:avLst/>
            </a:prstGeom>
            <a:noFill/>
            <a:ln w="9525">
              <a:noFill/>
              <a:miter lim="800000"/>
              <a:headEnd/>
              <a:tailEnd/>
            </a:ln>
          </p:spPr>
        </p:pic>
        <p:sp>
          <p:nvSpPr>
            <p:cNvPr id="11" name="TextBox 17"/>
            <p:cNvSpPr txBox="1">
              <a:spLocks noChangeArrowheads="1"/>
            </p:cNvSpPr>
            <p:nvPr/>
          </p:nvSpPr>
          <p:spPr bwMode="auto">
            <a:xfrm>
              <a:off x="2869111" y="4170371"/>
              <a:ext cx="1350150" cy="157544"/>
            </a:xfrm>
            <a:prstGeom prst="rect">
              <a:avLst/>
            </a:prstGeom>
            <a:noFill/>
            <a:ln w="9525">
              <a:noFill/>
              <a:miter lim="800000"/>
              <a:headEnd/>
              <a:tailEnd/>
            </a:ln>
          </p:spPr>
          <p:txBody>
            <a:bodyPr lIns="0" tIns="0" rIns="0" bIns="0" anchor="ctr" anchorCtr="0">
              <a:spAutoFit/>
            </a:bodyPr>
            <a:lstStyle/>
            <a:p>
              <a:pPr algn="ctr">
                <a:lnSpc>
                  <a:spcPts val="1200"/>
                </a:lnSpc>
              </a:pPr>
              <a:r>
                <a:rPr lang="en-US" altLang="zh-CN"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Illumination</a:t>
              </a:r>
              <a:endParaRPr lang="zh-CN" altLang="en-US" sz="1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7"/>
            <p:cNvSpPr txBox="1">
              <a:spLocks noChangeArrowheads="1"/>
            </p:cNvSpPr>
            <p:nvPr/>
          </p:nvSpPr>
          <p:spPr bwMode="auto">
            <a:xfrm>
              <a:off x="2869111" y="5709459"/>
              <a:ext cx="1350150" cy="157544"/>
            </a:xfrm>
            <a:prstGeom prst="rect">
              <a:avLst/>
            </a:prstGeom>
            <a:noFill/>
            <a:ln w="9525">
              <a:noFill/>
              <a:miter lim="800000"/>
              <a:headEnd/>
              <a:tailEnd/>
            </a:ln>
          </p:spPr>
          <p:txBody>
            <a:bodyPr lIns="0" tIns="0" rIns="0" bIns="0" anchor="ctr" anchorCtr="0">
              <a:spAutoFit/>
            </a:bodyPr>
            <a:lstStyle/>
            <a:p>
              <a:pPr algn="ctr">
                <a:lnSpc>
                  <a:spcPts val="1200"/>
                </a:lnSpc>
              </a:pPr>
              <a:r>
                <a:rPr lang="en-US" altLang="zh-CN"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Reflectance</a:t>
              </a:r>
              <a:endParaRPr lang="zh-CN" altLang="en-US" sz="1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pic>
        <p:nvPicPr>
          <p:cNvPr id="13" name="图片 6" descr="F:\Users\xwy\Documents\百度云\我的文档\实验室\材质建模\param\1242.jpg"/>
          <p:cNvPicPr>
            <a:picLocks noChangeAspect="1" noChangeArrowheads="1"/>
          </p:cNvPicPr>
          <p:nvPr/>
        </p:nvPicPr>
        <p:blipFill>
          <a:blip r:embed="rId6" cstate="print"/>
          <a:srcRect/>
          <a:stretch>
            <a:fillRect/>
          </a:stretch>
        </p:blipFill>
        <p:spPr bwMode="auto">
          <a:xfrm>
            <a:off x="988785" y="3731997"/>
            <a:ext cx="1262647" cy="1260000"/>
          </a:xfrm>
          <a:prstGeom prst="rect">
            <a:avLst/>
          </a:prstGeom>
          <a:noFill/>
          <a:ln w="9525">
            <a:noFill/>
            <a:miter lim="800000"/>
            <a:headEnd/>
            <a:tailEnd/>
          </a:ln>
        </p:spPr>
      </p:pic>
      <p:sp>
        <p:nvSpPr>
          <p:cNvPr id="14" name="TextBox 17"/>
          <p:cNvSpPr txBox="1">
            <a:spLocks noChangeArrowheads="1"/>
          </p:cNvSpPr>
          <p:nvPr/>
        </p:nvSpPr>
        <p:spPr bwMode="auto">
          <a:xfrm>
            <a:off x="942496" y="5032831"/>
            <a:ext cx="1355224" cy="215444"/>
          </a:xfrm>
          <a:prstGeom prst="rect">
            <a:avLst/>
          </a:prstGeom>
          <a:noFill/>
          <a:ln w="9525">
            <a:noFill/>
            <a:miter lim="800000"/>
            <a:headEnd/>
            <a:tailEnd/>
          </a:ln>
        </p:spPr>
        <p:txBody>
          <a:bodyPr wrap="square" lIns="0" tIns="0" rIns="0" bIns="0" anchor="ctr" anchorCtr="0">
            <a:spAutoFit/>
          </a:bodyPr>
          <a:lstStyle/>
          <a:p>
            <a:pPr algn="ctr"/>
            <a:r>
              <a:rPr lang="en-US" altLang="zh-CN"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Texture Image</a:t>
            </a:r>
            <a:endParaRPr lang="zh-CN" altLang="en-US" sz="1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5" name="Picture 21" descr="\\172.31.200.68\工作文档备份\13肖旺裕工作文档\工作文档备份_肖旺裕\材质建模\建模程序\MaterialModeling\MaterialModeling\3847_600.bmp"/>
          <p:cNvPicPr>
            <a:picLocks noChangeAspect="1" noChangeArrowheads="1"/>
          </p:cNvPicPr>
          <p:nvPr/>
        </p:nvPicPr>
        <p:blipFill>
          <a:blip r:embed="rId7" cstate="print"/>
          <a:srcRect/>
          <a:stretch>
            <a:fillRect/>
          </a:stretch>
        </p:blipFill>
        <p:spPr bwMode="auto">
          <a:xfrm>
            <a:off x="4971421" y="3731997"/>
            <a:ext cx="1260000" cy="1260000"/>
          </a:xfrm>
          <a:prstGeom prst="rect">
            <a:avLst/>
          </a:prstGeom>
          <a:noFill/>
          <a:ln w="9525">
            <a:noFill/>
            <a:miter lim="800000"/>
            <a:headEnd/>
            <a:tailEnd/>
          </a:ln>
        </p:spPr>
      </p:pic>
      <p:sp>
        <p:nvSpPr>
          <p:cNvPr id="16" name="TextBox 17"/>
          <p:cNvSpPr txBox="1">
            <a:spLocks noChangeArrowheads="1"/>
          </p:cNvSpPr>
          <p:nvPr/>
        </p:nvSpPr>
        <p:spPr bwMode="auto">
          <a:xfrm>
            <a:off x="4926346" y="5032831"/>
            <a:ext cx="1350150" cy="215444"/>
          </a:xfrm>
          <a:prstGeom prst="rect">
            <a:avLst/>
          </a:prstGeom>
          <a:noFill/>
          <a:ln w="9525">
            <a:noFill/>
            <a:miter lim="800000"/>
            <a:headEnd/>
            <a:tailEnd/>
          </a:ln>
        </p:spPr>
        <p:txBody>
          <a:bodyPr lIns="0" tIns="0" rIns="0" bIns="0" anchor="ctr" anchorCtr="0">
            <a:spAutoFit/>
          </a:bodyPr>
          <a:lstStyle/>
          <a:p>
            <a:pPr algn="ctr"/>
            <a:r>
              <a:rPr lang="en-US" altLang="zh-CN"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Highlighted Image</a:t>
            </a:r>
            <a:endParaRPr lang="zh-CN" altLang="en-US" sz="1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40" name="组合 39"/>
          <p:cNvGrpSpPr/>
          <p:nvPr/>
        </p:nvGrpSpPr>
        <p:grpSpPr>
          <a:xfrm>
            <a:off x="6231421" y="2856595"/>
            <a:ext cx="1970084" cy="3010805"/>
            <a:chOff x="6231421" y="2856595"/>
            <a:chExt cx="1970084" cy="3010805"/>
          </a:xfrm>
        </p:grpSpPr>
        <p:cxnSp>
          <p:nvCxnSpPr>
            <p:cNvPr id="22" name="肘形连接符 21"/>
            <p:cNvCxnSpPr>
              <a:stCxn id="15" idx="3"/>
              <a:endCxn id="21" idx="1"/>
            </p:cNvCxnSpPr>
            <p:nvPr/>
          </p:nvCxnSpPr>
          <p:spPr>
            <a:xfrm flipV="1">
              <a:off x="6231421" y="3486833"/>
              <a:ext cx="656546" cy="875164"/>
            </a:xfrm>
            <a:prstGeom prst="bentConnector3">
              <a:avLst>
                <a:gd name="adj1" fmla="val 50000"/>
              </a:avLst>
            </a:prstGeom>
            <a:ln w="1905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肘形连接符 22"/>
            <p:cNvCxnSpPr>
              <a:stCxn id="15" idx="3"/>
              <a:endCxn id="20" idx="1"/>
            </p:cNvCxnSpPr>
            <p:nvPr/>
          </p:nvCxnSpPr>
          <p:spPr>
            <a:xfrm>
              <a:off x="6231421" y="4361997"/>
              <a:ext cx="656546" cy="678978"/>
            </a:xfrm>
            <a:prstGeom prst="bentConnector3">
              <a:avLst>
                <a:gd name="adj1" fmla="val 50000"/>
              </a:avLst>
            </a:prstGeom>
            <a:ln w="1905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pic>
          <p:nvPicPr>
            <p:cNvPr id="20" name="Picture 16" descr="E:\baiduyundownload\材质建模实验结果\流程图中的图\高光反射图分解得到的反射图_600.jpg"/>
            <p:cNvPicPr>
              <a:picLocks noChangeAspect="1" noChangeArrowheads="1"/>
            </p:cNvPicPr>
            <p:nvPr/>
          </p:nvPicPr>
          <p:blipFill>
            <a:blip r:embed="rId8" cstate="print"/>
            <a:srcRect/>
            <a:stretch>
              <a:fillRect/>
            </a:stretch>
          </p:blipFill>
          <p:spPr bwMode="auto">
            <a:xfrm>
              <a:off x="6887967" y="4411531"/>
              <a:ext cx="1258887" cy="1258887"/>
            </a:xfrm>
            <a:prstGeom prst="rect">
              <a:avLst/>
            </a:prstGeom>
            <a:noFill/>
            <a:ln w="9525">
              <a:noFill/>
              <a:miter lim="800000"/>
              <a:headEnd/>
              <a:tailEnd/>
            </a:ln>
          </p:spPr>
        </p:pic>
        <p:pic>
          <p:nvPicPr>
            <p:cNvPr id="21" name="Picture 19" descr="E:\baiduyundownload\材质建模实验结果\流程图中的图\高光反射图分解得到的光照图_400.jpg"/>
            <p:cNvPicPr>
              <a:picLocks noChangeAspect="1" noChangeArrowheads="1"/>
            </p:cNvPicPr>
            <p:nvPr/>
          </p:nvPicPr>
          <p:blipFill>
            <a:blip r:embed="rId9" cstate="print"/>
            <a:srcRect/>
            <a:stretch>
              <a:fillRect/>
            </a:stretch>
          </p:blipFill>
          <p:spPr bwMode="auto">
            <a:xfrm>
              <a:off x="6887967" y="2856595"/>
              <a:ext cx="1258887" cy="1260475"/>
            </a:xfrm>
            <a:prstGeom prst="rect">
              <a:avLst/>
            </a:prstGeom>
            <a:noFill/>
            <a:ln w="9525">
              <a:noFill/>
              <a:miter lim="800000"/>
              <a:headEnd/>
              <a:tailEnd/>
            </a:ln>
          </p:spPr>
        </p:pic>
        <p:sp>
          <p:nvSpPr>
            <p:cNvPr id="24" name="TextBox 17"/>
            <p:cNvSpPr txBox="1">
              <a:spLocks noChangeArrowheads="1"/>
            </p:cNvSpPr>
            <p:nvPr/>
          </p:nvSpPr>
          <p:spPr bwMode="auto">
            <a:xfrm>
              <a:off x="6851355" y="4170768"/>
              <a:ext cx="1350150" cy="157544"/>
            </a:xfrm>
            <a:prstGeom prst="rect">
              <a:avLst/>
            </a:prstGeom>
            <a:noFill/>
            <a:ln w="9525">
              <a:noFill/>
              <a:miter lim="800000"/>
              <a:headEnd/>
              <a:tailEnd/>
            </a:ln>
          </p:spPr>
          <p:txBody>
            <a:bodyPr lIns="0" tIns="0" rIns="0" bIns="0" anchor="ctr" anchorCtr="0">
              <a:spAutoFit/>
            </a:bodyPr>
            <a:lstStyle/>
            <a:p>
              <a:pPr algn="ctr">
                <a:lnSpc>
                  <a:spcPts val="1200"/>
                </a:lnSpc>
              </a:pPr>
              <a:r>
                <a:rPr lang="en-US" altLang="zh-CN"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Illumination</a:t>
              </a:r>
              <a:endParaRPr lang="zh-CN" altLang="en-US" sz="1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TextBox 17"/>
            <p:cNvSpPr txBox="1">
              <a:spLocks noChangeArrowheads="1"/>
            </p:cNvSpPr>
            <p:nvPr/>
          </p:nvSpPr>
          <p:spPr bwMode="auto">
            <a:xfrm>
              <a:off x="6851355" y="5709856"/>
              <a:ext cx="1350150" cy="157544"/>
            </a:xfrm>
            <a:prstGeom prst="rect">
              <a:avLst/>
            </a:prstGeom>
            <a:noFill/>
            <a:ln w="9525">
              <a:noFill/>
              <a:miter lim="800000"/>
              <a:headEnd/>
              <a:tailEnd/>
            </a:ln>
          </p:spPr>
          <p:txBody>
            <a:bodyPr lIns="0" tIns="0" rIns="0" bIns="0" anchor="ctr" anchorCtr="0">
              <a:spAutoFit/>
            </a:bodyPr>
            <a:lstStyle/>
            <a:p>
              <a:pPr algn="ctr">
                <a:lnSpc>
                  <a:spcPts val="1200"/>
                </a:lnSpc>
              </a:pPr>
              <a:r>
                <a:rPr lang="en-US" altLang="zh-CN"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Reflectance</a:t>
              </a:r>
              <a:endParaRPr lang="zh-CN" altLang="en-US" sz="1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37" name="组合 36"/>
          <p:cNvGrpSpPr/>
          <p:nvPr/>
        </p:nvGrpSpPr>
        <p:grpSpPr>
          <a:xfrm>
            <a:off x="2905723" y="2856991"/>
            <a:ext cx="1260000" cy="1260000"/>
            <a:chOff x="2905723" y="2856991"/>
            <a:chExt cx="1260000" cy="1260000"/>
          </a:xfrm>
        </p:grpSpPr>
        <p:sp>
          <p:nvSpPr>
            <p:cNvPr id="31" name="矩形 30"/>
            <p:cNvSpPr/>
            <p:nvPr/>
          </p:nvSpPr>
          <p:spPr>
            <a:xfrm>
              <a:off x="2905723" y="2856991"/>
              <a:ext cx="1260000" cy="1260000"/>
            </a:xfrm>
            <a:prstGeom prst="rect">
              <a:avLst/>
            </a:prstGeom>
            <a:solidFill>
              <a:schemeClr val="bg1">
                <a:alpha val="6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a:off x="2905723" y="2856991"/>
              <a:ext cx="1260000" cy="126000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grpSp>
      <p:grpSp>
        <p:nvGrpSpPr>
          <p:cNvPr id="36" name="组合 35"/>
          <p:cNvGrpSpPr/>
          <p:nvPr/>
        </p:nvGrpSpPr>
        <p:grpSpPr>
          <a:xfrm>
            <a:off x="6887967" y="4411531"/>
            <a:ext cx="1260000" cy="1260000"/>
            <a:chOff x="6887967" y="4411531"/>
            <a:chExt cx="1260000" cy="1260000"/>
          </a:xfrm>
        </p:grpSpPr>
        <p:sp>
          <p:nvSpPr>
            <p:cNvPr id="32" name="矩形 31"/>
            <p:cNvSpPr/>
            <p:nvPr/>
          </p:nvSpPr>
          <p:spPr>
            <a:xfrm>
              <a:off x="6887967" y="4411531"/>
              <a:ext cx="1260000" cy="1260000"/>
            </a:xfrm>
            <a:prstGeom prst="rect">
              <a:avLst/>
            </a:prstGeom>
            <a:solidFill>
              <a:schemeClr val="bg1">
                <a:alpha val="6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连接符 34"/>
            <p:cNvCxnSpPr/>
            <p:nvPr/>
          </p:nvCxnSpPr>
          <p:spPr>
            <a:xfrm>
              <a:off x="6887967" y="4411531"/>
              <a:ext cx="1260000" cy="126000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par>
                                <p:cTn id="17" presetID="22" presetClass="entr" presetSubtype="8"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p:txBody>
          <a:bodyPr/>
          <a:lstStyle/>
          <a:p>
            <a:pPr eaLnBrk="1" hangingPunct="1"/>
            <a:r>
              <a:rPr lang="en-US" altLang="zh-CN" dirty="0" smtClean="0"/>
              <a:t>Intrinsic Image Decomposition</a:t>
            </a:r>
            <a:endParaRPr lang="en-US" dirty="0">
              <a:latin typeface="Arial" charset="0"/>
            </a:endParaRPr>
          </a:p>
        </p:txBody>
      </p:sp>
      <p:sp>
        <p:nvSpPr>
          <p:cNvPr id="15362" name="Content Placeholder 4"/>
          <p:cNvSpPr>
            <a:spLocks noGrp="1"/>
          </p:cNvSpPr>
          <p:nvPr>
            <p:ph sz="quarter" idx="11"/>
          </p:nvPr>
        </p:nvSpPr>
        <p:spPr>
          <a:xfrm>
            <a:off x="533400" y="990600"/>
            <a:ext cx="8229600" cy="1905000"/>
          </a:xfrm>
        </p:spPr>
        <p:txBody>
          <a:bodyPr/>
          <a:lstStyle/>
          <a:p>
            <a:pPr marL="342900" indent="-342900">
              <a:buSzPct val="100000"/>
              <a:buBlip>
                <a:blip r:embed="rId4"/>
              </a:buBlip>
            </a:pPr>
            <a:r>
              <a:rPr lang="en-US" altLang="zh-CN" sz="2800" dirty="0" smtClean="0">
                <a:latin typeface="Times New Roman" pitchFamily="18" charset="0"/>
                <a:cs typeface="Times New Roman" pitchFamily="18" charset="0"/>
              </a:rPr>
              <a:t>Utilizing a </a:t>
            </a:r>
            <a:r>
              <a:rPr lang="en-US" altLang="zh-CN" sz="2800" dirty="0" err="1" smtClean="0">
                <a:latin typeface="Times New Roman" pitchFamily="18" charset="0"/>
                <a:cs typeface="Times New Roman" pitchFamily="18" charset="0"/>
              </a:rPr>
              <a:t>Retinex</a:t>
            </a:r>
            <a:r>
              <a:rPr lang="en-US" altLang="zh-CN" sz="2800" dirty="0" smtClean="0">
                <a:latin typeface="Times New Roman" pitchFamily="18" charset="0"/>
                <a:cs typeface="Times New Roman" pitchFamily="18" charset="0"/>
              </a:rPr>
              <a:t>-based method</a:t>
            </a:r>
            <a:r>
              <a:rPr lang="en-US" altLang="zh-CN" sz="2800" dirty="0" smtClean="0">
                <a:solidFill>
                  <a:schemeClr val="tx2">
                    <a:lumMod val="60000"/>
                    <a:lumOff val="40000"/>
                  </a:schemeClr>
                </a:solidFill>
                <a:latin typeface="Times New Roman" pitchFamily="18" charset="0"/>
                <a:cs typeface="Times New Roman" pitchFamily="18" charset="0"/>
              </a:rPr>
              <a:t> </a:t>
            </a:r>
            <a:r>
              <a:rPr lang="en-US" altLang="zh-CN" sz="1800" dirty="0" smtClean="0">
                <a:solidFill>
                  <a:schemeClr val="tx2">
                    <a:lumMod val="60000"/>
                    <a:lumOff val="40000"/>
                  </a:schemeClr>
                </a:solidFill>
                <a:latin typeface="Times New Roman" pitchFamily="18" charset="0"/>
                <a:cs typeface="Times New Roman" pitchFamily="18" charset="0"/>
              </a:rPr>
              <a:t>[</a:t>
            </a:r>
            <a:r>
              <a:rPr lang="en-US" altLang="zh-CN" sz="1800" dirty="0" err="1" smtClean="0">
                <a:solidFill>
                  <a:schemeClr val="tx2">
                    <a:lumMod val="60000"/>
                    <a:lumOff val="40000"/>
                  </a:schemeClr>
                </a:solidFill>
                <a:latin typeface="Times New Roman" pitchFamily="18" charset="0"/>
                <a:cs typeface="Times New Roman" pitchFamily="18" charset="0"/>
              </a:rPr>
              <a:t>Shen</a:t>
            </a:r>
            <a:r>
              <a:rPr lang="en-US" altLang="zh-CN" sz="1800" dirty="0" smtClean="0">
                <a:solidFill>
                  <a:schemeClr val="tx2">
                    <a:lumMod val="60000"/>
                    <a:lumOff val="40000"/>
                  </a:schemeClr>
                </a:solidFill>
                <a:latin typeface="Times New Roman" pitchFamily="18" charset="0"/>
                <a:cs typeface="Times New Roman" pitchFamily="18" charset="0"/>
              </a:rPr>
              <a:t> et al. 2008]</a:t>
            </a:r>
            <a:endParaRPr lang="en-US" altLang="zh-CN" sz="2800" dirty="0" smtClean="0">
              <a:solidFill>
                <a:schemeClr val="tx2">
                  <a:lumMod val="60000"/>
                  <a:lumOff val="40000"/>
                </a:schemeClr>
              </a:solidFill>
              <a:latin typeface="Times New Roman" pitchFamily="18" charset="0"/>
              <a:cs typeface="Times New Roman" pitchFamily="18" charset="0"/>
            </a:endParaRPr>
          </a:p>
          <a:p>
            <a:pPr marL="800100" lvl="1" indent="-342900">
              <a:buSzPct val="100000"/>
              <a:buFont typeface="Times New Roman" pitchFamily="18" charset="0"/>
              <a:buChar char="•"/>
            </a:pPr>
            <a:r>
              <a:rPr lang="en-US" altLang="zh-CN" dirty="0" smtClean="0">
                <a:latin typeface="Times New Roman" pitchFamily="18" charset="0"/>
                <a:cs typeface="Times New Roman" pitchFamily="18" charset="0"/>
              </a:rPr>
              <a:t>The reflectance is an intrinsic property of the material </a:t>
            </a:r>
          </a:p>
          <a:p>
            <a:pPr marL="800100" lvl="1" indent="-342900">
              <a:buSzPct val="100000"/>
              <a:buFont typeface="Times New Roman" pitchFamily="18" charset="0"/>
              <a:buChar char="•"/>
            </a:pPr>
            <a:r>
              <a:rPr lang="en-US" altLang="zh-CN" dirty="0" smtClean="0">
                <a:latin typeface="Times New Roman" pitchFamily="18" charset="0"/>
                <a:cs typeface="Times New Roman" pitchFamily="18" charset="0"/>
              </a:rPr>
              <a:t>Not affected by the non-uniform illumination/shading</a:t>
            </a:r>
          </a:p>
          <a:p>
            <a:pPr marL="342900" indent="-342900">
              <a:spcBef>
                <a:spcPts val="1200"/>
              </a:spcBef>
              <a:buSzPct val="100000"/>
              <a:buBlip>
                <a:blip r:embed="rId4"/>
              </a:buBlip>
            </a:pPr>
            <a:r>
              <a:rPr lang="en-US" altLang="zh-CN" sz="2800" dirty="0" smtClean="0">
                <a:latin typeface="Times New Roman" pitchFamily="18" charset="0"/>
                <a:cs typeface="Times New Roman" pitchFamily="18" charset="0"/>
              </a:rPr>
              <a:t>Recovering image reflectance</a:t>
            </a: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5373" name="Picture 13"/>
          <p:cNvPicPr>
            <a:picLocks noChangeAspect="1" noChangeArrowheads="1"/>
          </p:cNvPicPr>
          <p:nvPr/>
        </p:nvPicPr>
        <p:blipFill>
          <a:blip r:embed="rId5" cstate="print"/>
          <a:srcRect/>
          <a:stretch>
            <a:fillRect/>
          </a:stretch>
        </p:blipFill>
        <p:spPr bwMode="auto">
          <a:xfrm>
            <a:off x="1760250" y="2895601"/>
            <a:ext cx="2407143" cy="550000"/>
          </a:xfrm>
          <a:prstGeom prst="rect">
            <a:avLst/>
          </a:prstGeom>
          <a:noFill/>
          <a:ln w="9525">
            <a:solidFill>
              <a:schemeClr val="tx2"/>
            </a:solidFill>
            <a:miter lim="800000"/>
            <a:headEnd/>
            <a:tailEnd/>
          </a:ln>
          <a:effectLst/>
        </p:spPr>
      </p:pic>
      <p:grpSp>
        <p:nvGrpSpPr>
          <p:cNvPr id="41" name="组合 40"/>
          <p:cNvGrpSpPr/>
          <p:nvPr/>
        </p:nvGrpSpPr>
        <p:grpSpPr>
          <a:xfrm>
            <a:off x="2236439" y="3586144"/>
            <a:ext cx="2564161" cy="1070370"/>
            <a:chOff x="2236439" y="3662345"/>
            <a:chExt cx="2564161" cy="1070370"/>
          </a:xfrm>
        </p:grpSpPr>
        <p:pic>
          <p:nvPicPr>
            <p:cNvPr id="27" name="Picture 12"/>
            <p:cNvPicPr>
              <a:picLocks noChangeAspect="1" noChangeArrowheads="1"/>
            </p:cNvPicPr>
            <p:nvPr/>
          </p:nvPicPr>
          <p:blipFill>
            <a:blip r:embed="rId6" cstate="print"/>
            <a:srcRect/>
            <a:stretch>
              <a:fillRect/>
            </a:stretch>
          </p:blipFill>
          <p:spPr bwMode="auto">
            <a:xfrm>
              <a:off x="2236439" y="4156715"/>
              <a:ext cx="1419907" cy="576000"/>
            </a:xfrm>
            <a:prstGeom prst="rect">
              <a:avLst/>
            </a:prstGeom>
            <a:noFill/>
            <a:ln w="9525">
              <a:solidFill>
                <a:schemeClr val="tx2"/>
              </a:solidFill>
              <a:miter lim="800000"/>
              <a:headEnd/>
              <a:tailEnd/>
            </a:ln>
            <a:effectLst/>
          </p:spPr>
        </p:pic>
        <p:sp>
          <p:nvSpPr>
            <p:cNvPr id="28" name="下箭头 27"/>
            <p:cNvSpPr/>
            <p:nvPr/>
          </p:nvSpPr>
          <p:spPr>
            <a:xfrm>
              <a:off x="2739257" y="3662345"/>
              <a:ext cx="6096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1" name="TextBox 17"/>
            <p:cNvSpPr txBox="1">
              <a:spLocks noChangeArrowheads="1"/>
            </p:cNvSpPr>
            <p:nvPr/>
          </p:nvSpPr>
          <p:spPr bwMode="auto">
            <a:xfrm>
              <a:off x="3429000" y="3714346"/>
              <a:ext cx="1371600" cy="276999"/>
            </a:xfrm>
            <a:prstGeom prst="rect">
              <a:avLst/>
            </a:prstGeom>
            <a:noFill/>
            <a:ln w="9525">
              <a:noFill/>
              <a:miter lim="800000"/>
              <a:headEnd/>
              <a:tailEnd/>
            </a:ln>
          </p:spPr>
          <p:txBody>
            <a:bodyPr wrap="square" lIns="0" tIns="0" rIns="0" bIns="0" anchor="ctr" anchorCtr="0">
              <a:spAutoFit/>
            </a:bodyPr>
            <a:lstStyle/>
            <a:p>
              <a:pPr marL="0" lvl="1" indent="11113">
                <a:buSzPct val="100000"/>
              </a:pPr>
              <a:r>
                <a:rPr lang="en-US" altLang="zh-CN" sz="1800" dirty="0" smtClean="0">
                  <a:effectLst>
                    <a:outerShdw blurRad="38100" dist="38100" dir="2700000" algn="tl">
                      <a:srgbClr val="000000">
                        <a:alpha val="43137"/>
                      </a:srgbClr>
                    </a:outerShdw>
                  </a:effectLst>
                  <a:latin typeface="Times New Roman" pitchFamily="18" charset="0"/>
                  <a:cs typeface="Times New Roman" pitchFamily="18" charset="0"/>
                </a:rPr>
                <a:t>Normalizing</a:t>
              </a:r>
            </a:p>
          </p:txBody>
        </p:sp>
      </p:grpSp>
      <p:grpSp>
        <p:nvGrpSpPr>
          <p:cNvPr id="42" name="组合 41"/>
          <p:cNvGrpSpPr/>
          <p:nvPr/>
        </p:nvGrpSpPr>
        <p:grpSpPr>
          <a:xfrm>
            <a:off x="1981201" y="4733087"/>
            <a:ext cx="3276599" cy="1167580"/>
            <a:chOff x="1981201" y="4809288"/>
            <a:chExt cx="3276599" cy="1167580"/>
          </a:xfrm>
        </p:grpSpPr>
        <p:pic>
          <p:nvPicPr>
            <p:cNvPr id="36" name="Picture 14"/>
            <p:cNvPicPr>
              <a:picLocks noChangeAspect="1" noChangeArrowheads="1"/>
            </p:cNvPicPr>
            <p:nvPr/>
          </p:nvPicPr>
          <p:blipFill>
            <a:blip r:embed="rId7" cstate="print"/>
            <a:srcRect/>
            <a:stretch>
              <a:fillRect/>
            </a:stretch>
          </p:blipFill>
          <p:spPr bwMode="auto">
            <a:xfrm>
              <a:off x="1981201" y="5410201"/>
              <a:ext cx="1860000" cy="566667"/>
            </a:xfrm>
            <a:prstGeom prst="rect">
              <a:avLst/>
            </a:prstGeom>
            <a:noFill/>
            <a:ln w="9525">
              <a:solidFill>
                <a:schemeClr val="tx2"/>
              </a:solidFill>
              <a:miter lim="800000"/>
              <a:headEnd/>
              <a:tailEnd/>
            </a:ln>
            <a:effectLst/>
          </p:spPr>
        </p:pic>
        <p:sp>
          <p:nvSpPr>
            <p:cNvPr id="37" name="下箭头 36"/>
            <p:cNvSpPr/>
            <p:nvPr/>
          </p:nvSpPr>
          <p:spPr>
            <a:xfrm>
              <a:off x="2739257" y="4920577"/>
              <a:ext cx="6096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8" name="TextBox 17"/>
            <p:cNvSpPr txBox="1">
              <a:spLocks noChangeArrowheads="1"/>
            </p:cNvSpPr>
            <p:nvPr/>
          </p:nvSpPr>
          <p:spPr bwMode="auto">
            <a:xfrm>
              <a:off x="3429000" y="4809288"/>
              <a:ext cx="1828800" cy="553998"/>
            </a:xfrm>
            <a:prstGeom prst="rect">
              <a:avLst/>
            </a:prstGeom>
            <a:noFill/>
            <a:ln w="9525">
              <a:noFill/>
              <a:miter lim="800000"/>
              <a:headEnd/>
              <a:tailEnd/>
            </a:ln>
          </p:spPr>
          <p:txBody>
            <a:bodyPr wrap="square" lIns="0" tIns="0" rIns="0" bIns="0" anchor="ctr" anchorCtr="0">
              <a:spAutoFit/>
            </a:bodyPr>
            <a:lstStyle/>
            <a:p>
              <a:pPr marL="0" lvl="1" indent="11113">
                <a:buSzPct val="100000"/>
              </a:pPr>
              <a:r>
                <a:rPr lang="en-US" altLang="zh-CN" sz="1800" dirty="0" smtClean="0">
                  <a:effectLst>
                    <a:outerShdw blurRad="38100" dist="38100" dir="2700000" algn="tl">
                      <a:srgbClr val="000000">
                        <a:alpha val="43137"/>
                      </a:srgbClr>
                    </a:outerShdw>
                  </a:effectLst>
                  <a:latin typeface="Times New Roman" pitchFamily="18" charset="0"/>
                  <a:cs typeface="Times New Roman" pitchFamily="18" charset="0"/>
                </a:rPr>
                <a:t>Solving reflectance intensity </a:t>
              </a:r>
              <a:r>
                <a:rPr lang="en-US" altLang="zh-CN" sz="1800" i="1" dirty="0" err="1" smtClean="0">
                  <a:effectLst>
                    <a:outerShdw blurRad="38100" dist="38100" dir="2700000" algn="tl">
                      <a:srgbClr val="000000">
                        <a:alpha val="43137"/>
                      </a:srgbClr>
                    </a:outerShdw>
                  </a:effectLst>
                  <a:latin typeface="Times New Roman" pitchFamily="18" charset="0"/>
                  <a:cs typeface="Times New Roman" pitchFamily="18" charset="0"/>
                </a:rPr>
                <a:t>r</a:t>
              </a:r>
              <a:r>
                <a:rPr lang="en-US" altLang="zh-CN" sz="1800" i="1" baseline="-25000" dirty="0" err="1" smtClean="0">
                  <a:effectLst>
                    <a:outerShdw blurRad="38100" dist="38100" dir="2700000" algn="tl">
                      <a:srgbClr val="000000">
                        <a:alpha val="43137"/>
                      </a:srgbClr>
                    </a:outerShdw>
                  </a:effectLst>
                  <a:latin typeface="Times New Roman" pitchFamily="18" charset="0"/>
                  <a:cs typeface="Times New Roman" pitchFamily="18" charset="0"/>
                </a:rPr>
                <a:t>i,j</a:t>
              </a:r>
              <a:r>
                <a:rPr lang="en-US" altLang="zh-CN" sz="1800" i="1" baseline="-250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altLang="zh-CN" sz="18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43" name="组合 42"/>
          <p:cNvGrpSpPr/>
          <p:nvPr/>
        </p:nvGrpSpPr>
        <p:grpSpPr>
          <a:xfrm>
            <a:off x="1752600" y="2910839"/>
            <a:ext cx="3124200" cy="1038701"/>
            <a:chOff x="1752600" y="3017520"/>
            <a:chExt cx="3124200" cy="1038701"/>
          </a:xfrm>
        </p:grpSpPr>
        <p:sp>
          <p:nvSpPr>
            <p:cNvPr id="44" name="TextBox 17"/>
            <p:cNvSpPr txBox="1">
              <a:spLocks noChangeArrowheads="1"/>
            </p:cNvSpPr>
            <p:nvPr/>
          </p:nvSpPr>
          <p:spPr bwMode="auto">
            <a:xfrm>
              <a:off x="1828800" y="3810000"/>
              <a:ext cx="914400" cy="246221"/>
            </a:xfrm>
            <a:prstGeom prst="rect">
              <a:avLst/>
            </a:prstGeom>
            <a:noFill/>
            <a:ln w="9525">
              <a:noFill/>
              <a:miter lim="800000"/>
              <a:headEnd/>
              <a:tailEnd/>
            </a:ln>
          </p:spPr>
          <p:txBody>
            <a:bodyPr wrap="square" lIns="0" tIns="0" rIns="0" bIns="0" anchor="ctr" anchorCtr="0">
              <a:spAutoFit/>
            </a:bodyPr>
            <a:lstStyle/>
            <a:p>
              <a:r>
                <a:rPr lang="en-US" altLang="zh-CN" sz="1600" dirty="0" smtClean="0">
                  <a:solidFill>
                    <a:srgbClr val="7030A0"/>
                  </a:solidFill>
                  <a:latin typeface="Times New Roman" pitchFamily="18" charset="0"/>
                  <a:cs typeface="Times New Roman" pitchFamily="18" charset="0"/>
                </a:rPr>
                <a:t>Pixel color</a:t>
              </a:r>
              <a:endParaRPr lang="zh-CN" altLang="en-US" sz="1600" dirty="0">
                <a:solidFill>
                  <a:srgbClr val="7030A0"/>
                </a:solidFill>
                <a:latin typeface="Times New Roman" pitchFamily="18" charset="0"/>
                <a:cs typeface="Times New Roman" pitchFamily="18" charset="0"/>
              </a:endParaRPr>
            </a:p>
          </p:txBody>
        </p:sp>
        <p:sp>
          <p:nvSpPr>
            <p:cNvPr id="45" name="线形标注 2(带强调线) 44"/>
            <p:cNvSpPr/>
            <p:nvPr/>
          </p:nvSpPr>
          <p:spPr>
            <a:xfrm rot="16200000">
              <a:off x="1828800" y="2941320"/>
              <a:ext cx="457200" cy="609600"/>
            </a:xfrm>
            <a:prstGeom prst="accentCallout2">
              <a:avLst>
                <a:gd name="adj1" fmla="val 46442"/>
                <a:gd name="adj2" fmla="val -8333"/>
                <a:gd name="adj3" fmla="val 46058"/>
                <a:gd name="adj4" fmla="val -36001"/>
                <a:gd name="adj5" fmla="val 90000"/>
                <a:gd name="adj6" fmla="val -76667"/>
              </a:avLst>
            </a:prstGeom>
            <a:noFill/>
            <a:ln>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solidFill>
                  <a:schemeClr val="accent6">
                    <a:lumMod val="75000"/>
                  </a:schemeClr>
                </a:solidFill>
              </a:endParaRPr>
            </a:p>
          </p:txBody>
        </p:sp>
        <p:sp>
          <p:nvSpPr>
            <p:cNvPr id="46" name="TextBox 17"/>
            <p:cNvSpPr txBox="1">
              <a:spLocks noChangeArrowheads="1"/>
            </p:cNvSpPr>
            <p:nvPr/>
          </p:nvSpPr>
          <p:spPr bwMode="auto">
            <a:xfrm>
              <a:off x="2842260" y="3810000"/>
              <a:ext cx="1043940" cy="246221"/>
            </a:xfrm>
            <a:prstGeom prst="rect">
              <a:avLst/>
            </a:prstGeom>
            <a:noFill/>
            <a:ln w="9525">
              <a:noFill/>
              <a:miter lim="800000"/>
              <a:headEnd/>
              <a:tailEnd/>
            </a:ln>
          </p:spPr>
          <p:txBody>
            <a:bodyPr wrap="square" lIns="0" tIns="0" rIns="0" bIns="0" anchor="ctr" anchorCtr="0">
              <a:spAutoFit/>
            </a:bodyPr>
            <a:lstStyle/>
            <a:p>
              <a:r>
                <a:rPr lang="en-US" altLang="zh-CN" sz="1600" dirty="0" smtClean="0">
                  <a:solidFill>
                    <a:srgbClr val="FF0000"/>
                  </a:solidFill>
                  <a:latin typeface="Times New Roman" pitchFamily="18" charset="0"/>
                  <a:cs typeface="Times New Roman" pitchFamily="18" charset="0"/>
                </a:rPr>
                <a:t>Reflectance</a:t>
              </a:r>
              <a:endParaRPr lang="zh-CN" altLang="en-US" sz="1600" dirty="0">
                <a:solidFill>
                  <a:srgbClr val="FF0000"/>
                </a:solidFill>
                <a:latin typeface="Times New Roman" pitchFamily="18" charset="0"/>
                <a:cs typeface="Times New Roman" pitchFamily="18" charset="0"/>
              </a:endParaRPr>
            </a:p>
          </p:txBody>
        </p:sp>
        <p:sp>
          <p:nvSpPr>
            <p:cNvPr id="47" name="TextBox 17"/>
            <p:cNvSpPr txBox="1">
              <a:spLocks noChangeArrowheads="1"/>
            </p:cNvSpPr>
            <p:nvPr/>
          </p:nvSpPr>
          <p:spPr bwMode="auto">
            <a:xfrm>
              <a:off x="4038600" y="3810001"/>
              <a:ext cx="838200" cy="246220"/>
            </a:xfrm>
            <a:prstGeom prst="rect">
              <a:avLst/>
            </a:prstGeom>
            <a:noFill/>
            <a:ln w="9525">
              <a:noFill/>
              <a:miter lim="800000"/>
              <a:headEnd/>
              <a:tailEnd/>
            </a:ln>
          </p:spPr>
          <p:txBody>
            <a:bodyPr wrap="square" lIns="0" tIns="0" rIns="0" bIns="0" anchor="ctr" anchorCtr="0">
              <a:spAutoFit/>
            </a:bodyPr>
            <a:lstStyle/>
            <a:p>
              <a:r>
                <a:rPr lang="en-US" altLang="zh-CN" sz="1600" dirty="0" smtClean="0">
                  <a:solidFill>
                    <a:srgbClr val="00B0F0"/>
                  </a:solidFill>
                  <a:latin typeface="Times New Roman" pitchFamily="18" charset="0"/>
                  <a:cs typeface="Times New Roman" pitchFamily="18" charset="0"/>
                </a:rPr>
                <a:t>Shading</a:t>
              </a:r>
              <a:endParaRPr lang="zh-CN" altLang="en-US" sz="1600" dirty="0">
                <a:solidFill>
                  <a:srgbClr val="00B0F0"/>
                </a:solidFill>
                <a:latin typeface="Times New Roman" pitchFamily="18" charset="0"/>
                <a:cs typeface="Times New Roman" pitchFamily="18" charset="0"/>
              </a:endParaRPr>
            </a:p>
          </p:txBody>
        </p:sp>
        <p:sp>
          <p:nvSpPr>
            <p:cNvPr id="48" name="线形标注 2(带强调线) 47"/>
            <p:cNvSpPr/>
            <p:nvPr/>
          </p:nvSpPr>
          <p:spPr>
            <a:xfrm rot="16200000">
              <a:off x="2743200" y="2941320"/>
              <a:ext cx="457200" cy="609600"/>
            </a:xfrm>
            <a:prstGeom prst="accentCallout2">
              <a:avLst>
                <a:gd name="adj1" fmla="val 46442"/>
                <a:gd name="adj2" fmla="val -8333"/>
                <a:gd name="adj3" fmla="val 46058"/>
                <a:gd name="adj4" fmla="val -36001"/>
                <a:gd name="adj5" fmla="val 90000"/>
                <a:gd name="adj6" fmla="val -73334"/>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solidFill>
                  <a:schemeClr val="accent4"/>
                </a:solidFill>
              </a:endParaRPr>
            </a:p>
          </p:txBody>
        </p:sp>
        <p:sp>
          <p:nvSpPr>
            <p:cNvPr id="49" name="线形标注 2(带强调线) 48"/>
            <p:cNvSpPr/>
            <p:nvPr/>
          </p:nvSpPr>
          <p:spPr>
            <a:xfrm rot="16200000">
              <a:off x="3642360" y="2941320"/>
              <a:ext cx="457200" cy="609600"/>
            </a:xfrm>
            <a:prstGeom prst="accentCallout2">
              <a:avLst>
                <a:gd name="adj1" fmla="val 46442"/>
                <a:gd name="adj2" fmla="val -8333"/>
                <a:gd name="adj3" fmla="val 46058"/>
                <a:gd name="adj4" fmla="val -36001"/>
                <a:gd name="adj5" fmla="val 100000"/>
                <a:gd name="adj6" fmla="val -70000"/>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grpSp>
        <p:nvGrpSpPr>
          <p:cNvPr id="50" name="组合 49"/>
          <p:cNvGrpSpPr/>
          <p:nvPr/>
        </p:nvGrpSpPr>
        <p:grpSpPr>
          <a:xfrm>
            <a:off x="2270760" y="4127658"/>
            <a:ext cx="3139440" cy="1284923"/>
            <a:chOff x="2270760" y="4280059"/>
            <a:chExt cx="3139440" cy="1284923"/>
          </a:xfrm>
        </p:grpSpPr>
        <p:sp>
          <p:nvSpPr>
            <p:cNvPr id="51" name="TextBox 17"/>
            <p:cNvSpPr txBox="1">
              <a:spLocks noChangeArrowheads="1"/>
            </p:cNvSpPr>
            <p:nvPr/>
          </p:nvSpPr>
          <p:spPr bwMode="auto">
            <a:xfrm>
              <a:off x="2667000" y="5072539"/>
              <a:ext cx="2743200" cy="492443"/>
            </a:xfrm>
            <a:prstGeom prst="rect">
              <a:avLst/>
            </a:prstGeom>
            <a:noFill/>
            <a:ln w="9525">
              <a:noFill/>
              <a:miter lim="800000"/>
              <a:headEnd/>
              <a:tailEnd/>
            </a:ln>
          </p:spPr>
          <p:txBody>
            <a:bodyPr wrap="square" lIns="0" tIns="0" rIns="0" bIns="0" anchor="ctr" anchorCtr="0">
              <a:spAutoFit/>
            </a:bodyPr>
            <a:lstStyle/>
            <a:p>
              <a:r>
                <a:rPr lang="en-US" altLang="zh-CN" sz="1600" dirty="0" smtClean="0">
                  <a:solidFill>
                    <a:srgbClr val="FF0000"/>
                  </a:solidFill>
                  <a:latin typeface="Times New Roman" pitchFamily="18" charset="0"/>
                  <a:cs typeface="Times New Roman" pitchFamily="18" charset="0"/>
                </a:rPr>
                <a:t>Intensity-normalized reflectance (chromaticity)</a:t>
              </a:r>
              <a:endParaRPr lang="zh-CN" altLang="en-US" sz="1600" dirty="0">
                <a:solidFill>
                  <a:srgbClr val="FF0000"/>
                </a:solidFill>
                <a:latin typeface="Times New Roman" pitchFamily="18" charset="0"/>
                <a:cs typeface="Times New Roman" pitchFamily="18" charset="0"/>
              </a:endParaRPr>
            </a:p>
          </p:txBody>
        </p:sp>
        <p:sp>
          <p:nvSpPr>
            <p:cNvPr id="52" name="线形标注 2(带强调线) 51"/>
            <p:cNvSpPr/>
            <p:nvPr/>
          </p:nvSpPr>
          <p:spPr>
            <a:xfrm rot="16200000">
              <a:off x="2346960" y="4203859"/>
              <a:ext cx="457200" cy="609600"/>
            </a:xfrm>
            <a:prstGeom prst="accentCallout2">
              <a:avLst>
                <a:gd name="adj1" fmla="val 46442"/>
                <a:gd name="adj2" fmla="val -8333"/>
                <a:gd name="adj3" fmla="val 46058"/>
                <a:gd name="adj4" fmla="val -36001"/>
                <a:gd name="adj5" fmla="val 90000"/>
                <a:gd name="adj6" fmla="val -70000"/>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grpSp>
        <p:nvGrpSpPr>
          <p:cNvPr id="56" name="组合 55"/>
          <p:cNvGrpSpPr/>
          <p:nvPr/>
        </p:nvGrpSpPr>
        <p:grpSpPr>
          <a:xfrm>
            <a:off x="6046900" y="2514600"/>
            <a:ext cx="1258888" cy="1561195"/>
            <a:chOff x="6046900" y="2514600"/>
            <a:chExt cx="1258888" cy="1561195"/>
          </a:xfrm>
        </p:grpSpPr>
        <p:pic>
          <p:nvPicPr>
            <p:cNvPr id="25" name="Picture 35" descr="appgeninput"/>
            <p:cNvPicPr>
              <a:picLocks noChangeAspect="1" noChangeArrowheads="1"/>
            </p:cNvPicPr>
            <p:nvPr/>
          </p:nvPicPr>
          <p:blipFill>
            <a:blip r:embed="rId8" cstate="print"/>
            <a:srcRect/>
            <a:stretch>
              <a:fillRect/>
            </a:stretch>
          </p:blipFill>
          <p:spPr bwMode="auto">
            <a:xfrm>
              <a:off x="6046900" y="2514600"/>
              <a:ext cx="1258888" cy="1258888"/>
            </a:xfrm>
            <a:prstGeom prst="rect">
              <a:avLst/>
            </a:prstGeom>
            <a:noFill/>
          </p:spPr>
        </p:pic>
        <p:graphicFrame>
          <p:nvGraphicFramePr>
            <p:cNvPr id="72706" name="Object 2"/>
            <p:cNvGraphicFramePr>
              <a:graphicFrameLocks noChangeAspect="1"/>
            </p:cNvGraphicFramePr>
            <p:nvPr/>
          </p:nvGraphicFramePr>
          <p:xfrm>
            <a:off x="6593794" y="3847195"/>
            <a:ext cx="165100" cy="228600"/>
          </p:xfrm>
          <a:graphic>
            <a:graphicData uri="http://schemas.openxmlformats.org/presentationml/2006/ole">
              <p:oleObj spid="_x0000_s72706" name="公式" r:id="rId9" imgW="164880" imgH="228600" progId="Equation.3">
                <p:embed/>
              </p:oleObj>
            </a:graphicData>
          </a:graphic>
        </p:graphicFrame>
      </p:grpSp>
      <p:grpSp>
        <p:nvGrpSpPr>
          <p:cNvPr id="57" name="组合 56"/>
          <p:cNvGrpSpPr/>
          <p:nvPr/>
        </p:nvGrpSpPr>
        <p:grpSpPr>
          <a:xfrm>
            <a:off x="7239000" y="2514600"/>
            <a:ext cx="1572987" cy="1592945"/>
            <a:chOff x="7239000" y="2514600"/>
            <a:chExt cx="1572987" cy="1592945"/>
          </a:xfrm>
        </p:grpSpPr>
        <p:pic>
          <p:nvPicPr>
            <p:cNvPr id="30" name="Picture 44"/>
            <p:cNvPicPr>
              <a:picLocks noChangeAspect="1" noChangeArrowheads="1"/>
            </p:cNvPicPr>
            <p:nvPr/>
          </p:nvPicPr>
          <p:blipFill>
            <a:blip r:embed="rId10" cstate="print"/>
            <a:srcRect/>
            <a:stretch>
              <a:fillRect/>
            </a:stretch>
          </p:blipFill>
          <p:spPr bwMode="auto">
            <a:xfrm>
              <a:off x="7534049" y="2514600"/>
              <a:ext cx="1277938" cy="1258888"/>
            </a:xfrm>
            <a:prstGeom prst="rect">
              <a:avLst/>
            </a:prstGeom>
            <a:noFill/>
            <a:ln w="9525">
              <a:noFill/>
              <a:miter lim="800000"/>
              <a:headEnd/>
              <a:tailEnd/>
            </a:ln>
            <a:effectLst/>
          </p:spPr>
        </p:pic>
        <p:graphicFrame>
          <p:nvGraphicFramePr>
            <p:cNvPr id="40" name="对象 39"/>
            <p:cNvGraphicFramePr>
              <a:graphicFrameLocks noChangeAspect="1"/>
            </p:cNvGraphicFramePr>
            <p:nvPr/>
          </p:nvGraphicFramePr>
          <p:xfrm>
            <a:off x="8065068" y="3815445"/>
            <a:ext cx="215900" cy="292100"/>
          </p:xfrm>
          <a:graphic>
            <a:graphicData uri="http://schemas.openxmlformats.org/presentationml/2006/ole">
              <p:oleObj spid="_x0000_s72705" name="公式" r:id="rId11" imgW="215640" imgH="291960" progId="Equation.3">
                <p:embed/>
              </p:oleObj>
            </a:graphicData>
          </a:graphic>
        </p:graphicFrame>
        <p:sp>
          <p:nvSpPr>
            <p:cNvPr id="53" name="燕尾形箭头 26"/>
            <p:cNvSpPr/>
            <p:nvPr/>
          </p:nvSpPr>
          <p:spPr>
            <a:xfrm>
              <a:off x="7239000" y="2953544"/>
              <a:ext cx="457200" cy="381000"/>
            </a:xfrm>
            <a:prstGeom prst="notched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zh-CN" altLang="en-US">
                <a:sym typeface="Gill Sans" charset="0"/>
              </a:endParaRPr>
            </a:p>
          </p:txBody>
        </p:sp>
      </p:grpSp>
      <p:grpSp>
        <p:nvGrpSpPr>
          <p:cNvPr id="58" name="组合 57"/>
          <p:cNvGrpSpPr/>
          <p:nvPr/>
        </p:nvGrpSpPr>
        <p:grpSpPr>
          <a:xfrm>
            <a:off x="7543574" y="3809997"/>
            <a:ext cx="1301068" cy="2126348"/>
            <a:chOff x="7543574" y="3809997"/>
            <a:chExt cx="1301068" cy="2126348"/>
          </a:xfrm>
        </p:grpSpPr>
        <p:pic>
          <p:nvPicPr>
            <p:cNvPr id="26" name="Picture 38" descr="appgenour1"/>
            <p:cNvPicPr>
              <a:picLocks noChangeAspect="1" noChangeArrowheads="1"/>
            </p:cNvPicPr>
            <p:nvPr/>
          </p:nvPicPr>
          <p:blipFill>
            <a:blip r:embed="rId12" cstate="print"/>
            <a:srcRect/>
            <a:stretch>
              <a:fillRect/>
            </a:stretch>
          </p:blipFill>
          <p:spPr bwMode="auto">
            <a:xfrm>
              <a:off x="7543574" y="4343400"/>
              <a:ext cx="1258888" cy="1258888"/>
            </a:xfrm>
            <a:prstGeom prst="rect">
              <a:avLst/>
            </a:prstGeom>
            <a:noFill/>
          </p:spPr>
        </p:pic>
        <p:graphicFrame>
          <p:nvGraphicFramePr>
            <p:cNvPr id="72707" name="Object 3"/>
            <p:cNvGraphicFramePr>
              <a:graphicFrameLocks noChangeAspect="1"/>
            </p:cNvGraphicFramePr>
            <p:nvPr/>
          </p:nvGraphicFramePr>
          <p:xfrm>
            <a:off x="7944418" y="5644245"/>
            <a:ext cx="457200" cy="292100"/>
          </p:xfrm>
          <a:graphic>
            <a:graphicData uri="http://schemas.openxmlformats.org/presentationml/2006/ole">
              <p:oleObj spid="_x0000_s72707" name="公式" r:id="rId13" imgW="457200" imgH="291960" progId="Equation.3">
                <p:embed/>
              </p:oleObj>
            </a:graphicData>
          </a:graphic>
        </p:graphicFrame>
        <p:sp>
          <p:nvSpPr>
            <p:cNvPr id="54" name="燕尾形箭头 26"/>
            <p:cNvSpPr/>
            <p:nvPr/>
          </p:nvSpPr>
          <p:spPr>
            <a:xfrm rot="5400000">
              <a:off x="8425542" y="3848097"/>
              <a:ext cx="457200" cy="381000"/>
            </a:xfrm>
            <a:prstGeom prst="notched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zh-CN" altLang="en-US">
                <a:sym typeface="Gill Sans" charset="0"/>
              </a:endParaRPr>
            </a:p>
          </p:txBody>
        </p:sp>
      </p:grpSp>
      <p:grpSp>
        <p:nvGrpSpPr>
          <p:cNvPr id="59" name="组合 58"/>
          <p:cNvGrpSpPr/>
          <p:nvPr/>
        </p:nvGrpSpPr>
        <p:grpSpPr>
          <a:xfrm>
            <a:off x="6046900" y="4343400"/>
            <a:ext cx="1611200" cy="1674813"/>
            <a:chOff x="6046900" y="4343400"/>
            <a:chExt cx="1611200" cy="1674813"/>
          </a:xfrm>
        </p:grpSpPr>
        <p:pic>
          <p:nvPicPr>
            <p:cNvPr id="29" name="Picture 39" descr="appgenour2"/>
            <p:cNvPicPr>
              <a:picLocks noChangeAspect="1" noChangeArrowheads="1"/>
            </p:cNvPicPr>
            <p:nvPr/>
          </p:nvPicPr>
          <p:blipFill>
            <a:blip r:embed="rId14" cstate="print"/>
            <a:srcRect/>
            <a:stretch>
              <a:fillRect/>
            </a:stretch>
          </p:blipFill>
          <p:spPr bwMode="auto">
            <a:xfrm>
              <a:off x="6046900" y="4343400"/>
              <a:ext cx="1258888" cy="1258888"/>
            </a:xfrm>
            <a:prstGeom prst="rect">
              <a:avLst/>
            </a:prstGeom>
            <a:noFill/>
          </p:spPr>
        </p:pic>
        <p:graphicFrame>
          <p:nvGraphicFramePr>
            <p:cNvPr id="72708" name="Object 4"/>
            <p:cNvGraphicFramePr>
              <a:graphicFrameLocks noChangeAspect="1"/>
            </p:cNvGraphicFramePr>
            <p:nvPr/>
          </p:nvGraphicFramePr>
          <p:xfrm>
            <a:off x="6283325" y="5561013"/>
            <a:ext cx="787400" cy="457200"/>
          </p:xfrm>
          <a:graphic>
            <a:graphicData uri="http://schemas.openxmlformats.org/presentationml/2006/ole">
              <p:oleObj spid="_x0000_s72708" name="公式" r:id="rId15" imgW="787320" imgH="457200" progId="Equation.3">
                <p:embed/>
              </p:oleObj>
            </a:graphicData>
          </a:graphic>
        </p:graphicFrame>
        <p:sp>
          <p:nvSpPr>
            <p:cNvPr id="55" name="燕尾形箭头 26"/>
            <p:cNvSpPr/>
            <p:nvPr/>
          </p:nvSpPr>
          <p:spPr>
            <a:xfrm rot="10800000">
              <a:off x="7200900" y="4782344"/>
              <a:ext cx="457200" cy="381000"/>
            </a:xfrm>
            <a:prstGeom prst="notched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zh-CN" altLang="en-US">
                <a:sym typeface="Gill Sans"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strips(downRight)">
                                      <p:cBhvr>
                                        <p:cTn id="7" dur="500"/>
                                        <p:tgtEl>
                                          <p:spTgt spid="15362">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15362">
                                            <p:txEl>
                                              <p:pRg st="1" end="1"/>
                                            </p:txEl>
                                          </p:spTgt>
                                        </p:tgtEl>
                                        <p:attrNameLst>
                                          <p:attrName>style.visibility</p:attrName>
                                        </p:attrNameLst>
                                      </p:cBhvr>
                                      <p:to>
                                        <p:strVal val="visible"/>
                                      </p:to>
                                    </p:set>
                                    <p:animEffect transition="in" filter="strips(downRight)">
                                      <p:cBhvr>
                                        <p:cTn id="10" dur="500"/>
                                        <p:tgtEl>
                                          <p:spTgt spid="15362">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15362">
                                            <p:txEl>
                                              <p:pRg st="2" end="2"/>
                                            </p:txEl>
                                          </p:spTgt>
                                        </p:tgtEl>
                                        <p:attrNameLst>
                                          <p:attrName>style.visibility</p:attrName>
                                        </p:attrNameLst>
                                      </p:cBhvr>
                                      <p:to>
                                        <p:strVal val="visible"/>
                                      </p:to>
                                    </p:set>
                                    <p:animEffect transition="in" filter="strips(downRight)">
                                      <p:cBhvr>
                                        <p:cTn id="13" dur="500"/>
                                        <p:tgtEl>
                                          <p:spTgt spid="1536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15362">
                                            <p:txEl>
                                              <p:pRg st="3" end="3"/>
                                            </p:txEl>
                                          </p:spTgt>
                                        </p:tgtEl>
                                        <p:attrNameLst>
                                          <p:attrName>style.visibility</p:attrName>
                                        </p:attrNameLst>
                                      </p:cBhvr>
                                      <p:to>
                                        <p:strVal val="visible"/>
                                      </p:to>
                                    </p:set>
                                    <p:animEffect transition="in" filter="strips(downRight)">
                                      <p:cBhvr>
                                        <p:cTn id="18" dur="500"/>
                                        <p:tgtEl>
                                          <p:spTgt spid="15362">
                                            <p:txEl>
                                              <p:pRg st="3" end="3"/>
                                            </p:txEl>
                                          </p:spTgt>
                                        </p:tgtEl>
                                      </p:cBhvr>
                                    </p:animEffect>
                                  </p:childTnLst>
                                </p:cTn>
                              </p:par>
                              <p:par>
                                <p:cTn id="19" presetID="18" presetClass="entr" presetSubtype="6" fill="hold" nodeType="withEffect">
                                  <p:stCondLst>
                                    <p:cond delay="0"/>
                                  </p:stCondLst>
                                  <p:childTnLst>
                                    <p:set>
                                      <p:cBhvr>
                                        <p:cTn id="20" dur="1" fill="hold">
                                          <p:stCondLst>
                                            <p:cond delay="0"/>
                                          </p:stCondLst>
                                        </p:cTn>
                                        <p:tgtEl>
                                          <p:spTgt spid="15373"/>
                                        </p:tgtEl>
                                        <p:attrNameLst>
                                          <p:attrName>style.visibility</p:attrName>
                                        </p:attrNameLst>
                                      </p:cBhvr>
                                      <p:to>
                                        <p:strVal val="visible"/>
                                      </p:to>
                                    </p:set>
                                    <p:animEffect transition="in" filter="strips(downRight)">
                                      <p:cBhvr>
                                        <p:cTn id="21" dur="500"/>
                                        <p:tgtEl>
                                          <p:spTgt spid="15373"/>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wipe(left)">
                                      <p:cBhvr>
                                        <p:cTn id="29" dur="500"/>
                                        <p:tgtEl>
                                          <p:spTgt spid="5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nodeType="clickEffect">
                                  <p:stCondLst>
                                    <p:cond delay="0"/>
                                  </p:stCondLst>
                                  <p:childTnLst>
                                    <p:animEffect transition="out" filter="wipe(down)">
                                      <p:cBhvr>
                                        <p:cTn id="33" dur="500"/>
                                        <p:tgtEl>
                                          <p:spTgt spid="43"/>
                                        </p:tgtEl>
                                      </p:cBhvr>
                                    </p:animEffect>
                                    <p:set>
                                      <p:cBhvr>
                                        <p:cTn id="34" dur="1" fill="hold">
                                          <p:stCondLst>
                                            <p:cond delay="499"/>
                                          </p:stCondLst>
                                        </p:cTn>
                                        <p:tgtEl>
                                          <p:spTgt spid="43"/>
                                        </p:tgtEl>
                                        <p:attrNameLst>
                                          <p:attrName>style.visibility</p:attrName>
                                        </p:attrNameLst>
                                      </p:cBhvr>
                                      <p:to>
                                        <p:strVal val="hidden"/>
                                      </p:to>
                                    </p:se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up)">
                                      <p:cBhvr>
                                        <p:cTn id="38" dur="500"/>
                                        <p:tgtEl>
                                          <p:spTgt spid="41"/>
                                        </p:tgtEl>
                                      </p:cBhvr>
                                    </p:animEffect>
                                  </p:childTnLst>
                                </p:cTn>
                              </p:par>
                            </p:childTnLst>
                          </p:cTn>
                        </p:par>
                        <p:par>
                          <p:cTn id="39" fill="hold">
                            <p:stCondLst>
                              <p:cond delay="1000"/>
                            </p:stCondLst>
                            <p:childTnLst>
                              <p:par>
                                <p:cTn id="40" presetID="22" presetClass="entr" presetSubtype="1" fill="hold"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up)">
                                      <p:cBhvr>
                                        <p:cTn id="42" dur="500"/>
                                        <p:tgtEl>
                                          <p:spTgt spid="50"/>
                                        </p:tgtEl>
                                      </p:cBhvr>
                                    </p:animEffec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500"/>
                                        <p:tgtEl>
                                          <p:spTgt spid="5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4" fill="hold" nodeType="clickEffect">
                                  <p:stCondLst>
                                    <p:cond delay="0"/>
                                  </p:stCondLst>
                                  <p:childTnLst>
                                    <p:animEffect transition="out" filter="wipe(down)">
                                      <p:cBhvr>
                                        <p:cTn id="50" dur="500"/>
                                        <p:tgtEl>
                                          <p:spTgt spid="50"/>
                                        </p:tgtEl>
                                      </p:cBhvr>
                                    </p:animEffect>
                                    <p:set>
                                      <p:cBhvr>
                                        <p:cTn id="51" dur="1" fill="hold">
                                          <p:stCondLst>
                                            <p:cond delay="499"/>
                                          </p:stCondLst>
                                        </p:cTn>
                                        <p:tgtEl>
                                          <p:spTgt spid="50"/>
                                        </p:tgtEl>
                                        <p:attrNameLst>
                                          <p:attrName>style.visibility</p:attrName>
                                        </p:attrNameLst>
                                      </p:cBhvr>
                                      <p:to>
                                        <p:strVal val="hidden"/>
                                      </p:to>
                                    </p:set>
                                  </p:childTnLst>
                                </p:cTn>
                              </p:par>
                            </p:childTnLst>
                          </p:cTn>
                        </p:par>
                        <p:par>
                          <p:cTn id="52" fill="hold">
                            <p:stCondLst>
                              <p:cond delay="500"/>
                            </p:stCondLst>
                            <p:childTnLst>
                              <p:par>
                                <p:cTn id="53" presetID="22" presetClass="entr" presetSubtype="1"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up)">
                                      <p:cBhvr>
                                        <p:cTn id="55" dur="500"/>
                                        <p:tgtEl>
                                          <p:spTgt spid="42"/>
                                        </p:tgtEl>
                                      </p:cBhvr>
                                    </p:animEffect>
                                  </p:childTnLst>
                                </p:cTn>
                              </p:par>
                            </p:childTnLst>
                          </p:cTn>
                        </p:par>
                        <p:par>
                          <p:cTn id="56" fill="hold">
                            <p:stCondLst>
                              <p:cond delay="1000"/>
                            </p:stCondLst>
                            <p:childTnLst>
                              <p:par>
                                <p:cTn id="57" presetID="22" presetClass="entr" presetSubtype="1"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up)">
                                      <p:cBhvr>
                                        <p:cTn id="59" dur="500"/>
                                        <p:tgtEl>
                                          <p:spTgt spid="5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wipe(right)">
                                      <p:cBhvr>
                                        <p:cTn id="6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 Title and Content">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Default - Title and Content">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4159</TotalTime>
  <Pages>0</Pages>
  <Words>1729</Words>
  <Characters>0</Characters>
  <Application>Microsoft Office PowerPoint</Application>
  <PresentationFormat>全屏显示(4:3)</PresentationFormat>
  <Lines>0</Lines>
  <Paragraphs>297</Paragraphs>
  <Slides>26</Slides>
  <Notes>10</Notes>
  <HiddenSlides>0</HiddenSlides>
  <MMClips>0</MMClips>
  <ScaleCrop>false</ScaleCrop>
  <HeadingPairs>
    <vt:vector size="6" baseType="variant">
      <vt:variant>
        <vt:lpstr>主题</vt:lpstr>
      </vt:variant>
      <vt:variant>
        <vt:i4>5</vt:i4>
      </vt:variant>
      <vt:variant>
        <vt:lpstr>嵌入 OLE 服务器</vt:lpstr>
      </vt:variant>
      <vt:variant>
        <vt:i4>2</vt:i4>
      </vt:variant>
      <vt:variant>
        <vt:lpstr>幻灯片标题</vt:lpstr>
      </vt:variant>
      <vt:variant>
        <vt:i4>26</vt:i4>
      </vt:variant>
    </vt:vector>
  </HeadingPairs>
  <TitlesOfParts>
    <vt:vector size="33" baseType="lpstr">
      <vt:lpstr>Default - Title and Content</vt:lpstr>
      <vt:lpstr>Custom Design</vt:lpstr>
      <vt:lpstr>1_Custom Design</vt:lpstr>
      <vt:lpstr>2_Custom Design</vt:lpstr>
      <vt:lpstr>3_Custom Design</vt:lpstr>
      <vt:lpstr>公式</vt:lpstr>
      <vt:lpstr>Image</vt:lpstr>
      <vt:lpstr>幻灯片 1</vt:lpstr>
      <vt:lpstr>幻灯片 2</vt:lpstr>
      <vt:lpstr>幻灯片 3</vt:lpstr>
      <vt:lpstr>幻灯片 4</vt:lpstr>
      <vt:lpstr>幻灯片 5</vt:lpstr>
      <vt:lpstr>幻灯片 6</vt:lpstr>
      <vt:lpstr>Intrinsic Image Decomposition</vt:lpstr>
      <vt:lpstr>幻灯片 8</vt:lpstr>
      <vt:lpstr>幻灯片 9</vt:lpstr>
      <vt:lpstr>幻灯片 10</vt:lpstr>
      <vt:lpstr>幻灯片 11</vt:lpstr>
      <vt:lpstr>Calculating Orientation Field</vt:lpstr>
      <vt:lpstr>幻灯片 13</vt:lpstr>
      <vt:lpstr>幻灯片 14</vt:lpstr>
      <vt:lpstr>幻灯片 15</vt:lpstr>
      <vt:lpstr>Estimating BRDF Parameters</vt:lpstr>
      <vt:lpstr>幻灯片 17</vt:lpstr>
      <vt:lpstr>幻灯片 18</vt:lpstr>
      <vt:lpstr>Computing Height Field</vt:lpstr>
      <vt:lpstr>幻灯片 20</vt:lpstr>
      <vt:lpstr>幻灯片 21</vt:lpstr>
      <vt:lpstr>Rendering Results</vt:lpstr>
      <vt:lpstr>幻灯片 23</vt:lpstr>
      <vt:lpstr>幻灯片 24</vt:lpstr>
      <vt:lpstr>幻灯片 25</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 Widjaja</dc:creator>
  <cp:lastModifiedBy>fengjie</cp:lastModifiedBy>
  <cp:revision>314</cp:revision>
  <dcterms:modified xsi:type="dcterms:W3CDTF">2017-06-27T02:05:38Z</dcterms:modified>
</cp:coreProperties>
</file>