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7" r:id="rId2"/>
    <p:sldId id="284" r:id="rId3"/>
    <p:sldId id="285" r:id="rId4"/>
    <p:sldId id="332" r:id="rId5"/>
    <p:sldId id="330" r:id="rId6"/>
    <p:sldId id="333" r:id="rId7"/>
    <p:sldId id="336" r:id="rId8"/>
    <p:sldId id="334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312" r:id="rId20"/>
    <p:sldId id="296" r:id="rId21"/>
    <p:sldId id="313" r:id="rId22"/>
    <p:sldId id="319" r:id="rId23"/>
    <p:sldId id="320" r:id="rId24"/>
    <p:sldId id="321" r:id="rId25"/>
    <p:sldId id="322" r:id="rId26"/>
    <p:sldId id="323" r:id="rId27"/>
    <p:sldId id="324" r:id="rId28"/>
    <p:sldId id="315" r:id="rId29"/>
    <p:sldId id="314" r:id="rId30"/>
    <p:sldId id="311" r:id="rId31"/>
    <p:sldId id="283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171B"/>
    <a:srgbClr val="0432FF"/>
    <a:srgbClr val="00FA00"/>
    <a:srgbClr val="FF0000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429" autoAdjust="0"/>
  </p:normalViewPr>
  <p:slideViewPr>
    <p:cSldViewPr snapToGrid="0">
      <p:cViewPr varScale="1">
        <p:scale>
          <a:sx n="94" d="100"/>
          <a:sy n="94" d="100"/>
        </p:scale>
        <p:origin x="19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4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37D32-86ED-428E-B934-A3351CA76D72}" type="datetimeFigureOut">
              <a:rPr lang="zh-CN" altLang="en-US" smtClean="0"/>
              <a:t>2017/2/22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04EAA-87FA-4D28-9BE7-75A87188E4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48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8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/>
              <a:t>Every four adjacent layers from top to bottom in the input volume are grouped as one scanning cycle,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dirty="0" smtClean="0"/>
              <a:t>where the scanning direction of 2D serpentine scanning are rotated respectively by 90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degree for each layer.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30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404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503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715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50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371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571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608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824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798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6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157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1683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289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0773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1355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2791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1519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443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Simulation of the spatial probability distribution of the electron in a hydrogen atom, residing in a strong magnetic field. </a:t>
            </a:r>
          </a:p>
          <a:p>
            <a:pPr marL="0" indent="0">
              <a:buNone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altLang="zh-CN" dirty="0" smtClean="0"/>
              <a:t>PBVR takes tiny particles as render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primitives. The particles are generated from a given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3D scalar field based on a user-specified transfer function.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Then, the final rendering results is calculated by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projecting these particles onto the image plane.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46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 also implement a volume tetrahedral meshing method on the basis of our 3D error-diffusion sampling method.</a:t>
            </a:r>
          </a:p>
          <a:p>
            <a:r>
              <a:rPr lang="en-US" altLang="zh-CN" dirty="0" smtClean="0"/>
              <a:t>The tetrahedral meshing is performed based on the sampling points generated by our 3D error-diffusion method, and completed using the tools of </a:t>
            </a:r>
            <a:r>
              <a:rPr lang="en-US" altLang="zh-CN" dirty="0" err="1" smtClean="0"/>
              <a:t>TetGen</a:t>
            </a:r>
            <a:r>
              <a:rPr lang="en-US" altLang="zh-CN" dirty="0" smtClean="0"/>
              <a:t>.</a:t>
            </a:r>
          </a:p>
          <a:p>
            <a:r>
              <a:rPr lang="en-US" altLang="zh-CN" dirty="0" smtClean="0"/>
              <a:t>From the sliced views of the tetrahedral meshes, we can see that the internal sampling points of the volume data are evenly distributed, </a:t>
            </a:r>
          </a:p>
          <a:p>
            <a:r>
              <a:rPr lang="en-US" altLang="zh-CN" dirty="0" smtClean="0"/>
              <a:t>hence the resulting meshes have a regular tetrahedral structure.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178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0" dirty="0" smtClean="0">
              <a:solidFill>
                <a:srgbClr val="8E171B"/>
              </a:solidFill>
              <a:latin typeface="Goudy Old Style" panose="02020502050305020303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3204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464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02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567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520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25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326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8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5D2A-B267-4DF8-92E2-6F3C971A0AA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140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CFF5-CAF9-4349-95A2-2AB2E3C05E2B}" type="datetimeFigureOut">
              <a:rPr lang="zh-CN" altLang="en-US" smtClean="0"/>
              <a:t>2017/2/22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AA9C-0083-4DC8-919F-2FD95B5FD3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40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CFF5-CAF9-4349-95A2-2AB2E3C05E2B}" type="datetimeFigureOut">
              <a:rPr lang="zh-CN" altLang="en-US" smtClean="0"/>
              <a:t>2017/2/22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AA9C-0083-4DC8-919F-2FD95B5FD3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993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CFF5-CAF9-4349-95A2-2AB2E3C05E2B}" type="datetimeFigureOut">
              <a:rPr lang="zh-CN" altLang="en-US" smtClean="0"/>
              <a:t>2017/2/22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AA9C-0083-4DC8-919F-2FD95B5FD3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098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133874" y="938198"/>
            <a:ext cx="8881701" cy="0"/>
          </a:xfrm>
          <a:prstGeom prst="line">
            <a:avLst/>
          </a:prstGeom>
          <a:ln w="28575">
            <a:solidFill>
              <a:srgbClr val="8913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366" y="171450"/>
            <a:ext cx="642255" cy="64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78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CFF5-CAF9-4349-95A2-2AB2E3C05E2B}" type="datetimeFigureOut">
              <a:rPr lang="zh-CN" altLang="en-US" smtClean="0"/>
              <a:t>2017/2/22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AA9C-0083-4DC8-919F-2FD95B5FD3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826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CFF5-CAF9-4349-95A2-2AB2E3C05E2B}" type="datetimeFigureOut">
              <a:rPr lang="zh-CN" altLang="en-US" smtClean="0"/>
              <a:t>2017/2/22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AA9C-0083-4DC8-919F-2FD95B5FD3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90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CFF5-CAF9-4349-95A2-2AB2E3C05E2B}" type="datetimeFigureOut">
              <a:rPr lang="zh-CN" altLang="en-US" smtClean="0"/>
              <a:t>2017/2/22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AA9C-0083-4DC8-919F-2FD95B5FD3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665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CFF5-CAF9-4349-95A2-2AB2E3C05E2B}" type="datetimeFigureOut">
              <a:rPr lang="zh-CN" altLang="en-US" smtClean="0"/>
              <a:t>2017/2/22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AA9C-0083-4DC8-919F-2FD95B5FD3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881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CFF5-CAF9-4349-95A2-2AB2E3C05E2B}" type="datetimeFigureOut">
              <a:rPr lang="zh-CN" altLang="en-US" smtClean="0"/>
              <a:t>2017/2/22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AA9C-0083-4DC8-919F-2FD95B5FD3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07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CFF5-CAF9-4349-95A2-2AB2E3C05E2B}" type="datetimeFigureOut">
              <a:rPr lang="zh-CN" altLang="en-US" smtClean="0"/>
              <a:t>2017/2/22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AA9C-0083-4DC8-919F-2FD95B5FD3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305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CFF5-CAF9-4349-95A2-2AB2E3C05E2B}" type="datetimeFigureOut">
              <a:rPr lang="zh-CN" altLang="en-US" smtClean="0"/>
              <a:t>2017/2/22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AA9C-0083-4DC8-919F-2FD95B5FD3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640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CFF5-CAF9-4349-95A2-2AB2E3C05E2B}" type="datetimeFigureOut">
              <a:rPr lang="zh-CN" altLang="en-US" smtClean="0"/>
              <a:t>2017/2/22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0AA9C-0083-4DC8-919F-2FD95B5FD3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63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3CFF5-CAF9-4349-95A2-2AB2E3C05E2B}" type="datetimeFigureOut">
              <a:rPr lang="zh-CN" altLang="en-US" smtClean="0"/>
              <a:t>2017/2/22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0AA9C-0083-4DC8-919F-2FD95B5FD3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9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3.emf"/><Relationship Id="rId5" Type="http://schemas.openxmlformats.org/officeDocument/2006/relationships/image" Target="../media/image15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3.emf"/><Relationship Id="rId4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6.png"/><Relationship Id="rId5" Type="http://schemas.openxmlformats.org/officeDocument/2006/relationships/image" Target="../media/image400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2" Type="http://schemas.openxmlformats.org/officeDocument/2006/relationships/image" Target="../media/image54.gif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8.gif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53.emf"/><Relationship Id="rId15" Type="http://schemas.openxmlformats.org/officeDocument/2006/relationships/image" Target="../media/image57.png"/><Relationship Id="rId10" Type="http://schemas.openxmlformats.org/officeDocument/2006/relationships/image" Target="../media/image71.png"/><Relationship Id="rId1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矩形 18"/>
          <p:cNvSpPr>
            <a:spLocks noChangeArrowheads="1"/>
          </p:cNvSpPr>
          <p:nvPr/>
        </p:nvSpPr>
        <p:spPr bwMode="auto">
          <a:xfrm>
            <a:off x="0" y="0"/>
            <a:ext cx="9144000" cy="3009240"/>
          </a:xfrm>
          <a:prstGeom prst="rect">
            <a:avLst/>
          </a:prstGeom>
          <a:solidFill>
            <a:srgbClr val="8E171B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>
              <a:sym typeface="Georgia" pitchFamily="18" charset="0"/>
            </a:endParaRPr>
          </a:p>
        </p:txBody>
      </p:sp>
      <p:sp>
        <p:nvSpPr>
          <p:cNvPr id="3085" name="标题 1"/>
          <p:cNvSpPr>
            <a:spLocks noGrp="1" noChangeArrowheads="1"/>
          </p:cNvSpPr>
          <p:nvPr>
            <p:ph type="ctrTitle"/>
          </p:nvPr>
        </p:nvSpPr>
        <p:spPr>
          <a:xfrm>
            <a:off x="4" y="1685884"/>
            <a:ext cx="9143999" cy="1222383"/>
          </a:xfrm>
          <a:ln/>
        </p:spPr>
        <p:txBody>
          <a:bodyPr anchor="b">
            <a:normAutofit fontScale="90000"/>
          </a:bodyPr>
          <a:lstStyle/>
          <a:p>
            <a:r>
              <a:rPr lang="en-US" altLang="zh-CN" sz="5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Three-Dimensional Error-Diffusion for Importance Sampling</a:t>
            </a:r>
            <a:endParaRPr lang="zh-CN" altLang="en-US" sz="3400" b="1" dirty="0">
              <a:solidFill>
                <a:schemeClr val="bg1"/>
              </a:solidFill>
              <a:latin typeface="Goudy Old Style" panose="02020502050305020303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0" name="组合 27"/>
          <p:cNvGrpSpPr>
            <a:grpSpLocks/>
          </p:cNvGrpSpPr>
          <p:nvPr/>
        </p:nvGrpSpPr>
        <p:grpSpPr bwMode="auto">
          <a:xfrm>
            <a:off x="0" y="3084776"/>
            <a:ext cx="9144000" cy="57151"/>
            <a:chOff x="30834" y="1305568"/>
            <a:chExt cx="8816454" cy="66133"/>
          </a:xfrm>
        </p:grpSpPr>
        <p:sp>
          <p:nvSpPr>
            <p:cNvPr id="21" name="矩形 20"/>
            <p:cNvSpPr/>
            <p:nvPr/>
          </p:nvSpPr>
          <p:spPr>
            <a:xfrm>
              <a:off x="30834" y="1305568"/>
              <a:ext cx="5799574" cy="661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5887041" y="1305568"/>
              <a:ext cx="2960247" cy="66133"/>
            </a:xfrm>
            <a:prstGeom prst="rect">
              <a:avLst/>
            </a:prstGeom>
            <a:solidFill>
              <a:srgbClr val="8C17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78" y="358896"/>
            <a:ext cx="929868" cy="9298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34" y="423392"/>
            <a:ext cx="1927800" cy="773629"/>
          </a:xfrm>
          <a:prstGeom prst="rect">
            <a:avLst/>
          </a:prstGeom>
        </p:spPr>
      </p:pic>
      <p:sp>
        <p:nvSpPr>
          <p:cNvPr id="13" name="标题 1"/>
          <p:cNvSpPr>
            <a:spLocks noChangeArrowheads="1"/>
          </p:cNvSpPr>
          <p:nvPr/>
        </p:nvSpPr>
        <p:spPr bwMode="auto">
          <a:xfrm>
            <a:off x="0" y="4254565"/>
            <a:ext cx="9144000" cy="150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endParaRPr lang="en-US" altLang="zh-CN" sz="2400" b="1" dirty="0" smtClean="0">
              <a:solidFill>
                <a:srgbClr val="8C171D"/>
              </a:solidFill>
              <a:latin typeface="Goudy Old Style" panose="02020502050305020303" pitchFamily="18" charset="0"/>
              <a:ea typeface="方正姚体" pitchFamily="2" charset="-122"/>
              <a:cs typeface="Times New Roman" panose="02020603050405020304" pitchFamily="18" charset="0"/>
              <a:sym typeface="Trebuchet MS" pitchFamily="34" charset="0"/>
            </a:endParaRPr>
          </a:p>
          <a:p>
            <a:pPr algn="ctr"/>
            <a:r>
              <a:rPr lang="en-US" altLang="zh-CN" sz="2400" b="1" dirty="0" err="1">
                <a:latin typeface="Goudy Old Style" panose="02020502050305020303" pitchFamily="18" charset="0"/>
                <a:ea typeface="方正姚体" pitchFamily="2" charset="-122"/>
                <a:cs typeface="Times New Roman" panose="02020603050405020304" pitchFamily="18" charset="0"/>
                <a:sym typeface="Trebuchet MS" pitchFamily="34" charset="0"/>
              </a:rPr>
              <a:t>Ke</a:t>
            </a:r>
            <a:r>
              <a:rPr lang="en-US" altLang="zh-CN" sz="2400" b="1" dirty="0">
                <a:latin typeface="Goudy Old Style" panose="02020502050305020303" pitchFamily="18" charset="0"/>
                <a:ea typeface="方正姚体" pitchFamily="2" charset="-122"/>
                <a:cs typeface="Times New Roman" panose="02020603050405020304" pitchFamily="18" charset="0"/>
                <a:sym typeface="Trebuchet MS" pitchFamily="34" charset="0"/>
              </a:rPr>
              <a:t> Wang		</a:t>
            </a:r>
            <a:r>
              <a:rPr lang="en-US" altLang="zh-CN" sz="2400" b="1" dirty="0" err="1">
                <a:latin typeface="Goudy Old Style" panose="02020502050305020303" pitchFamily="18" charset="0"/>
                <a:ea typeface="方正姚体" pitchFamily="2" charset="-122"/>
                <a:cs typeface="Times New Roman" panose="02020603050405020304" pitchFamily="18" charset="0"/>
                <a:sym typeface="Trebuchet MS" pitchFamily="34" charset="0"/>
              </a:rPr>
              <a:t>Jiaojiao</a:t>
            </a:r>
            <a:r>
              <a:rPr lang="en-US" altLang="zh-CN" sz="2400" b="1" dirty="0">
                <a:latin typeface="Goudy Old Style" panose="02020502050305020303" pitchFamily="18" charset="0"/>
                <a:ea typeface="方正姚体" pitchFamily="2" charset="-122"/>
                <a:cs typeface="Times New Roman" panose="02020603050405020304" pitchFamily="18" charset="0"/>
                <a:sym typeface="Trebuchet MS" pitchFamily="34" charset="0"/>
              </a:rPr>
              <a:t> Zhao		</a:t>
            </a:r>
            <a:r>
              <a:rPr lang="en-US" altLang="zh-CN" sz="2400" b="1" dirty="0" err="1">
                <a:latin typeface="Goudy Old Style" panose="02020502050305020303" pitchFamily="18" charset="0"/>
                <a:ea typeface="方正姚体" pitchFamily="2" charset="-122"/>
                <a:cs typeface="Times New Roman" panose="02020603050405020304" pitchFamily="18" charset="0"/>
                <a:sym typeface="Trebuchet MS" pitchFamily="34" charset="0"/>
              </a:rPr>
              <a:t>Jie</a:t>
            </a:r>
            <a:r>
              <a:rPr lang="en-US" altLang="zh-CN" sz="2400" b="1" dirty="0">
                <a:latin typeface="Goudy Old Style" panose="02020502050305020303" pitchFamily="18" charset="0"/>
                <a:ea typeface="方正姚体" pitchFamily="2" charset="-122"/>
                <a:cs typeface="Times New Roman" panose="02020603050405020304" pitchFamily="18" charset="0"/>
                <a:sym typeface="Trebuchet MS" pitchFamily="34" charset="0"/>
              </a:rPr>
              <a:t> Feng</a:t>
            </a:r>
            <a:r>
              <a:rPr lang="en-US" altLang="zh-CN" sz="2400" b="1" dirty="0">
                <a:solidFill>
                  <a:srgbClr val="8C171D"/>
                </a:solidFill>
                <a:latin typeface="Goudy Old Style" panose="02020502050305020303" pitchFamily="18" charset="0"/>
                <a:ea typeface="方正姚体" pitchFamily="2" charset="-122"/>
                <a:cs typeface="Times New Roman" panose="02020603050405020304" pitchFamily="18" charset="0"/>
                <a:sym typeface="Trebuchet MS" pitchFamily="34" charset="0"/>
              </a:rPr>
              <a:t> 		</a:t>
            </a:r>
            <a:r>
              <a:rPr lang="en-US" altLang="zh-CN" sz="2400" b="1" dirty="0" err="1">
                <a:solidFill>
                  <a:srgbClr val="8C171D"/>
                </a:solidFill>
                <a:latin typeface="Goudy Old Style" panose="02020502050305020303" pitchFamily="18" charset="0"/>
                <a:ea typeface="方正姚体" pitchFamily="2" charset="-122"/>
                <a:cs typeface="Times New Roman" panose="02020603050405020304" pitchFamily="18" charset="0"/>
                <a:sym typeface="Trebuchet MS" pitchFamily="34" charset="0"/>
              </a:rPr>
              <a:t>Bingfeng</a:t>
            </a:r>
            <a:r>
              <a:rPr lang="en-US" altLang="zh-CN" sz="2400" b="1" dirty="0">
                <a:solidFill>
                  <a:srgbClr val="8C171D"/>
                </a:solidFill>
                <a:latin typeface="Goudy Old Style" panose="02020502050305020303" pitchFamily="18" charset="0"/>
                <a:ea typeface="方正姚体" pitchFamily="2" charset="-122"/>
                <a:cs typeface="Times New Roman" panose="02020603050405020304" pitchFamily="18" charset="0"/>
                <a:sym typeface="Trebuchet MS" pitchFamily="34" charset="0"/>
              </a:rPr>
              <a:t> Zhou</a:t>
            </a:r>
          </a:p>
          <a:p>
            <a:pPr algn="ctr"/>
            <a:r>
              <a:rPr lang="en-US" altLang="zh-CN" sz="2400" b="1" dirty="0">
                <a:latin typeface="Goudy Old Style" panose="02020502050305020303" pitchFamily="18" charset="0"/>
                <a:ea typeface="方正姚体" pitchFamily="2" charset="-122"/>
                <a:cs typeface="Times New Roman" panose="02020603050405020304" pitchFamily="18" charset="0"/>
              </a:rPr>
              <a:t>Institute of Computer Science and Technology</a:t>
            </a:r>
          </a:p>
          <a:p>
            <a:pPr algn="ctr"/>
            <a:r>
              <a:rPr lang="en-US" altLang="zh-CN" sz="2400" b="1" dirty="0">
                <a:latin typeface="Goudy Old Style" panose="02020502050305020303" pitchFamily="18" charset="0"/>
                <a:ea typeface="方正姚体" pitchFamily="2" charset="-122"/>
                <a:cs typeface="Times New Roman" panose="02020603050405020304" pitchFamily="18" charset="0"/>
              </a:rPr>
              <a:t>Peking University </a:t>
            </a:r>
          </a:p>
          <a:p>
            <a:pPr algn="ctr"/>
            <a:endParaRPr lang="en-US" altLang="zh-CN" sz="2400" b="1" dirty="0">
              <a:solidFill>
                <a:srgbClr val="8C171D"/>
              </a:solidFill>
              <a:latin typeface="Goudy Old Style" panose="02020502050305020303" pitchFamily="18" charset="0"/>
              <a:ea typeface="方正姚体" pitchFamily="2" charset="-122"/>
              <a:cs typeface="Times New Roman" panose="02020603050405020304" pitchFamily="18" charset="0"/>
              <a:sym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5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Scanning </a:t>
            </a:r>
            <a:r>
              <a:rPr lang="en-US" altLang="zh-CN" sz="3200" b="1" dirty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order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grpSp>
        <p:nvGrpSpPr>
          <p:cNvPr id="4" name="组合 1"/>
          <p:cNvGrpSpPr/>
          <p:nvPr/>
        </p:nvGrpSpPr>
        <p:grpSpPr>
          <a:xfrm>
            <a:off x="870742" y="2563331"/>
            <a:ext cx="7402515" cy="3589337"/>
            <a:chOff x="838200" y="2576513"/>
            <a:chExt cx="7402515" cy="3589337"/>
          </a:xfrm>
        </p:grpSpPr>
        <p:graphicFrame>
          <p:nvGraphicFramePr>
            <p:cNvPr id="5" name="对象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58036788"/>
                </p:ext>
              </p:extLst>
            </p:nvPr>
          </p:nvGraphicFramePr>
          <p:xfrm>
            <a:off x="838200" y="3200400"/>
            <a:ext cx="3379788" cy="295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1" name="Visio" r:id="rId4" imgW="6431242" imgH="5617316" progId="Visio.Drawing.11">
                    <p:embed/>
                  </p:oleObj>
                </mc:Choice>
                <mc:Fallback>
                  <p:oleObj name="Visio" r:id="rId4" imgW="6431242" imgH="5617316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200" y="3200400"/>
                          <a:ext cx="3379788" cy="2952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组合 5"/>
            <p:cNvGrpSpPr>
              <a:grpSpLocks noChangeAspect="1"/>
            </p:cNvGrpSpPr>
            <p:nvPr/>
          </p:nvGrpSpPr>
          <p:grpSpPr bwMode="auto">
            <a:xfrm>
              <a:off x="4702175" y="2576513"/>
              <a:ext cx="3538540" cy="3589337"/>
              <a:chOff x="4678410" y="1703726"/>
              <a:chExt cx="3904629" cy="3960440"/>
            </a:xfrm>
          </p:grpSpPr>
          <p:graphicFrame>
            <p:nvGraphicFramePr>
              <p:cNvPr id="7" name="对象 6"/>
              <p:cNvGraphicFramePr>
                <a:graphicFrameLocks noChangeAspect="1"/>
              </p:cNvGraphicFramePr>
              <p:nvPr/>
            </p:nvGraphicFramePr>
            <p:xfrm>
              <a:off x="4678410" y="1703726"/>
              <a:ext cx="2281735" cy="39604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2" name="Visio" r:id="rId6" imgW="3779060" imgH="6557272" progId="Visio.Drawing.11">
                      <p:embed/>
                    </p:oleObj>
                  </mc:Choice>
                  <mc:Fallback>
                    <p:oleObj name="Visio" r:id="rId6" imgW="3779060" imgH="6557272" progId="Visio.Drawing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78410" y="1703726"/>
                            <a:ext cx="2281735" cy="39604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文本框 7"/>
              <p:cNvSpPr txBox="1">
                <a:spLocks noChangeArrowheads="1"/>
              </p:cNvSpPr>
              <p:nvPr/>
            </p:nvSpPr>
            <p:spPr bwMode="auto">
              <a:xfrm>
                <a:off x="7376809" y="1703726"/>
                <a:ext cx="12062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Layer-1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文本框 8"/>
              <p:cNvSpPr txBox="1">
                <a:spLocks noChangeArrowheads="1"/>
              </p:cNvSpPr>
              <p:nvPr/>
            </p:nvSpPr>
            <p:spPr bwMode="auto">
              <a:xfrm>
                <a:off x="7376809" y="3622186"/>
                <a:ext cx="12062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Layer-3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文本框 9"/>
              <p:cNvSpPr txBox="1">
                <a:spLocks noChangeArrowheads="1"/>
              </p:cNvSpPr>
              <p:nvPr/>
            </p:nvSpPr>
            <p:spPr bwMode="auto">
              <a:xfrm>
                <a:off x="7376809" y="2662956"/>
                <a:ext cx="12062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Layer-2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文本框 10"/>
              <p:cNvSpPr txBox="1">
                <a:spLocks noChangeArrowheads="1"/>
              </p:cNvSpPr>
              <p:nvPr/>
            </p:nvSpPr>
            <p:spPr bwMode="auto">
              <a:xfrm>
                <a:off x="7376809" y="4581416"/>
                <a:ext cx="12062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Layer-4</a:t>
                </a: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2324043" y="6246823"/>
            <a:ext cx="37829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Rotated serpentine scanning order</a:t>
            </a:r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70742" y="1109760"/>
            <a:ext cx="6102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Top-bottom </a:t>
            </a: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sequence</a:t>
            </a:r>
          </a:p>
          <a:p>
            <a:pPr marL="342900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Rotated </a:t>
            </a: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respectively by </a:t>
            </a: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90˚ for </a:t>
            </a: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each </a:t>
            </a: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layer</a:t>
            </a:r>
            <a:endParaRPr lang="zh-CN" altLang="en-US" sz="2400" b="1" dirty="0">
              <a:latin typeface="Goudy Old Style" charset="0"/>
              <a:ea typeface="Goudy Old Style" charset="0"/>
              <a:cs typeface="Goudy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5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Quantization </a:t>
            </a:r>
            <a:r>
              <a:rPr lang="en-US" altLang="zh-CN" sz="3200" b="1" dirty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threshold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2658233" y="3602871"/>
                <a:ext cx="339105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)=0.5+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233" y="3602871"/>
                <a:ext cx="3391057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80880" y="1958932"/>
                <a:ext cx="314175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8E171B"/>
                        </a:solidFill>
                        <a:latin typeface="Cambria Math" charset="0"/>
                        <a:ea typeface="Goudy Old Style" charset="0"/>
                        <a:cs typeface="Goudy Old Style" charset="0"/>
                      </a:rPr>
                      <m:t>𝒈</m:t>
                    </m:r>
                    <m:r>
                      <a:rPr lang="en-US" altLang="zh-CN" sz="2000" b="1" i="1" smtClean="0">
                        <a:solidFill>
                          <a:srgbClr val="8E171B"/>
                        </a:solidFill>
                        <a:latin typeface="Cambria Math" charset="0"/>
                        <a:ea typeface="Goudy Old Style" charset="0"/>
                        <a:cs typeface="Goudy Old Style" charset="0"/>
                      </a:rPr>
                      <m:t>=</m:t>
                    </m:r>
                    <m:r>
                      <a:rPr lang="en-US" altLang="zh-CN" sz="2000" b="1" i="1" smtClean="0">
                        <a:solidFill>
                          <a:srgbClr val="8E171B"/>
                        </a:solidFill>
                        <a:latin typeface="Cambria Math" charset="0"/>
                        <a:ea typeface="Goudy Old Style" charset="0"/>
                        <a:cs typeface="Goudy Old Style" charset="0"/>
                      </a:rPr>
                      <m:t>𝒇</m:t>
                    </m:r>
                    <m:d>
                      <m:dPr>
                        <m:ctrlPr>
                          <a:rPr lang="en-US" altLang="zh-CN" sz="2000" b="1" i="1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  <a:ea typeface="Goudy Old Style" charset="0"/>
                            <a:cs typeface="Goudy Old Style" charset="0"/>
                          </a:rPr>
                        </m:ctrlPr>
                      </m:dPr>
                      <m:e>
                        <m:r>
                          <a:rPr lang="en-US" altLang="zh-CN" sz="2000" b="1" i="1">
                            <a:solidFill>
                              <a:srgbClr val="8E171B"/>
                            </a:solidFill>
                            <a:latin typeface="Cambria Math" charset="0"/>
                            <a:ea typeface="Goudy Old Style" charset="0"/>
                            <a:cs typeface="Goudy Old Style" charset="0"/>
                          </a:rPr>
                          <m:t>𝒙</m:t>
                        </m:r>
                        <m:r>
                          <a:rPr lang="en-US" altLang="zh-CN" sz="2000" b="1" i="1">
                            <a:solidFill>
                              <a:srgbClr val="8E171B"/>
                            </a:solidFill>
                            <a:latin typeface="Cambria Math" charset="0"/>
                            <a:ea typeface="Goudy Old Style" charset="0"/>
                            <a:cs typeface="Goudy Old Style" charset="0"/>
                          </a:rPr>
                          <m:t>,</m:t>
                        </m:r>
                        <m:r>
                          <a:rPr lang="en-US" altLang="zh-CN" sz="2000" b="1" i="1">
                            <a:solidFill>
                              <a:srgbClr val="8E171B"/>
                            </a:solidFill>
                            <a:latin typeface="Cambria Math" charset="0"/>
                            <a:ea typeface="Goudy Old Style" charset="0"/>
                            <a:cs typeface="Goudy Old Style" charset="0"/>
                          </a:rPr>
                          <m:t>𝒚</m:t>
                        </m:r>
                        <m:r>
                          <a:rPr lang="en-US" altLang="zh-CN" sz="2000" b="1" i="1">
                            <a:solidFill>
                              <a:srgbClr val="8E171B"/>
                            </a:solidFill>
                            <a:latin typeface="Cambria Math" charset="0"/>
                            <a:ea typeface="Goudy Old Style" charset="0"/>
                            <a:cs typeface="Goudy Old Style" charset="0"/>
                          </a:rPr>
                          <m:t>,</m:t>
                        </m:r>
                        <m:r>
                          <a:rPr lang="en-US" altLang="zh-CN" sz="2000" b="1" i="1">
                            <a:solidFill>
                              <a:srgbClr val="8E171B"/>
                            </a:solidFill>
                            <a:latin typeface="Cambria Math" charset="0"/>
                            <a:ea typeface="Goudy Old Style" charset="0"/>
                            <a:cs typeface="Goudy Old Style" charset="0"/>
                          </a:rPr>
                          <m:t>𝒛</m:t>
                        </m:r>
                      </m:e>
                    </m:d>
                    <m:r>
                      <a:rPr lang="en-US" altLang="zh-CN" sz="2000" b="1">
                        <a:solidFill>
                          <a:srgbClr val="8E171B"/>
                        </a:solidFill>
                        <a:latin typeface="Cambria Math" charset="0"/>
                        <a:ea typeface="Goudy Old Style" charset="0"/>
                        <a:cs typeface="Goudy Old Style" charset="0"/>
                      </a:rPr>
                      <m:t>:</m:t>
                    </m:r>
                    <m:r>
                      <a:rPr lang="en-US" altLang="zh-CN" sz="2000" b="1" i="0" smtClean="0">
                        <a:solidFill>
                          <a:srgbClr val="8E171B"/>
                        </a:solidFill>
                        <a:latin typeface="Cambria Math" charset="0"/>
                        <a:ea typeface="Goudy Old Style" charset="0"/>
                        <a:cs typeface="Goudy Old Style" charset="0"/>
                      </a:rPr>
                      <m:t> </m:t>
                    </m:r>
                  </m:oMath>
                </a14:m>
                <a:r>
                  <a:rPr lang="en-US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density </a:t>
                </a:r>
                <a:r>
                  <a:rPr lang="en-U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level </a:t>
                </a:r>
                <a:endParaRPr lang="zh-CN" altLang="en-US" sz="2000" b="1" dirty="0">
                  <a:solidFill>
                    <a:srgbClr val="8E171B"/>
                  </a:solidFill>
                  <a:latin typeface="Goudy Old Style" charset="0"/>
                  <a:ea typeface="Goudy Old Style" charset="0"/>
                  <a:cs typeface="Goudy Old Style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80" y="1958932"/>
                <a:ext cx="3141758" cy="400110"/>
              </a:xfrm>
              <a:prstGeom prst="rect">
                <a:avLst/>
              </a:prstGeom>
              <a:blipFill rotWithShape="0">
                <a:blip r:embed="rId4"/>
                <a:stretch>
                  <a:fillRect t="-7576" r="-388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8"/>
          <p:cNvCxnSpPr>
            <a:endCxn id="3" idx="2"/>
          </p:cNvCxnSpPr>
          <p:nvPr/>
        </p:nvCxnSpPr>
        <p:spPr>
          <a:xfrm flipH="1" flipV="1">
            <a:off x="2151759" y="2359042"/>
            <a:ext cx="979965" cy="1250198"/>
          </a:xfrm>
          <a:prstGeom prst="straightConnector1">
            <a:avLst/>
          </a:prstGeom>
          <a:ln w="38100">
            <a:solidFill>
              <a:srgbClr val="8E17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101477" y="4837681"/>
            <a:ext cx="2546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quantization threshold</a:t>
            </a:r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cxnSp>
        <p:nvCxnSpPr>
          <p:cNvPr id="11" name="直接箭头连接符 8"/>
          <p:cNvCxnSpPr/>
          <p:nvPr/>
        </p:nvCxnSpPr>
        <p:spPr>
          <a:xfrm flipH="1">
            <a:off x="2191407" y="4033758"/>
            <a:ext cx="615809" cy="890424"/>
          </a:xfrm>
          <a:prstGeom prst="straightConnector1">
            <a:avLst/>
          </a:prstGeom>
          <a:ln w="38100">
            <a:solidFill>
              <a:srgbClr val="8E17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4439306" y="2434910"/>
            <a:ext cx="4291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density-dependent </a:t>
            </a:r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modulation strength</a:t>
            </a:r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cxnSp>
        <p:nvCxnSpPr>
          <p:cNvPr id="16" name="直接箭头连接符 8"/>
          <p:cNvCxnSpPr>
            <a:endCxn id="13" idx="2"/>
          </p:cNvCxnSpPr>
          <p:nvPr/>
        </p:nvCxnSpPr>
        <p:spPr>
          <a:xfrm flipV="1">
            <a:off x="5295795" y="2835020"/>
            <a:ext cx="1289131" cy="893610"/>
          </a:xfrm>
          <a:prstGeom prst="straightConnector1">
            <a:avLst/>
          </a:prstGeom>
          <a:ln w="38100">
            <a:solidFill>
              <a:srgbClr val="8E17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4238815" y="4924182"/>
            <a:ext cx="3142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white-noise </a:t>
            </a:r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random number</a:t>
            </a:r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cxnSp>
        <p:nvCxnSpPr>
          <p:cNvPr id="21" name="直接箭头连接符 8"/>
          <p:cNvCxnSpPr/>
          <p:nvPr/>
        </p:nvCxnSpPr>
        <p:spPr>
          <a:xfrm>
            <a:off x="4787043" y="3988915"/>
            <a:ext cx="1104090" cy="1048821"/>
          </a:xfrm>
          <a:prstGeom prst="straightConnector1">
            <a:avLst/>
          </a:prstGeom>
          <a:ln w="38100">
            <a:solidFill>
              <a:srgbClr val="8E17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6042500" y="2110851"/>
                <a:ext cx="14387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>
                          <a:solidFill>
                            <a:srgbClr val="8E171B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d>
                        <m:dPr>
                          <m:ctrlPr>
                            <a:rPr lang="en-US" altLang="zh-CN" b="1" i="1">
                              <a:solidFill>
                                <a:srgbClr val="8E171B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solidFill>
                                <a:srgbClr val="8E171B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zh-CN" altLang="en-US" b="1" i="1">
                          <a:solidFill>
                            <a:srgbClr val="8E171B"/>
                          </a:solidFill>
                          <a:latin typeface="Cambria Math" panose="02040503050406030204" pitchFamily="18" charset="0"/>
                        </a:rPr>
                        <m:t>𝝐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1" i="1">
                              <a:solidFill>
                                <a:srgbClr val="8E171B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solidFill>
                                <a:srgbClr val="8E171B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altLang="zh-CN" b="1" i="1">
                              <a:solidFill>
                                <a:srgbClr val="8E171B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1" i="1">
                              <a:solidFill>
                                <a:srgbClr val="8E171B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</m:oMath>
                  </m:oMathPara>
                </a14:m>
                <a:endParaRPr lang="zh-CN" altLang="en-US" b="1" i="1" dirty="0"/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500" y="2110851"/>
                <a:ext cx="1438727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4787043" y="5229310"/>
                <a:ext cx="1527278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>
                          <a:solidFill>
                            <a:srgbClr val="8E171B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zh-CN" altLang="en-US" sz="2000" b="1" i="1">
                          <a:solidFill>
                            <a:srgbClr val="8E171B"/>
                          </a:solidFill>
                          <a:latin typeface="Cambria Math" panose="02040503050406030204" pitchFamily="18" charset="0"/>
                        </a:rPr>
                        <m:t>𝝐</m:t>
                      </m:r>
                      <m:r>
                        <a:rPr lang="en-US" altLang="zh-CN" sz="2000" b="1" i="1">
                          <a:solidFill>
                            <a:srgbClr val="8E171B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CN" sz="2000" b="1" i="1">
                          <a:solidFill>
                            <a:srgbClr val="8E171B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000" b="1" i="1">
                          <a:solidFill>
                            <a:srgbClr val="8E171B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000" b="1" i="1">
                          <a:solidFill>
                            <a:srgbClr val="8E171B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000" b="1" i="1">
                          <a:solidFill>
                            <a:srgbClr val="8E171B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sz="1400" b="1" i="1" dirty="0">
                  <a:solidFill>
                    <a:srgbClr val="8E171B"/>
                  </a:solidFill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043" y="5229310"/>
                <a:ext cx="1527278" cy="55399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3131724" y="6014661"/>
            <a:ext cx="2089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Variable threshold</a:t>
            </a:r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72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3" grpId="0"/>
      <p:bldP spid="20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Error-filter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319108"/>
              </p:ext>
            </p:extLst>
          </p:nvPr>
        </p:nvGraphicFramePr>
        <p:xfrm>
          <a:off x="1624747" y="2621061"/>
          <a:ext cx="7299325" cy="194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" name="Visio" r:id="rId4" imgW="11230826" imgH="2993978" progId="Visio.Drawing.11">
                  <p:embed/>
                </p:oleObj>
              </mc:Choice>
              <mc:Fallback>
                <p:oleObj name="Visio" r:id="rId4" imgW="11230826" imgH="299397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4747" y="2621061"/>
                        <a:ext cx="7299325" cy="194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823258"/>
              </p:ext>
            </p:extLst>
          </p:nvPr>
        </p:nvGraphicFramePr>
        <p:xfrm>
          <a:off x="1623159" y="4544511"/>
          <a:ext cx="7300913" cy="194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" name="Visio" r:id="rId6" imgW="11230826" imgH="2993978" progId="Visio.Drawing.11">
                  <p:embed/>
                </p:oleObj>
              </mc:Choice>
              <mc:Fallback>
                <p:oleObj name="Visio" r:id="rId6" imgW="11230826" imgH="299397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3159" y="4544511"/>
                        <a:ext cx="7300913" cy="194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6"/>
          <p:cNvSpPr>
            <a:spLocks noChangeArrowheads="1"/>
          </p:cNvSpPr>
          <p:nvPr/>
        </p:nvSpPr>
        <p:spPr bwMode="auto">
          <a:xfrm>
            <a:off x="3846627" y="2186270"/>
            <a:ext cx="17494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The </a:t>
            </a:r>
            <a:r>
              <a:rPr lang="zh-CN" altLang="en-US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layer-1</a:t>
            </a:r>
          </a:p>
        </p:txBody>
      </p:sp>
      <p:sp>
        <p:nvSpPr>
          <p:cNvPr id="7" name="矩形 6"/>
          <p:cNvSpPr/>
          <p:nvPr/>
        </p:nvSpPr>
        <p:spPr>
          <a:xfrm>
            <a:off x="263890" y="3571374"/>
            <a:ext cx="1507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+</a:t>
            </a:r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X</a:t>
            </a:r>
            <a:r>
              <a:rPr lang="zh-CN" altLang="en-US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 </a:t>
            </a:r>
            <a:r>
              <a:rPr lang="zh-CN" altLang="en-US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direction</a:t>
            </a:r>
          </a:p>
        </p:txBody>
      </p:sp>
      <p:sp>
        <p:nvSpPr>
          <p:cNvPr id="9" name="矩形 8"/>
          <p:cNvSpPr/>
          <p:nvPr/>
        </p:nvSpPr>
        <p:spPr>
          <a:xfrm>
            <a:off x="323526" y="5432291"/>
            <a:ext cx="1428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-</a:t>
            </a:r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X</a:t>
            </a:r>
            <a:r>
              <a:rPr lang="zh-CN" altLang="en-US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 </a:t>
            </a:r>
            <a:r>
              <a:rPr lang="zh-CN" altLang="en-US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direction</a:t>
            </a:r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415641"/>
              </p:ext>
            </p:extLst>
          </p:nvPr>
        </p:nvGraphicFramePr>
        <p:xfrm>
          <a:off x="7675399" y="1029577"/>
          <a:ext cx="1143201" cy="1984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" name="Visio" r:id="rId8" imgW="3779060" imgH="6557272" progId="Visio.Drawing.11">
                  <p:embed/>
                </p:oleObj>
              </mc:Choice>
              <mc:Fallback>
                <p:oleObj name="Visio" r:id="rId8" imgW="3779060" imgH="655727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5399" y="1029577"/>
                        <a:ext cx="1143201" cy="19843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直接箭头连接符 8"/>
          <p:cNvCxnSpPr/>
          <p:nvPr/>
        </p:nvCxnSpPr>
        <p:spPr>
          <a:xfrm flipV="1">
            <a:off x="5273615" y="1418253"/>
            <a:ext cx="2312173" cy="968072"/>
          </a:xfrm>
          <a:prstGeom prst="straightConnector1">
            <a:avLst/>
          </a:prstGeom>
          <a:ln w="19050">
            <a:solidFill>
              <a:srgbClr val="8E17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461262"/>
              </p:ext>
            </p:extLst>
          </p:nvPr>
        </p:nvGraphicFramePr>
        <p:xfrm>
          <a:off x="263890" y="1108323"/>
          <a:ext cx="1876979" cy="1639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1" name="Visio" r:id="rId10" imgW="6431242" imgH="5617316" progId="Visio.Drawing.11">
                  <p:embed/>
                </p:oleObj>
              </mc:Choice>
              <mc:Fallback>
                <p:oleObj name="Visio" r:id="rId10" imgW="6431242" imgH="561731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890" y="1108323"/>
                        <a:ext cx="1876979" cy="16398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51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   3D </a:t>
            </a:r>
            <a:r>
              <a:rPr lang="en-US" altLang="zh-CN" sz="32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Blue-noise</a:t>
            </a:r>
            <a:endParaRPr lang="zh-CN" altLang="en-US" sz="32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98" y="1254663"/>
            <a:ext cx="2287056" cy="228705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25668" y="1254663"/>
            <a:ext cx="4537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3D Fourier power spectrum</a:t>
            </a:r>
            <a:endParaRPr lang="en-US" altLang="zh-CN" sz="2400" b="1" dirty="0" smtClean="0">
              <a:latin typeface="Goudy Old Style" charset="0"/>
              <a:ea typeface="Goudy Old Style" charset="0"/>
              <a:cs typeface="Goudy Old Style" charset="0"/>
            </a:endParaRPr>
          </a:p>
          <a:p>
            <a:pPr marL="1257300" lvl="2" indent="-342900">
              <a:buFont typeface="Wingdings" charset="2"/>
              <a:buChar char="ü"/>
            </a:pP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Symmetrical</a:t>
            </a:r>
            <a:endParaRPr lang="en-US" altLang="zh-CN" sz="2400" b="1" dirty="0">
              <a:latin typeface="Goudy Old Style" charset="0"/>
              <a:ea typeface="Goudy Old Style" charset="0"/>
              <a:cs typeface="Goudy Old Style" charset="0"/>
            </a:endParaRPr>
          </a:p>
          <a:p>
            <a:pPr marL="1257300" lvl="2" indent="-342900">
              <a:buFont typeface="Wingdings" charset="2"/>
              <a:buChar char="ü"/>
            </a:pP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Lack </a:t>
            </a: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low frequencies</a:t>
            </a:r>
            <a:endParaRPr lang="zh-CN" altLang="en-US" sz="1600" b="1" dirty="0"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51337" y="2635777"/>
            <a:ext cx="54548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Metric</a:t>
            </a:r>
          </a:p>
          <a:p>
            <a:pPr marL="800100" lvl="1" indent="-342900"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R</a:t>
            </a:r>
            <a:r>
              <a:rPr lang="en-US" altLang="zh-CN" sz="2400" b="1" i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adially averaged power spectrum</a:t>
            </a:r>
          </a:p>
          <a:p>
            <a:pPr lvl="1"/>
            <a:endParaRPr lang="en-US" altLang="zh-CN" sz="24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  <a:p>
            <a:pPr marL="320040" lvl="1" indent="0">
              <a:buNone/>
            </a:pPr>
            <a:endParaRPr lang="en-US" altLang="zh-CN" sz="2400" b="1" dirty="0" smtClean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  <a:p>
            <a:pPr lvl="1"/>
            <a:endParaRPr lang="en-US" altLang="zh-CN" sz="2400" b="1" dirty="0" smtClean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  <a:p>
            <a:pPr marL="800100" lvl="1" indent="-342900"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A</a:t>
            </a:r>
            <a:r>
              <a:rPr lang="en-US" altLang="zh-CN" sz="2400" b="1" i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nisotropy</a:t>
            </a:r>
            <a:endParaRPr lang="zh-CN" altLang="en-US" sz="24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498833" y="3531342"/>
                <a:ext cx="2463944" cy="8265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altLang="zh-CN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zh-CN" altLang="zh-CN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0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altLang="zh-CN" sz="2000" i="1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altLang="zh-CN" sz="20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zh-CN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/>
                                </a:rPr>
                                <m:t>)</m:t>
                              </m:r>
                            </m:sup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  <m:r>
                                <a:rPr lang="en-US" altLang="zh-CN" sz="20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1" i="1">
                                      <a:latin typeface="Cambria Math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r>
                            <a:rPr lang="en-US" altLang="zh-CN" sz="2000" i="1">
                              <a:latin typeface="Cambria Math"/>
                            </a:rPr>
                            <m:t>𝑁</m:t>
                          </m:r>
                          <m:r>
                            <a:rPr lang="en-US" altLang="zh-CN" sz="200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833" y="3531342"/>
                <a:ext cx="2463944" cy="82650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349479" y="4765461"/>
                <a:ext cx="5219700" cy="18058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2004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/>
                        </a:rPr>
                        <m:t>𝑎𝑛𝑖𝑠</m:t>
                      </m:r>
                      <m:d>
                        <m:d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altLang="zh-CN" sz="2000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</a:rPr>
                                <m:t>𝑣𝑎𝑟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zh-CN" sz="2000" i="1" dirty="0" smtClean="0">
                  <a:latin typeface="Cambria Math" panose="02040503050406030204" pitchFamily="18" charset="0"/>
                </a:endParaRPr>
              </a:p>
              <a:p>
                <a:pPr marL="32004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</a:rPr>
                            <m:t>𝑣𝑎𝑟</m:t>
                          </m:r>
                        </m:e>
                        <m:sup>
                          <m:r>
                            <a:rPr lang="en-US" altLang="zh-CN" sz="2000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altLang="zh-CN" sz="2000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0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altLang="zh-CN" sz="2000" i="1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altLang="zh-CN" sz="20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zh-CN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/>
                                </a:rPr>
                                <m:t>)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zh-CN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(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</m:acc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1" i="1">
                                          <a:latin typeface="Cambria Math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)−</m:t>
                                  </m:r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𝑃</m:t>
                                  </m:r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zh-CN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))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r>
                            <a:rPr lang="en-US" altLang="zh-CN" sz="2000" i="1">
                              <a:latin typeface="Cambria Math"/>
                            </a:rPr>
                            <m:t>𝑁</m:t>
                          </m:r>
                          <m:d>
                            <m:dPr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2000" i="1">
                              <a:latin typeface="Cambria Math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altLang="zh-CN" sz="2000" i="1" dirty="0">
                  <a:solidFill>
                    <a:schemeClr val="accent3"/>
                  </a:solidFill>
                </a:endParaRPr>
              </a:p>
              <a:p>
                <a:pPr marL="320040" lvl="1" indent="0">
                  <a:buNone/>
                </a:pPr>
                <a:endParaRPr lang="zh-CN" altLang="en-US" sz="2000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479" y="4765461"/>
                <a:ext cx="5219700" cy="18058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812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Parameter </a:t>
            </a:r>
            <a:r>
              <a:rPr lang="en-US" altLang="zh-CN" sz="3200" b="1" dirty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Optimization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67359" y="1354330"/>
            <a:ext cx="4383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Search </a:t>
            </a: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for Optimal Parameters</a:t>
            </a:r>
            <a:endParaRPr lang="zh-CN" altLang="en-US" sz="2400" b="1" dirty="0">
              <a:latin typeface="Goudy Old Style" charset="0"/>
              <a:ea typeface="Goudy Old Style" charset="0"/>
              <a:cs typeface="Goudy Old Styl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2091225" y="3230839"/>
                <a:ext cx="44213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225" y="3230839"/>
                <a:ext cx="4421339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103" r="-2069" b="-32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082414" y="2204634"/>
            <a:ext cx="18765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Target </a:t>
            </a:r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function</a:t>
            </a:r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1860332" y="2604745"/>
            <a:ext cx="599089" cy="626094"/>
          </a:xfrm>
          <a:prstGeom prst="straightConnector1">
            <a:avLst/>
          </a:prstGeom>
          <a:ln w="38100">
            <a:solidFill>
              <a:srgbClr val="8E17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826367" y="4559490"/>
            <a:ext cx="2265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Low </a:t>
            </a:r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frequency ratio</a:t>
            </a:r>
            <a:endParaRPr lang="zh-CN" altLang="en-US" sz="2000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79811" y="4617570"/>
            <a:ext cx="3639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Symmetry of frequency spectrum</a:t>
            </a:r>
            <a:endParaRPr lang="zh-CN" altLang="en-US" sz="2000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cxnSp>
        <p:nvCxnSpPr>
          <p:cNvPr id="13" name="直接箭头连接符 8"/>
          <p:cNvCxnSpPr>
            <a:endCxn id="11" idx="0"/>
          </p:cNvCxnSpPr>
          <p:nvPr/>
        </p:nvCxnSpPr>
        <p:spPr>
          <a:xfrm flipH="1">
            <a:off x="2958953" y="3594430"/>
            <a:ext cx="698647" cy="965060"/>
          </a:xfrm>
          <a:prstGeom prst="straightConnector1">
            <a:avLst/>
          </a:prstGeom>
          <a:ln w="38100">
            <a:solidFill>
              <a:srgbClr val="8E17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8"/>
          <p:cNvCxnSpPr>
            <a:endCxn id="12" idx="0"/>
          </p:cNvCxnSpPr>
          <p:nvPr/>
        </p:nvCxnSpPr>
        <p:spPr>
          <a:xfrm>
            <a:off x="5922773" y="3652510"/>
            <a:ext cx="876735" cy="965060"/>
          </a:xfrm>
          <a:prstGeom prst="straightConnector1">
            <a:avLst/>
          </a:prstGeom>
          <a:ln w="38100">
            <a:solidFill>
              <a:srgbClr val="8E17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4979811" y="2255407"/>
            <a:ext cx="1691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8E17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Constant </a:t>
            </a:r>
            <a:r>
              <a:rPr lang="en-US" altLang="zh-CN" dirty="0">
                <a:solidFill>
                  <a:srgbClr val="8E17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weight</a:t>
            </a:r>
            <a:endParaRPr lang="zh-CN" altLang="en-US" dirty="0">
              <a:solidFill>
                <a:srgbClr val="8E171B"/>
              </a:solidFill>
            </a:endParaRPr>
          </a:p>
        </p:txBody>
      </p:sp>
      <p:cxnSp>
        <p:nvCxnSpPr>
          <p:cNvPr id="20" name="直接箭头连接符 8"/>
          <p:cNvCxnSpPr>
            <a:endCxn id="19" idx="2"/>
          </p:cNvCxnSpPr>
          <p:nvPr/>
        </p:nvCxnSpPr>
        <p:spPr>
          <a:xfrm flipV="1">
            <a:off x="5387187" y="2624739"/>
            <a:ext cx="438369" cy="668813"/>
          </a:xfrm>
          <a:prstGeom prst="straightConnector1">
            <a:avLst/>
          </a:prstGeom>
          <a:ln w="38100">
            <a:solidFill>
              <a:srgbClr val="8E17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/>
              <p:nvPr/>
            </p:nvSpPr>
            <p:spPr>
              <a:xfrm>
                <a:off x="5335838" y="1963803"/>
                <a:ext cx="11539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0" smtClean="0">
                          <a:solidFill>
                            <a:srgbClr val="8E171B"/>
                          </a:solidFill>
                          <a:latin typeface="Cambria Math" charset="0"/>
                          <a:ea typeface="Goudy Old Style" charset="0"/>
                          <a:cs typeface="Goudy Old Style" charset="0"/>
                        </a:rPr>
                        <m:t>𝐰</m:t>
                      </m:r>
                      <m:r>
                        <a:rPr lang="el-GR" altLang="zh-CN" sz="2000" b="1" i="0">
                          <a:solidFill>
                            <a:srgbClr val="8E171B"/>
                          </a:solidFill>
                          <a:latin typeface="Cambria Math" charset="0"/>
                          <a:ea typeface="Goudy Old Style" charset="0"/>
                          <a:cs typeface="Goudy Old Style" charset="0"/>
                        </a:rPr>
                        <m:t>𝛜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000" b="1" i="1">
                              <a:solidFill>
                                <a:srgbClr val="8E171B"/>
                              </a:solidFill>
                              <a:latin typeface="Cambria Math" panose="02040503050406030204" pitchFamily="18" charset="0"/>
                              <a:ea typeface="Goudy Old Style" charset="0"/>
                              <a:cs typeface="Goudy Old Style" charset="0"/>
                            </a:rPr>
                          </m:ctrlPr>
                        </m:dPr>
                        <m:e>
                          <m:r>
                            <a:rPr lang="en-US" altLang="zh-CN" sz="2000" b="1" i="0">
                              <a:solidFill>
                                <a:srgbClr val="8E171B"/>
                              </a:solidFill>
                              <a:latin typeface="Cambria Math" charset="0"/>
                              <a:ea typeface="Goudy Old Style" charset="0"/>
                              <a:cs typeface="Goudy Old Style" charset="0"/>
                            </a:rPr>
                            <m:t>𝟎</m:t>
                          </m:r>
                          <m:r>
                            <a:rPr lang="en-US" altLang="zh-CN" sz="2000" b="1" i="0">
                              <a:solidFill>
                                <a:srgbClr val="8E171B"/>
                              </a:solidFill>
                              <a:latin typeface="Cambria Math" charset="0"/>
                              <a:ea typeface="Goudy Old Style" charset="0"/>
                              <a:cs typeface="Goudy Old Style" charset="0"/>
                            </a:rPr>
                            <m:t>,</m:t>
                          </m:r>
                          <m:r>
                            <a:rPr lang="en-US" altLang="zh-CN" sz="2000" b="1" i="0">
                              <a:solidFill>
                                <a:srgbClr val="8E171B"/>
                              </a:solidFill>
                              <a:latin typeface="Cambria Math" charset="0"/>
                              <a:ea typeface="Goudy Old Style" charset="0"/>
                              <a:cs typeface="Goudy Old Style" charset="0"/>
                            </a:rPr>
                            <m:t>𝟏</m:t>
                          </m:r>
                        </m:e>
                      </m:d>
                    </m:oMath>
                  </m:oMathPara>
                </a14:m>
                <a:endParaRPr lang="zh-CN" altLang="en-US" sz="2000" b="1" dirty="0">
                  <a:solidFill>
                    <a:srgbClr val="8E171B"/>
                  </a:solidFill>
                  <a:latin typeface="Goudy Old Style" charset="0"/>
                  <a:ea typeface="Goudy Old Style" charset="0"/>
                  <a:cs typeface="Goudy Old Style" charset="0"/>
                </a:endParaRPr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838" y="1963803"/>
                <a:ext cx="1153970" cy="400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68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4" grpId="0"/>
      <p:bldP spid="11" grpId="0"/>
      <p:bldP spid="12" grpId="0"/>
      <p:bldP spid="19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Low </a:t>
            </a:r>
            <a:r>
              <a:rPr lang="en-US" altLang="zh-CN" sz="3200" b="1" dirty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Frequency Ratio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95" y="1486169"/>
            <a:ext cx="3285310" cy="17506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518729" y="2092955"/>
                <a:ext cx="3527569" cy="891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altLang="zh-CN" sz="2000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ad>
                                <m:radPr>
                                  <m:ctrlPr>
                                    <a:rPr lang="zh-CN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3</m:t>
                                  </m:r>
                                </m:deg>
                                <m:e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</m:rad>
                              <m:r>
                                <a:rPr lang="en-US" altLang="zh-CN" sz="2000" i="1">
                                  <a:latin typeface="Cambria Math"/>
                                </a:rPr>
                                <m:t>                0≤</m:t>
                              </m:r>
                              <m:r>
                                <a:rPr lang="en-US" altLang="zh-CN" sz="2000" i="1">
                                  <a:latin typeface="Cambria Math"/>
                                </a:rPr>
                                <m:t>𝑔</m:t>
                              </m:r>
                              <m:r>
                                <a:rPr lang="en-US" altLang="zh-CN" sz="2000" i="1">
                                  <a:latin typeface="Cambria Math"/>
                                </a:rPr>
                                <m:t>≤0.5,</m:t>
                              </m:r>
                            </m:e>
                            <m:e>
                              <m:rad>
                                <m:radPr>
                                  <m:ctrlPr>
                                    <a:rPr lang="zh-CN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3</m:t>
                                  </m:r>
                                </m:deg>
                                <m:e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1−</m:t>
                                  </m:r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</m:rad>
                              <m:r>
                                <a:rPr lang="en-US" altLang="zh-CN" sz="2000" i="1">
                                  <a:latin typeface="Cambria Math"/>
                                </a:rPr>
                                <m:t>    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0.5</m:t>
                              </m:r>
                              <m:r>
                                <a:rPr lang="en-US" altLang="zh-CN" sz="2000" i="1">
                                  <a:latin typeface="Cambria Math"/>
                                </a:rPr>
                                <m:t>≤</m:t>
                              </m:r>
                              <m:r>
                                <a:rPr lang="en-US" altLang="zh-CN" sz="2000" i="1">
                                  <a:latin typeface="Cambria Math"/>
                                </a:rPr>
                                <m:t>𝑔</m:t>
                              </m:r>
                              <m:r>
                                <a:rPr lang="en-US" altLang="zh-CN" sz="2000" i="1">
                                  <a:latin typeface="Cambria Math"/>
                                </a:rPr>
                                <m:t>≤1.0.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729" y="2092955"/>
                <a:ext cx="3527569" cy="89171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1518729" y="1723623"/>
            <a:ext cx="2233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i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Principal frequency</a:t>
            </a:r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1374170" y="4374097"/>
                <a:ext cx="3816686" cy="1071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/>
                          <a:ea typeface="宋体"/>
                          <a:cs typeface="Times New Roman"/>
                        </a:rPr>
                        <m:t>𝐿</m:t>
                      </m:r>
                      <m:d>
                        <m:dPr>
                          <m:ctrlPr>
                            <a:rPr lang="zh-CN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/>
                              <a:ea typeface="宋体"/>
                              <a:cs typeface="Times New Roman"/>
                            </a:rPr>
                            <m:t>𝑔</m:t>
                          </m:r>
                        </m:e>
                      </m:d>
                      <m:r>
                        <a:rPr lang="en-US" altLang="zh-CN" sz="2000" i="1">
                          <a:latin typeface="Cambria Math"/>
                          <a:ea typeface="宋体"/>
                          <a:cs typeface="Times New Roman"/>
                        </a:rPr>
                        <m:t>= </m:t>
                      </m:r>
                      <m:f>
                        <m:fPr>
                          <m:ctrlPr>
                            <a:rPr lang="zh-CN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/>
                            </a:rPr>
                          </m:ctrlPr>
                        </m:fPr>
                        <m:num>
                          <m:nary>
                            <m:naryPr>
                              <m:limLoc m:val="subSup"/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/>
                                </a:rPr>
                              </m:ctrlPr>
                            </m:naryPr>
                            <m:sub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0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zh-CN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/>
                                      <a:ea typeface="宋体"/>
                                      <a:cs typeface="Times New Roman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/>
                                      <a:ea typeface="宋体"/>
                                      <a:cs typeface="Times New Roman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𝑃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𝑓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subSup"/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/>
                                </a:rPr>
                              </m:ctrlPr>
                            </m:naryPr>
                            <m:sub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0</m:t>
                              </m:r>
                            </m:sub>
                            <m:sup>
                              <m:rad>
                                <m:radPr>
                                  <m:degHide m:val="on"/>
                                  <m:ctrlPr>
                                    <a:rPr lang="zh-CN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000" i="1">
                                      <a:latin typeface="Cambria Math"/>
                                      <a:ea typeface="宋体"/>
                                      <a:cs typeface="Times New Roman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/2</m:t>
                              </m:r>
                            </m:sup>
                            <m:e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𝑃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𝑓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  <m:r>
                        <a:rPr lang="en-US" altLang="zh-CN" sz="2000" i="1">
                          <a:latin typeface="Cambria Math"/>
                          <a:ea typeface="宋体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zh-CN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/>
                                </a:rPr>
                              </m:ctrlPr>
                            </m:naryPr>
                            <m:sub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𝑓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=0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zh-CN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/>
                                      <a:ea typeface="宋体"/>
                                      <a:cs typeface="Times New Roman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/>
                                      <a:ea typeface="宋体"/>
                                      <a:cs typeface="Times New Roman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𝑃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𝑓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/>
                                </a:rPr>
                              </m:ctrlPr>
                            </m:naryPr>
                            <m:sub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𝑓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=0</m:t>
                              </m:r>
                            </m:sub>
                            <m:sup>
                              <m:rad>
                                <m:radPr>
                                  <m:degHide m:val="on"/>
                                  <m:ctrlPr>
                                    <a:rPr lang="zh-CN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000" i="1">
                                      <a:latin typeface="Cambria Math"/>
                                      <a:ea typeface="宋体"/>
                                      <a:cs typeface="Times New Roman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/2</m:t>
                              </m:r>
                            </m:sup>
                            <m:e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𝑃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𝑓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宋体"/>
                                  <a:cs typeface="Times New Roman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170" y="4374097"/>
                <a:ext cx="3816686" cy="10718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1670307" y="5445929"/>
            <a:ext cx="2265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i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L</a:t>
            </a:r>
            <a:r>
              <a:rPr lang="en-US" altLang="zh-CN" sz="2000" b="1" i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ow </a:t>
            </a:r>
            <a:r>
              <a:rPr lang="en-US" altLang="zh-CN" sz="2000" b="1" i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frequency ratio</a:t>
            </a:r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9" name="下箭头 8"/>
          <p:cNvSpPr/>
          <p:nvPr/>
        </p:nvSpPr>
        <p:spPr>
          <a:xfrm>
            <a:off x="3028513" y="3354006"/>
            <a:ext cx="508000" cy="735664"/>
          </a:xfrm>
          <a:prstGeom prst="downArrow">
            <a:avLst>
              <a:gd name="adj1" fmla="val 37586"/>
              <a:gd name="adj2" fmla="val 50000"/>
            </a:avLst>
          </a:prstGeom>
          <a:solidFill>
            <a:srgbClr val="8E17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56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5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Symmetry </a:t>
            </a:r>
            <a:r>
              <a:rPr lang="en-US" altLang="zh-CN" sz="3200" b="1" dirty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of Frequency Spectrum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488496"/>
              </p:ext>
            </p:extLst>
          </p:nvPr>
        </p:nvGraphicFramePr>
        <p:xfrm>
          <a:off x="3845373" y="2100367"/>
          <a:ext cx="4589179" cy="4153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5" name="Visio" r:id="rId4" imgW="5922398" imgH="5359988" progId="Visio.Drawing.11">
                  <p:embed/>
                </p:oleObj>
              </mc:Choice>
              <mc:Fallback>
                <p:oleObj name="Visio" r:id="rId4" imgW="5922398" imgH="535998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5373" y="2100367"/>
                        <a:ext cx="4589179" cy="41533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10540"/>
              </p:ext>
            </p:extLst>
          </p:nvPr>
        </p:nvGraphicFramePr>
        <p:xfrm>
          <a:off x="1134115" y="2702946"/>
          <a:ext cx="2616454" cy="2845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6" name="Acrobat Document" r:id="rId6" imgW="6753141" imgH="7343690" progId="AcroExch.Document.DC">
                  <p:embed/>
                </p:oleObj>
              </mc:Choice>
              <mc:Fallback>
                <p:oleObj name="Acrobat Document" r:id="rId6" imgW="6753141" imgH="734369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4115" y="2702946"/>
                        <a:ext cx="2616454" cy="2845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左箭头 5"/>
          <p:cNvSpPr/>
          <p:nvPr/>
        </p:nvSpPr>
        <p:spPr>
          <a:xfrm>
            <a:off x="4007025" y="3589277"/>
            <a:ext cx="564974" cy="277240"/>
          </a:xfrm>
          <a:prstGeom prst="leftArrow">
            <a:avLst/>
          </a:prstGeom>
          <a:solidFill>
            <a:srgbClr val="8E171B"/>
          </a:solidFill>
          <a:ln>
            <a:solidFill>
              <a:srgbClr val="8E17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387800" y="5592680"/>
            <a:ext cx="1504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eight octants</a:t>
            </a:r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81795" y="5592680"/>
            <a:ext cx="23630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three </a:t>
            </a:r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equal pyramids</a:t>
            </a:r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5405" y="1039372"/>
            <a:ext cx="7328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Considering the symmetry in one of the eight octants</a:t>
            </a:r>
          </a:p>
          <a:p>
            <a:pPr marL="285750" indent="-28575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Dividing the octant into three equal pyramids</a:t>
            </a:r>
          </a:p>
        </p:txBody>
      </p:sp>
    </p:spTree>
    <p:extLst>
      <p:ext uri="{BB962C8B-B14F-4D97-AF65-F5344CB8AC3E}">
        <p14:creationId xmlns:p14="http://schemas.microsoft.com/office/powerpoint/2010/main" val="33776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Symmetry </a:t>
            </a:r>
            <a:r>
              <a:rPr lang="en-US" altLang="zh-CN" sz="3200" b="1" dirty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of Frequency Spectrum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0618" y="1232702"/>
            <a:ext cx="78827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The </a:t>
            </a:r>
            <a:r>
              <a:rPr lang="en-US" altLang="zh-CN" sz="2400" b="1" i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Segmented radially averaged power spectrums</a:t>
            </a:r>
            <a:r>
              <a:rPr lang="en-US" altLang="zh-CN" sz="24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(SRAPSs</a:t>
            </a:r>
            <a:r>
              <a:rPr lang="en-US" altLang="zh-CN" sz="24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)</a:t>
            </a:r>
            <a:endParaRPr lang="zh-CN" altLang="en-US" sz="24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941514" y="1904755"/>
                <a:ext cx="3260968" cy="2665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1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sub>
                      </m:sSub>
                      <m:d>
                        <m:d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altLang="zh-CN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0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altLang="zh-CN" sz="2000" i="1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altLang="zh-CN" sz="20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zh-CN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/>
                                </a:rPr>
                                <m:t>)</m:t>
                              </m:r>
                            </m:sup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  <m:r>
                                <a:rPr lang="en-US" altLang="zh-CN" sz="20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1" i="1">
                                      <a:latin typeface="Cambria Math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zh-CN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1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𝑥𝑧</m:t>
                          </m:r>
                        </m:sub>
                      </m:sSub>
                      <m:d>
                        <m:d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altLang="zh-CN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0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altLang="zh-CN" sz="2000" i="1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altLang="zh-CN" sz="20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zh-CN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/>
                                </a:rPr>
                                <m:t>)</m:t>
                              </m:r>
                            </m:sup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  <m:r>
                                <a:rPr lang="en-US" altLang="zh-CN" sz="20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1" i="1">
                                      <a:latin typeface="Cambria Math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𝑥𝑧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zh-CN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1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𝑦𝑧</m:t>
                          </m:r>
                        </m:sub>
                      </m:sSub>
                      <m:d>
                        <m:d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altLang="zh-CN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0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altLang="zh-CN" sz="2000" i="1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altLang="zh-CN" sz="20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zh-CN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/>
                                </a:rPr>
                                <m:t>)</m:t>
                              </m:r>
                            </m:sup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  <m:r>
                                <a:rPr lang="en-US" altLang="zh-CN" sz="20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1" i="1">
                                      <a:latin typeface="Cambria Math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𝑦𝑧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zh-CN" sz="2000" dirty="0" smtClean="0"/>
              </a:p>
              <a:p>
                <a:endParaRPr lang="zh-CN" altLang="en-US" sz="20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514" y="1904755"/>
                <a:ext cx="3260968" cy="26659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630619" y="4386075"/>
            <a:ext cx="3435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The similarity function</a:t>
            </a:r>
            <a:endParaRPr lang="en-US" altLang="zh-CN" sz="24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108132" y="5065944"/>
                <a:ext cx="3260968" cy="732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=1−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</m:sub>
                    </m:sSub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2000" dirty="0"/>
              </a:p>
              <a:p>
                <a:endParaRPr lang="zh-CN" altLang="en-US" sz="20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132" y="5065944"/>
                <a:ext cx="3260968" cy="73206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139210"/>
              </p:ext>
            </p:extLst>
          </p:nvPr>
        </p:nvGraphicFramePr>
        <p:xfrm>
          <a:off x="6709977" y="2306767"/>
          <a:ext cx="1752600" cy="1906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0" name="Acrobat Document" r:id="rId6" imgW="6753141" imgH="7343690" progId="AcroExch.Document.DC">
                  <p:embed/>
                </p:oleObj>
              </mc:Choice>
              <mc:Fallback>
                <p:oleObj name="Acrobat Document" r:id="rId6" imgW="6753141" imgH="7343690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9977" y="2306767"/>
                        <a:ext cx="1752600" cy="19062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矩形 18"/>
          <p:cNvSpPr/>
          <p:nvPr/>
        </p:nvSpPr>
        <p:spPr>
          <a:xfrm>
            <a:off x="3854293" y="5899492"/>
            <a:ext cx="4608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Correlation </a:t>
            </a:r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function (Gonzalez et al.,2004)</a:t>
            </a:r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cxnSp>
        <p:nvCxnSpPr>
          <p:cNvPr id="20" name="直接箭头连接符 8"/>
          <p:cNvCxnSpPr/>
          <p:nvPr/>
        </p:nvCxnSpPr>
        <p:spPr>
          <a:xfrm>
            <a:off x="4571998" y="5386364"/>
            <a:ext cx="487682" cy="557236"/>
          </a:xfrm>
          <a:prstGeom prst="straightConnector1">
            <a:avLst/>
          </a:prstGeom>
          <a:ln w="25400">
            <a:solidFill>
              <a:srgbClr val="8E17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/>
              <p:nvPr/>
            </p:nvSpPr>
            <p:spPr>
              <a:xfrm>
                <a:off x="6318299" y="4235599"/>
                <a:ext cx="936154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8E171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8E171B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8E171B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</m:sub>
                      </m:sSub>
                      <m:d>
                        <m:dPr>
                          <m:ctrlPr>
                            <a:rPr lang="zh-CN" altLang="zh-CN" i="1">
                              <a:solidFill>
                                <a:srgbClr val="8E171B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8E17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8E171B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8E171B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299" y="4235599"/>
                <a:ext cx="936154" cy="391261"/>
              </a:xfrm>
              <a:prstGeom prst="rect">
                <a:avLst/>
              </a:prstGeom>
              <a:blipFill rotWithShape="0">
                <a:blip r:embed="rId8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8317305" y="2725646"/>
                <a:ext cx="9181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8E171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8E171B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8E171B"/>
                              </a:solidFill>
                              <a:latin typeface="Cambria Math" panose="02040503050406030204" pitchFamily="18" charset="0"/>
                            </a:rPr>
                            <m:t>𝑥𝑧</m:t>
                          </m:r>
                        </m:sub>
                      </m:sSub>
                      <m:d>
                        <m:dPr>
                          <m:ctrlPr>
                            <a:rPr lang="zh-CN" altLang="zh-CN" i="1">
                              <a:solidFill>
                                <a:srgbClr val="8E171B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8E17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8E171B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8E171B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7305" y="2725646"/>
                <a:ext cx="918135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6323301" y="1865000"/>
                <a:ext cx="926151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8E171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8E171B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8E171B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</m:sub>
                      </m:sSub>
                      <m:d>
                        <m:dPr>
                          <m:ctrlPr>
                            <a:rPr lang="zh-CN" altLang="zh-CN" i="1">
                              <a:solidFill>
                                <a:srgbClr val="8E171B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8E17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8E171B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8E171B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301" y="1865000"/>
                <a:ext cx="926151" cy="391261"/>
              </a:xfrm>
              <a:prstGeom prst="rect">
                <a:avLst/>
              </a:prstGeom>
              <a:blipFill rotWithShape="0">
                <a:blip r:embed="rId10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直接箭头连接符 8"/>
          <p:cNvCxnSpPr/>
          <p:nvPr/>
        </p:nvCxnSpPr>
        <p:spPr>
          <a:xfrm>
            <a:off x="6776373" y="2218973"/>
            <a:ext cx="245431" cy="349097"/>
          </a:xfrm>
          <a:prstGeom prst="straightConnector1">
            <a:avLst/>
          </a:prstGeom>
          <a:ln w="19050">
            <a:solidFill>
              <a:srgbClr val="8E17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8"/>
          <p:cNvCxnSpPr/>
          <p:nvPr/>
        </p:nvCxnSpPr>
        <p:spPr>
          <a:xfrm flipV="1">
            <a:off x="6709977" y="4017395"/>
            <a:ext cx="311827" cy="297119"/>
          </a:xfrm>
          <a:prstGeom prst="straightConnector1">
            <a:avLst/>
          </a:prstGeom>
          <a:ln w="19050">
            <a:solidFill>
              <a:srgbClr val="8E17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8"/>
          <p:cNvCxnSpPr>
            <a:stCxn id="24" idx="2"/>
          </p:cNvCxnSpPr>
          <p:nvPr/>
        </p:nvCxnSpPr>
        <p:spPr>
          <a:xfrm flipH="1">
            <a:off x="8367454" y="3094978"/>
            <a:ext cx="408919" cy="153844"/>
          </a:xfrm>
          <a:prstGeom prst="straightConnector1">
            <a:avLst/>
          </a:prstGeom>
          <a:ln w="19050">
            <a:solidFill>
              <a:srgbClr val="8E17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6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7" grpId="0"/>
      <p:bldP spid="19" grpId="0"/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Parameter </a:t>
            </a:r>
            <a:r>
              <a:rPr lang="en-US" altLang="zh-CN" sz="3200" b="1" dirty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Optimization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0978" y="994896"/>
            <a:ext cx="70789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E171B"/>
              </a:buClr>
              <a:buFont typeface="Wingdings" charset="2"/>
              <a:buChar char="n"/>
            </a:pP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A simplex optimization algorithm</a:t>
            </a:r>
            <a:r>
              <a:rPr lang="pt-BR" altLang="zh-CN" sz="2400" b="1" dirty="0">
                <a:latin typeface="Goudy Old Style" charset="0"/>
                <a:ea typeface="Goudy Old Style" charset="0"/>
                <a:cs typeface="Goudy Old Style" charset="0"/>
              </a:rPr>
              <a:t> </a:t>
            </a:r>
            <a:r>
              <a:rPr lang="pt-BR" altLang="zh-CN" sz="2000" b="1" dirty="0">
                <a:latin typeface="Goudy Old Style" charset="0"/>
                <a:ea typeface="Goudy Old Style" charset="0"/>
                <a:cs typeface="Goudy Old Style" charset="0"/>
              </a:rPr>
              <a:t>[Press et al. 1992</a:t>
            </a:r>
            <a:r>
              <a:rPr lang="pt-BR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]</a:t>
            </a:r>
          </a:p>
          <a:p>
            <a:pPr marL="342900" indent="-342900">
              <a:lnSpc>
                <a:spcPct val="150000"/>
              </a:lnSpc>
              <a:buClr>
                <a:srgbClr val="8E171B"/>
              </a:buClr>
              <a:buFont typeface="Wingdings" charset="2"/>
              <a:buChar char="n"/>
            </a:pP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Key density levels: optimization</a:t>
            </a:r>
          </a:p>
          <a:p>
            <a:pPr marL="342900" indent="-342900">
              <a:lnSpc>
                <a:spcPct val="150000"/>
              </a:lnSpc>
              <a:buClr>
                <a:srgbClr val="8E171B"/>
              </a:buClr>
              <a:buFont typeface="Wingdings" charset="2"/>
              <a:buChar char="n"/>
            </a:pP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Other density levels: a linear interpolation</a:t>
            </a:r>
            <a:endParaRPr lang="zh-CN" altLang="en-US" sz="2400" b="1" dirty="0">
              <a:latin typeface="Goudy Old Style" charset="0"/>
              <a:ea typeface="Goudy Old Style" charset="0"/>
              <a:cs typeface="Goudy Old Style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91" y="2766236"/>
            <a:ext cx="3840954" cy="36134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69391" y="6379731"/>
            <a:ext cx="3919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Optimal </a:t>
            </a:r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error-diffusion parameters </a:t>
            </a:r>
          </a:p>
        </p:txBody>
      </p:sp>
    </p:spTree>
    <p:extLst>
      <p:ext uri="{BB962C8B-B14F-4D97-AF65-F5344CB8AC3E}">
        <p14:creationId xmlns:p14="http://schemas.microsoft.com/office/powerpoint/2010/main" val="123142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0" y="2805965"/>
            <a:ext cx="9144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Experiments and Applications</a:t>
            </a:r>
            <a:endParaRPr lang="en-US" altLang="zh-CN" sz="2400" b="1" i="1" dirty="0" smtClean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285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Outline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6599" y="1656080"/>
            <a:ext cx="6492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Motivation</a:t>
            </a:r>
          </a:p>
          <a:p>
            <a:pPr marL="342900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Related work</a:t>
            </a:r>
          </a:p>
          <a:p>
            <a:pPr marL="342900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Three-dimensional </a:t>
            </a: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Error-diffusion</a:t>
            </a:r>
            <a:endParaRPr lang="zh-CN" altLang="en-US" sz="2400" b="1" dirty="0" smtClean="0">
              <a:latin typeface="Goudy Old Style" charset="0"/>
              <a:ea typeface="Goudy Old Style" charset="0"/>
              <a:cs typeface="Goudy Old Style" charset="0"/>
            </a:endParaRPr>
          </a:p>
          <a:p>
            <a:pPr marL="342900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Parameters </a:t>
            </a: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Optimization</a:t>
            </a:r>
          </a:p>
          <a:p>
            <a:pPr marL="342900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Experiments </a:t>
            </a: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and </a:t>
            </a: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Applications</a:t>
            </a:r>
            <a:endParaRPr lang="en-US" altLang="zh-CN" sz="2400" b="1" dirty="0">
              <a:latin typeface="Goudy Old Style" charset="0"/>
              <a:ea typeface="Goudy Old Style" charset="0"/>
              <a:cs typeface="Goudy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7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</a:t>
            </a:r>
            <a:r>
              <a:rPr lang="en-US" altLang="zh-CN" sz="32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Experiments 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43" y="1976821"/>
            <a:ext cx="2565064" cy="21269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072" y="1881038"/>
            <a:ext cx="2436766" cy="22524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829520" y="4061493"/>
            <a:ext cx="15399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Fixed-density</a:t>
            </a:r>
            <a:endParaRPr lang="en-US" altLang="zh-CN" sz="24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35650" y="4061493"/>
            <a:ext cx="18251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Variable-density</a:t>
            </a:r>
            <a:endParaRPr lang="en-US" altLang="zh-CN" sz="24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62481" y="1265662"/>
            <a:ext cx="7056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3D error-diffusion sampling on discrete volume data</a:t>
            </a:r>
            <a:endParaRPr lang="en-US" altLang="zh-CN" sz="2400" b="1" dirty="0"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79929" y="5297975"/>
            <a:ext cx="2691571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8E171B"/>
                </a:solidFill>
                <a:latin typeface="Goudy Old Style" panose="02020502050305020303" pitchFamily="18" charset="0"/>
              </a:rPr>
              <a:t>Fourier power spectrum</a:t>
            </a:r>
            <a:endParaRPr lang="zh-CN" altLang="en-US" sz="2000" b="1" dirty="0">
              <a:solidFill>
                <a:srgbClr val="8E171B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41" y="4498927"/>
            <a:ext cx="4734687" cy="2211705"/>
          </a:xfrm>
          <a:prstGeom prst="rect">
            <a:avLst/>
          </a:prstGeom>
          <a:ln w="12700">
            <a:solidFill>
              <a:srgbClr val="00FA00"/>
            </a:solidFill>
          </a:ln>
        </p:spPr>
      </p:pic>
    </p:spTree>
    <p:extLst>
      <p:ext uri="{BB962C8B-B14F-4D97-AF65-F5344CB8AC3E}">
        <p14:creationId xmlns:p14="http://schemas.microsoft.com/office/powerpoint/2010/main" val="142694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</a:t>
            </a:r>
            <a:r>
              <a:rPr lang="en-US" altLang="zh-CN" sz="32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Experiments 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67558" y="1290051"/>
            <a:ext cx="5634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Comparison with Poisson Disk Sampling</a:t>
            </a:r>
            <a:endParaRPr lang="zh-CN" altLang="en-US" sz="2400" b="1" dirty="0">
              <a:latin typeface="Goudy Old Style" charset="0"/>
              <a:ea typeface="Goudy Old Style" charset="0"/>
              <a:cs typeface="Goudy Old Style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35" y="1883430"/>
            <a:ext cx="4252235" cy="225003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665789" y="4018466"/>
            <a:ext cx="1812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Sampling slices </a:t>
            </a:r>
            <a:endParaRPr lang="en-US" altLang="zh-CN" sz="24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054885" y="1128391"/>
                <a:ext cx="1451808" cy="13576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Size: 64</a:t>
                </a:r>
                <a:r>
                  <a:rPr lang="en-US" altLang="zh-CN" sz="2000" b="1" baseline="30000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3</a:t>
                </a:r>
              </a:p>
              <a:p>
                <a:r>
                  <a:rPr lang="en-US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Density: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altLang="zh-CN" sz="2000" b="1" i="1" smtClean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  <a:ea typeface="Goudy Old Style" charset="0"/>
                            <a:cs typeface="Goudy Old Style" charset="0"/>
                          </a:rPr>
                        </m:ctrlPr>
                      </m:fPr>
                      <m:num>
                        <m:r>
                          <a:rPr lang="en-US" altLang="zh-CN" sz="2000" b="1" i="1" smtClean="0">
                            <a:solidFill>
                              <a:srgbClr val="8E171B"/>
                            </a:solidFill>
                            <a:latin typeface="Cambria Math" charset="0"/>
                            <a:ea typeface="Goudy Old Style" charset="0"/>
                            <a:cs typeface="Goudy Old Style" charset="0"/>
                          </a:rPr>
                          <m:t>𝟏𝟔</m:t>
                        </m:r>
                      </m:num>
                      <m:den>
                        <m:r>
                          <a:rPr lang="en-US" altLang="zh-CN" sz="2000" b="1" i="1" smtClean="0">
                            <a:solidFill>
                              <a:srgbClr val="8E171B"/>
                            </a:solidFill>
                            <a:latin typeface="Cambria Math" charset="0"/>
                            <a:ea typeface="Goudy Old Style" charset="0"/>
                            <a:cs typeface="Goudy Old Style" charset="0"/>
                          </a:rPr>
                          <m:t>𝟐𝟓𝟓</m:t>
                        </m:r>
                      </m:den>
                    </m:f>
                  </m:oMath>
                </a14:m>
                <a:endParaRPr lang="en-US" altLang="zh-CN" sz="2000" dirty="0"/>
              </a:p>
              <a:p>
                <a:endParaRPr lang="en-US" altLang="zh-CN" sz="2000" b="1" baseline="30000" dirty="0" smtClean="0">
                  <a:solidFill>
                    <a:srgbClr val="8E171B"/>
                  </a:solidFill>
                  <a:latin typeface="Goudy Old Style" charset="0"/>
                  <a:ea typeface="Goudy Old Style" charset="0"/>
                  <a:cs typeface="Goudy Old Style" charset="0"/>
                </a:endParaRPr>
              </a:p>
              <a:p>
                <a:r>
                  <a:rPr lang="en-US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 </a:t>
                </a:r>
                <a:endParaRPr lang="en-US" altLang="zh-CN" sz="2400" b="1" dirty="0">
                  <a:solidFill>
                    <a:srgbClr val="8E171B"/>
                  </a:solidFill>
                  <a:latin typeface="Goudy Old Style" charset="0"/>
                  <a:ea typeface="Goudy Old Style" charset="0"/>
                  <a:cs typeface="Goudy Old Style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85" y="1128391"/>
                <a:ext cx="1451808" cy="1357679"/>
              </a:xfrm>
              <a:prstGeom prst="rect">
                <a:avLst/>
              </a:prstGeom>
              <a:blipFill rotWithShape="0">
                <a:blip r:embed="rId4"/>
                <a:stretch>
                  <a:fillRect l="-4202" t="-2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32" y="4502551"/>
            <a:ext cx="2560320" cy="2170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78" y="4621106"/>
            <a:ext cx="4401312" cy="1962912"/>
          </a:xfrm>
          <a:prstGeom prst="rect">
            <a:avLst/>
          </a:prstGeom>
          <a:ln>
            <a:solidFill>
              <a:srgbClr val="00FA00"/>
            </a:solidFill>
          </a:ln>
        </p:spPr>
      </p:pic>
    </p:spTree>
    <p:extLst>
      <p:ext uri="{BB962C8B-B14F-4D97-AF65-F5344CB8AC3E}">
        <p14:creationId xmlns:p14="http://schemas.microsoft.com/office/powerpoint/2010/main" val="31085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</a:t>
            </a:r>
            <a:r>
              <a:rPr lang="en-US" altLang="zh-CN" sz="32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Experiments 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67558" y="1290051"/>
            <a:ext cx="5634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Comparison with Poisson Disk Sampling</a:t>
            </a:r>
            <a:endParaRPr lang="zh-CN" altLang="en-US" sz="2400" b="1" dirty="0">
              <a:latin typeface="Goudy Old Style" charset="0"/>
              <a:ea typeface="Goudy Old Style" charset="0"/>
              <a:cs typeface="Goudy Old Style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3" y="3622193"/>
            <a:ext cx="6247241" cy="181434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40390" y="5436541"/>
            <a:ext cx="3044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Average sampling efficiency</a:t>
            </a:r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46733" y="1698435"/>
            <a:ext cx="7821042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Hardware</a:t>
            </a:r>
          </a:p>
          <a:p>
            <a:pPr lvl="1">
              <a:lnSpc>
                <a:spcPct val="150000"/>
              </a:lnSpc>
              <a:buClr>
                <a:srgbClr val="8E171B"/>
              </a:buClr>
            </a:pPr>
            <a:r>
              <a:rPr lang="en-US" altLang="zh-CN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An Intel i7 3.4GHz </a:t>
            </a:r>
            <a:r>
              <a:rPr lang="en-US" altLang="zh-CN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CPU (Our method)</a:t>
            </a:r>
          </a:p>
          <a:p>
            <a:pPr lvl="1">
              <a:lnSpc>
                <a:spcPct val="150000"/>
              </a:lnSpc>
            </a:pPr>
            <a:r>
              <a:rPr lang="en-US" altLang="zh-CN" b="1" dirty="0" smtClean="0">
                <a:latin typeface="Goudy Old Style" charset="0"/>
                <a:ea typeface="Goudy Old Style" charset="0"/>
                <a:cs typeface="Goudy Old Style" charset="0"/>
              </a:rPr>
              <a:t>A </a:t>
            </a:r>
            <a:r>
              <a:rPr lang="en-US" altLang="zh-CN" b="1" dirty="0">
                <a:latin typeface="Goudy Old Style" charset="0"/>
                <a:ea typeface="Goudy Old Style" charset="0"/>
                <a:cs typeface="Goudy Old Style" charset="0"/>
              </a:rPr>
              <a:t>dual AMD Athlon MP2600 2.1 </a:t>
            </a:r>
            <a:r>
              <a:rPr lang="en-US" altLang="zh-CN" b="1" dirty="0" smtClean="0">
                <a:latin typeface="Goudy Old Style" charset="0"/>
                <a:ea typeface="Goudy Old Style" charset="0"/>
                <a:cs typeface="Goudy Old Style" charset="0"/>
              </a:rPr>
              <a:t>GHz [</a:t>
            </a:r>
            <a:r>
              <a:rPr lang="en-US" altLang="zh-CN" b="1" dirty="0" err="1" smtClean="0">
                <a:latin typeface="Goudy Old Style" charset="0"/>
                <a:ea typeface="Goudy Old Style" charset="0"/>
                <a:cs typeface="Goudy Old Style" charset="0"/>
              </a:rPr>
              <a:t>Gamito</a:t>
            </a:r>
            <a:r>
              <a:rPr lang="en-US" altLang="zh-CN" b="1" dirty="0" smtClean="0">
                <a:latin typeface="Goudy Old Style" charset="0"/>
                <a:ea typeface="Goudy Old Style" charset="0"/>
                <a:cs typeface="Goudy Old Style" charset="0"/>
              </a:rPr>
              <a:t> </a:t>
            </a:r>
            <a:r>
              <a:rPr lang="en-US" altLang="zh-CN" b="1" dirty="0">
                <a:latin typeface="Goudy Old Style" charset="0"/>
                <a:ea typeface="Goudy Old Style" charset="0"/>
                <a:cs typeface="Goudy Old Style" charset="0"/>
              </a:rPr>
              <a:t>and Maddock, </a:t>
            </a:r>
            <a:r>
              <a:rPr lang="en-US" altLang="zh-CN" b="1" dirty="0" smtClean="0">
                <a:latin typeface="Goudy Old Style" charset="0"/>
                <a:ea typeface="Goudy Old Style" charset="0"/>
                <a:cs typeface="Goudy Old Style" charset="0"/>
              </a:rPr>
              <a:t>2009]</a:t>
            </a:r>
            <a:endParaRPr lang="en-US" altLang="zh-CN" b="1" dirty="0">
              <a:latin typeface="Goudy Old Style" charset="0"/>
              <a:ea typeface="Goudy Old Style" charset="0"/>
              <a:cs typeface="Goudy Old Style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b="1" dirty="0" smtClean="0">
                <a:latin typeface="Goudy Old Style" charset="0"/>
                <a:ea typeface="Goudy Old Style" charset="0"/>
                <a:cs typeface="Goudy Old Style" charset="0"/>
              </a:rPr>
              <a:t>NVIDIA </a:t>
            </a:r>
            <a:r>
              <a:rPr lang="en-US" altLang="zh-CN" b="1" dirty="0">
                <a:latin typeface="Goudy Old Style" charset="0"/>
                <a:ea typeface="Goudy Old Style" charset="0"/>
                <a:cs typeface="Goudy Old Style" charset="0"/>
              </a:rPr>
              <a:t>GTX </a:t>
            </a:r>
            <a:r>
              <a:rPr lang="en-US" altLang="zh-CN" b="1" dirty="0" smtClean="0">
                <a:latin typeface="Goudy Old Style" charset="0"/>
                <a:ea typeface="Goudy Old Style" charset="0"/>
                <a:cs typeface="Goudy Old Style" charset="0"/>
              </a:rPr>
              <a:t>460 [</a:t>
            </a:r>
            <a:r>
              <a:rPr lang="en-US" altLang="zh-CN" b="1" dirty="0" err="1" smtClean="0">
                <a:latin typeface="Goudy Old Style" charset="0"/>
                <a:ea typeface="Goudy Old Style" charset="0"/>
                <a:cs typeface="Goudy Old Style" charset="0"/>
              </a:rPr>
              <a:t>Ebeida</a:t>
            </a:r>
            <a:r>
              <a:rPr lang="en-US" altLang="zh-CN" b="1" dirty="0" smtClean="0">
                <a:latin typeface="Goudy Old Style" charset="0"/>
                <a:ea typeface="Goudy Old Style" charset="0"/>
                <a:cs typeface="Goudy Old Style" charset="0"/>
              </a:rPr>
              <a:t> </a:t>
            </a:r>
            <a:r>
              <a:rPr lang="en-US" altLang="zh-CN" b="1" dirty="0">
                <a:latin typeface="Goudy Old Style" charset="0"/>
                <a:ea typeface="Goudy Old Style" charset="0"/>
                <a:cs typeface="Goudy Old Style" charset="0"/>
              </a:rPr>
              <a:t>et al., </a:t>
            </a:r>
            <a:r>
              <a:rPr lang="en-US" altLang="zh-CN" b="1" dirty="0" smtClean="0">
                <a:latin typeface="Goudy Old Style" charset="0"/>
                <a:ea typeface="Goudy Old Style" charset="0"/>
                <a:cs typeface="Goudy Old Style" charset="0"/>
              </a:rPr>
              <a:t>2012]</a:t>
            </a:r>
            <a:endParaRPr lang="en-US" altLang="zh-CN" b="1" dirty="0">
              <a:latin typeface="Goudy Old Style" charset="0"/>
              <a:ea typeface="Goudy Old Style" charset="0"/>
              <a:cs typeface="Goudy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86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</a:t>
            </a:r>
            <a:r>
              <a:rPr lang="en-US" altLang="zh-CN" sz="32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Experiments 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92" y="1102228"/>
            <a:ext cx="6280214" cy="30861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778752" y="4084037"/>
            <a:ext cx="2177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Spectrum slices </a:t>
            </a:r>
          </a:p>
        </p:txBody>
      </p:sp>
      <p:sp>
        <p:nvSpPr>
          <p:cNvPr id="9" name="矩形 8"/>
          <p:cNvSpPr/>
          <p:nvPr/>
        </p:nvSpPr>
        <p:spPr>
          <a:xfrm>
            <a:off x="4151450" y="6474455"/>
            <a:ext cx="127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SRAPSs </a:t>
            </a:r>
            <a:endParaRPr lang="en-US" altLang="zh-CN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350949" y="6254403"/>
            <a:ext cx="3349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Gamito </a:t>
            </a:r>
            <a:r>
              <a:rPr lang="zh-CN" altLang="en-US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method</a:t>
            </a:r>
            <a:r>
              <a:rPr lang="en-US" altLang="zh-CN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 (3D Poisson Disk)</a:t>
            </a:r>
            <a:endParaRPr lang="zh-CN" altLang="en-US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622526" y="6232287"/>
            <a:ext cx="1361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Our </a:t>
            </a:r>
            <a:r>
              <a:rPr lang="zh-CN" altLang="en-US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method</a:t>
            </a:r>
            <a:endParaRPr lang="zh-CN" altLang="en-US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49" y="4484147"/>
            <a:ext cx="3142067" cy="185916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639" y="4484147"/>
            <a:ext cx="3142067" cy="185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0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</a:t>
            </a:r>
            <a:r>
              <a:rPr lang="en-US" altLang="zh-CN" sz="32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Experiments 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67558" y="1336706"/>
            <a:ext cx="5940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Volume </a:t>
            </a: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Data with Fixed Sampling Density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99" y="2809411"/>
            <a:ext cx="5528399" cy="2865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7054885" y="1128391"/>
                <a:ext cx="1451808" cy="13576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Size: 128</a:t>
                </a:r>
                <a:endParaRPr lang="en-US" altLang="zh-CN" sz="2000" b="1" baseline="30000" dirty="0" smtClean="0">
                  <a:solidFill>
                    <a:srgbClr val="8E171B"/>
                  </a:solidFill>
                  <a:latin typeface="Goudy Old Style" charset="0"/>
                  <a:ea typeface="Goudy Old Style" charset="0"/>
                  <a:cs typeface="Goudy Old Style" charset="0"/>
                </a:endParaRPr>
              </a:p>
              <a:p>
                <a:r>
                  <a:rPr lang="en-US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Density: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altLang="zh-CN" sz="2000" b="1" i="1" smtClean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  <a:ea typeface="Goudy Old Style" charset="0"/>
                            <a:cs typeface="Goudy Old Style" charset="0"/>
                          </a:rPr>
                        </m:ctrlPr>
                      </m:fPr>
                      <m:num>
                        <m:r>
                          <a:rPr lang="en-US" altLang="zh-CN" sz="2000" b="1" i="1" smtClean="0">
                            <a:solidFill>
                              <a:srgbClr val="8E171B"/>
                            </a:solidFill>
                            <a:latin typeface="Cambria Math" charset="0"/>
                            <a:ea typeface="Goudy Old Style" charset="0"/>
                            <a:cs typeface="Goudy Old Style" charset="0"/>
                          </a:rPr>
                          <m:t>𝟏𝟔</m:t>
                        </m:r>
                      </m:num>
                      <m:den>
                        <m:r>
                          <a:rPr lang="en-US" altLang="zh-CN" sz="2000" b="1" i="1" smtClean="0">
                            <a:solidFill>
                              <a:srgbClr val="8E171B"/>
                            </a:solidFill>
                            <a:latin typeface="Cambria Math" charset="0"/>
                            <a:ea typeface="Goudy Old Style" charset="0"/>
                            <a:cs typeface="Goudy Old Style" charset="0"/>
                          </a:rPr>
                          <m:t>𝟐𝟓𝟓</m:t>
                        </m:r>
                      </m:den>
                    </m:f>
                  </m:oMath>
                </a14:m>
                <a:endParaRPr lang="en-US" altLang="zh-CN" sz="2000" dirty="0"/>
              </a:p>
              <a:p>
                <a:endParaRPr lang="en-US" altLang="zh-CN" sz="2000" b="1" baseline="30000" dirty="0" smtClean="0">
                  <a:solidFill>
                    <a:srgbClr val="8E171B"/>
                  </a:solidFill>
                  <a:latin typeface="Goudy Old Style" charset="0"/>
                  <a:ea typeface="Goudy Old Style" charset="0"/>
                  <a:cs typeface="Goudy Old Style" charset="0"/>
                </a:endParaRPr>
              </a:p>
              <a:p>
                <a:r>
                  <a:rPr lang="en-US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 </a:t>
                </a:r>
                <a:endParaRPr lang="en-US" altLang="zh-CN" sz="2400" b="1" dirty="0">
                  <a:solidFill>
                    <a:srgbClr val="8E171B"/>
                  </a:solidFill>
                  <a:latin typeface="Goudy Old Style" charset="0"/>
                  <a:ea typeface="Goudy Old Style" charset="0"/>
                  <a:cs typeface="Goudy Old Style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85" y="1128391"/>
                <a:ext cx="1451808" cy="1357679"/>
              </a:xfrm>
              <a:prstGeom prst="rect">
                <a:avLst/>
              </a:prstGeom>
              <a:blipFill rotWithShape="0">
                <a:blip r:embed="rId5"/>
                <a:stretch>
                  <a:fillRect l="-4202" t="-2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3149087" y="5674557"/>
            <a:ext cx="1812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Sampling slices </a:t>
            </a:r>
            <a:endParaRPr lang="en-US" altLang="zh-CN" sz="24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8"/>
              <p:cNvSpPr/>
              <p:nvPr/>
            </p:nvSpPr>
            <p:spPr>
              <a:xfrm>
                <a:off x="1128679" y="1937146"/>
                <a:ext cx="585323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Fixed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 smtClean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dirty="0" smtClean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000" b="1" i="1" dirty="0" smtClean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sub>
                    </m:sSub>
                    <m:r>
                      <a:rPr lang="en-US" altLang="zh-CN" sz="2000" b="1" i="1" dirty="0" smtClean="0">
                        <a:solidFill>
                          <a:srgbClr val="8E171B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dirty="0" smtClean="0">
                        <a:solidFill>
                          <a:srgbClr val="8E171B"/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dirty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000" b="1" i="1" dirty="0" smtClean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b="1" i="1" dirty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2000" b="1" i="1" dirty="0" smtClean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sub>
                    </m:sSub>
                    <m:r>
                      <a:rPr lang="en-US" altLang="zh-CN" sz="2000" b="1" i="1" dirty="0">
                        <a:solidFill>
                          <a:srgbClr val="8E171B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dirty="0" smtClean="0">
                        <a:solidFill>
                          <a:srgbClr val="8E171B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dirty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000" b="1" i="1" dirty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  <m:t>𝟎𝟏𝟎</m:t>
                        </m:r>
                      </m:sub>
                    </m:sSub>
                    <m:r>
                      <a:rPr lang="en-US" altLang="zh-CN" sz="2000" b="1" i="1" dirty="0">
                        <a:solidFill>
                          <a:srgbClr val="8E171B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dirty="0">
                        <a:solidFill>
                          <a:srgbClr val="8E171B"/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dirty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000" b="1" i="1" dirty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2000" b="1" i="1" dirty="0" smtClean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b="1" i="1" dirty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2000" b="1" i="1" dirty="0" smtClean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2000" b="1" i="1" dirty="0">
                        <a:solidFill>
                          <a:srgbClr val="8E171B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dirty="0" smtClean="0">
                        <a:solidFill>
                          <a:srgbClr val="8E171B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dirty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000" b="1" i="1" dirty="0" smtClean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b="1" i="1" dirty="0" smtClean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  <m:t>𝟏𝟎𝟏</m:t>
                        </m:r>
                      </m:sub>
                    </m:sSub>
                    <m:r>
                      <a:rPr lang="en-US" altLang="zh-CN" sz="2000" b="1" i="1" dirty="0">
                        <a:solidFill>
                          <a:srgbClr val="8E171B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dirty="0" smtClean="0">
                        <a:solidFill>
                          <a:srgbClr val="8E171B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dirty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000" b="1" i="1" dirty="0" smtClean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  <m:t>𝟎𝟎𝟏</m:t>
                        </m:r>
                      </m:sub>
                    </m:sSub>
                    <m:r>
                      <a:rPr lang="en-US" altLang="zh-CN" sz="2000" b="1" i="1" dirty="0">
                        <a:solidFill>
                          <a:srgbClr val="8E171B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dirty="0" smtClean="0">
                        <a:solidFill>
                          <a:srgbClr val="8E171B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, </a:t>
                </a:r>
                <a:r>
                  <a:rPr lang="en-US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solidFill>
                          <a:srgbClr val="8E171B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d>
                      <m:dPr>
                        <m:ctrlPr>
                          <a:rPr lang="en-US" altLang="zh-CN" sz="2000" b="1" i="1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d>
                    <m:r>
                      <a:rPr lang="en-US" altLang="zh-CN" sz="2000" b="1" i="1" smtClean="0">
                        <a:solidFill>
                          <a:srgbClr val="8E171B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solidFill>
                          <a:srgbClr val="8E171B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000" b="1" i="1" smtClean="0">
                        <a:solidFill>
                          <a:srgbClr val="8E171B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000" b="1" i="1" smtClean="0">
                        <a:solidFill>
                          <a:srgbClr val="8E171B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000" b="1" i="1" smtClean="0">
                        <a:solidFill>
                          <a:srgbClr val="8E171B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zh-CN" altLang="en-US" sz="2000" b="1" dirty="0">
                  <a:solidFill>
                    <a:srgbClr val="8E171B"/>
                  </a:solidFill>
                </a:endParaRPr>
              </a:p>
            </p:txBody>
          </p:sp>
        </mc:Choice>
        <mc:Fallback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679" y="1937146"/>
                <a:ext cx="5853234" cy="707886"/>
              </a:xfrm>
              <a:prstGeom prst="rect">
                <a:avLst/>
              </a:prstGeom>
              <a:blipFill rotWithShape="0">
                <a:blip r:embed="rId6"/>
                <a:stretch>
                  <a:fillRect l="-1042" t="-5172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838999"/>
              </p:ext>
            </p:extLst>
          </p:nvPr>
        </p:nvGraphicFramePr>
        <p:xfrm>
          <a:off x="4508500" y="3321050"/>
          <a:ext cx="127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" name="公式" r:id="rId7" imgW="126720" imgH="215640" progId="Equation.3">
                  <p:embed/>
                </p:oleObj>
              </mc:Choice>
              <mc:Fallback>
                <p:oleObj name="公式" r:id="rId7" imgW="1267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3321050"/>
                        <a:ext cx="1270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415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</a:t>
            </a:r>
            <a:r>
              <a:rPr lang="en-US" altLang="zh-CN" sz="32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Experiments 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43" y="994896"/>
            <a:ext cx="6458712" cy="318973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50511" y="4083295"/>
            <a:ext cx="2100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Spectrum slices</a:t>
            </a:r>
            <a:endParaRPr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4151450" y="6474455"/>
            <a:ext cx="127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SRAPSs </a:t>
            </a:r>
            <a:endParaRPr lang="en-US" altLang="zh-CN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133616" y="6299654"/>
            <a:ext cx="1960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Fixed </a:t>
            </a:r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parameters</a:t>
            </a:r>
            <a:endParaRPr lang="en-US" altLang="zh-CN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83279" y="6299654"/>
            <a:ext cx="22679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Optimal </a:t>
            </a:r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parameters</a:t>
            </a:r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065" y="4580126"/>
            <a:ext cx="3142067" cy="18591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56" y="4580126"/>
            <a:ext cx="3142067" cy="185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1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</a:t>
            </a:r>
            <a:r>
              <a:rPr lang="en-US" altLang="zh-CN" sz="32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Experiments 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67558" y="1336706"/>
            <a:ext cx="6281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Volume </a:t>
            </a: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Data with Variable </a:t>
            </a: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Sampling </a:t>
            </a: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Density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6828172" y="1180850"/>
                <a:ext cx="204575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Size: </a:t>
                </a:r>
                <a:r>
                  <a:rPr lang="is-I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3</a:t>
                </a:r>
                <a:r>
                  <a:rPr lang="is-IS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2</a:t>
                </a:r>
                <a14:m>
                  <m:oMath xmlns:m="http://schemas.openxmlformats.org/officeDocument/2006/math">
                    <m:r>
                      <a:rPr lang="is-IS" altLang="zh-CN" sz="2000" b="1" i="1" smtClean="0">
                        <a:solidFill>
                          <a:srgbClr val="8E171B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is-IS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32</a:t>
                </a:r>
                <a14:m>
                  <m:oMath xmlns:m="http://schemas.openxmlformats.org/officeDocument/2006/math">
                    <m:r>
                      <a:rPr lang="is-IS" altLang="zh-CN" sz="2000" b="1" i="1" dirty="0" smtClean="0">
                        <a:solidFill>
                          <a:srgbClr val="8E171B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is-IS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256 </a:t>
                </a:r>
                <a:endParaRPr lang="en-US" altLang="zh-CN" sz="2000" b="1" baseline="30000" dirty="0" smtClean="0">
                  <a:solidFill>
                    <a:srgbClr val="8E171B"/>
                  </a:solidFill>
                  <a:latin typeface="Goudy Old Style" charset="0"/>
                  <a:ea typeface="Goudy Old Style" charset="0"/>
                  <a:cs typeface="Goudy Old Style" charset="0"/>
                </a:endParaRPr>
              </a:p>
              <a:p>
                <a:r>
                  <a:rPr lang="en-US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Density: 1</a:t>
                </a:r>
                <a14:m>
                  <m:oMath xmlns:m="http://schemas.openxmlformats.org/officeDocument/2006/math">
                    <m:r>
                      <a:rPr lang="is-IS" altLang="zh-CN" sz="2000" b="1" i="1" smtClean="0">
                        <a:solidFill>
                          <a:srgbClr val="8E171B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US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0</a:t>
                </a:r>
                <a:r>
                  <a:rPr lang="en-U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 </a:t>
                </a:r>
                <a:r>
                  <a:rPr lang="en-US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(Z)</a:t>
                </a:r>
                <a:endParaRPr lang="en-US" altLang="zh-CN" sz="2000" b="1" dirty="0">
                  <a:solidFill>
                    <a:srgbClr val="8E171B"/>
                  </a:solidFill>
                  <a:latin typeface="Goudy Old Style" charset="0"/>
                  <a:ea typeface="Goudy Old Style" charset="0"/>
                  <a:cs typeface="Goudy Old Style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172" y="1180850"/>
                <a:ext cx="2045753" cy="707886"/>
              </a:xfrm>
              <a:prstGeom prst="rect">
                <a:avLst/>
              </a:prstGeom>
              <a:blipFill rotWithShape="0">
                <a:blip r:embed="rId6"/>
                <a:stretch>
                  <a:fillRect l="-2976" t="-5172" r="-2381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3990763" y="4729688"/>
            <a:ext cx="11015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XZ-Slice </a:t>
            </a:r>
          </a:p>
        </p:txBody>
      </p:sp>
      <p:sp>
        <p:nvSpPr>
          <p:cNvPr id="9" name="矩形 8"/>
          <p:cNvSpPr/>
          <p:nvPr/>
        </p:nvSpPr>
        <p:spPr>
          <a:xfrm>
            <a:off x="4019617" y="6212930"/>
            <a:ext cx="1072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YZ-Slice </a:t>
            </a:r>
            <a:endParaRPr lang="en-US" altLang="zh-CN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8" y="3734607"/>
            <a:ext cx="8233737" cy="99508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8" y="5273851"/>
            <a:ext cx="8233737" cy="995081"/>
          </a:xfrm>
          <a:prstGeom prst="rect">
            <a:avLst/>
          </a:prstGeom>
          <a:ln w="12700">
            <a:solidFill>
              <a:srgbClr val="00FA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54" y="1960345"/>
            <a:ext cx="8476554" cy="155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9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</a:t>
            </a:r>
            <a:r>
              <a:rPr lang="en-US" altLang="zh-CN" sz="32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Experiments 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48838" y="1336706"/>
            <a:ext cx="6281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Volume </a:t>
            </a: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Data with Variable </a:t>
            </a: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Sampling </a:t>
            </a: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Density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6817585" y="1249490"/>
                <a:ext cx="224939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Stag </a:t>
                </a:r>
                <a:r>
                  <a:rPr lang="en-U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beetle</a:t>
                </a:r>
              </a:p>
              <a:p>
                <a:r>
                  <a:rPr lang="en-U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Size: </a:t>
                </a:r>
                <a:r>
                  <a:rPr lang="is-I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277</a:t>
                </a:r>
                <a14:m>
                  <m:oMath xmlns:m="http://schemas.openxmlformats.org/officeDocument/2006/math">
                    <m:r>
                      <a:rPr lang="is-IS" altLang="zh-CN" sz="2000" b="1">
                        <a:solidFill>
                          <a:srgbClr val="8E171B"/>
                        </a:solidFill>
                        <a:latin typeface="Cambria Math" panose="02040503050406030204" pitchFamily="18" charset="0"/>
                        <a:ea typeface="Goudy Old Style" charset="0"/>
                        <a:cs typeface="Goudy Old Style" charset="0"/>
                      </a:rPr>
                      <m:t>×</m:t>
                    </m:r>
                  </m:oMath>
                </a14:m>
                <a:r>
                  <a:rPr lang="is-I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277</a:t>
                </a:r>
                <a14:m>
                  <m:oMath xmlns:m="http://schemas.openxmlformats.org/officeDocument/2006/math">
                    <m:r>
                      <a:rPr lang="is-IS" altLang="zh-CN" sz="2000" b="1" dirty="0">
                        <a:solidFill>
                          <a:srgbClr val="8E171B"/>
                        </a:solidFill>
                        <a:latin typeface="Cambria Math" panose="02040503050406030204" pitchFamily="18" charset="0"/>
                        <a:ea typeface="Goudy Old Style" charset="0"/>
                        <a:cs typeface="Goudy Old Style" charset="0"/>
                      </a:rPr>
                      <m:t>×</m:t>
                    </m:r>
                  </m:oMath>
                </a14:m>
                <a:r>
                  <a:rPr lang="is-I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164 </a:t>
                </a:r>
                <a:endParaRPr lang="en-US" altLang="zh-CN" sz="2000" b="1" dirty="0">
                  <a:solidFill>
                    <a:srgbClr val="8E171B"/>
                  </a:solidFill>
                  <a:latin typeface="Goudy Old Style" charset="0"/>
                  <a:ea typeface="Goudy Old Style" charset="0"/>
                  <a:cs typeface="Goudy Old Style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585" y="1249490"/>
                <a:ext cx="2249398" cy="707886"/>
              </a:xfrm>
              <a:prstGeom prst="rect">
                <a:avLst/>
              </a:prstGeom>
              <a:blipFill rotWithShape="0">
                <a:blip r:embed="rId10"/>
                <a:stretch>
                  <a:fillRect l="-2710" t="-5172" r="-2168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8" y="4493696"/>
            <a:ext cx="2344311" cy="2181113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219199" y="6457890"/>
            <a:ext cx="1108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XY-Slice </a:t>
            </a:r>
            <a:endParaRPr lang="en-US" altLang="zh-CN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436077" y="6457890"/>
            <a:ext cx="11015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XZ-Slice </a:t>
            </a:r>
            <a:endParaRPr lang="en-US" altLang="zh-CN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535721" y="6427410"/>
            <a:ext cx="1072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Y</a:t>
            </a:r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Z-Slice </a:t>
            </a:r>
            <a:endParaRPr lang="en-US" altLang="zh-CN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01" y="2028015"/>
            <a:ext cx="2786023" cy="217422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616" y="4493695"/>
            <a:ext cx="1993987" cy="1993987"/>
          </a:xfrm>
          <a:prstGeom prst="rect">
            <a:avLst/>
          </a:prstGeom>
          <a:ln w="12700">
            <a:solidFill>
              <a:srgbClr val="FF2600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21" y="4493695"/>
            <a:ext cx="1991659" cy="1991659"/>
          </a:xfrm>
          <a:prstGeom prst="rect">
            <a:avLst/>
          </a:prstGeom>
          <a:ln w="12700">
            <a:solidFill>
              <a:srgbClr val="00FA00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02" y="4493695"/>
            <a:ext cx="1960568" cy="1987093"/>
          </a:xfrm>
          <a:prstGeom prst="rect">
            <a:avLst/>
          </a:prstGeom>
          <a:ln w="12700">
            <a:solidFill>
              <a:srgbClr val="0432FF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69" y="2190562"/>
            <a:ext cx="5638800" cy="2011680"/>
          </a:xfrm>
          <a:prstGeom prst="rect">
            <a:avLst/>
          </a:prstGeom>
          <a:ln>
            <a:solidFill>
              <a:srgbClr val="00FA00"/>
            </a:solidFill>
          </a:ln>
        </p:spPr>
      </p:pic>
    </p:spTree>
    <p:extLst>
      <p:ext uri="{BB962C8B-B14F-4D97-AF65-F5344CB8AC3E}">
        <p14:creationId xmlns:p14="http://schemas.microsoft.com/office/powerpoint/2010/main" val="85986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9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</a:t>
            </a:r>
            <a:r>
              <a:rPr lang="en-US" altLang="zh-CN" sz="32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Application </a:t>
            </a: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</a:rPr>
              <a:t>– Volume Rendering 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470" y="2518748"/>
            <a:ext cx="3291998" cy="25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15" y="2518748"/>
            <a:ext cx="3291998" cy="258870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8547" y="5310576"/>
            <a:ext cx="2351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Hit-and-miss method</a:t>
            </a:r>
          </a:p>
        </p:txBody>
      </p:sp>
      <p:sp>
        <p:nvSpPr>
          <p:cNvPr id="6" name="矩形 5"/>
          <p:cNvSpPr/>
          <p:nvPr/>
        </p:nvSpPr>
        <p:spPr>
          <a:xfrm>
            <a:off x="3782647" y="5275168"/>
            <a:ext cx="22874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 </a:t>
            </a:r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O</a:t>
            </a:r>
            <a:r>
              <a:rPr lang="zh-CN" altLang="en-US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ur </a:t>
            </a:r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3DED method</a:t>
            </a:r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9422" y="1085693"/>
            <a:ext cx="7877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8E171B"/>
              </a:buClr>
              <a:buFont typeface="Wingdings" charset="2"/>
              <a:buChar char="n"/>
            </a:pP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Particle-based </a:t>
            </a: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volume rendering</a:t>
            </a:r>
            <a:r>
              <a:rPr lang="zh-CN" altLang="en-US" sz="2400" b="1" dirty="0">
                <a:latin typeface="Goudy Old Style" charset="0"/>
                <a:ea typeface="Goudy Old Style" charset="0"/>
                <a:cs typeface="Goudy Old Style" charset="0"/>
              </a:rPr>
              <a:t> </a:t>
            </a: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[Sakamoto et al. 2007]</a:t>
            </a:r>
            <a:endParaRPr lang="en-US" altLang="zh-CN" sz="2400" b="1" dirty="0">
              <a:latin typeface="Goudy Old Style" charset="0"/>
              <a:ea typeface="Goudy Old Style" charset="0"/>
              <a:cs typeface="Goudy Old Style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8E171B"/>
              </a:buClr>
              <a:buFont typeface="Wingdings" charset="2"/>
              <a:buChar char="n"/>
            </a:pPr>
            <a:r>
              <a:rPr lang="en-US" altLang="zh-CN" sz="2400" b="1" dirty="0" smtClean="0">
                <a:latin typeface="Goudy Old Style" charset="0"/>
                <a:ea typeface="Goudy Old Style" charset="0"/>
                <a:cs typeface="Goudy Old Style" charset="0"/>
              </a:rPr>
              <a:t>Improve </a:t>
            </a:r>
            <a:r>
              <a:rPr lang="en-US" altLang="zh-CN" sz="2400" b="1" dirty="0">
                <a:latin typeface="Goudy Old Style" charset="0"/>
                <a:ea typeface="Goudy Old Style" charset="0"/>
                <a:cs typeface="Goudy Old Style" charset="0"/>
              </a:rPr>
              <a:t>the distribution of particles</a:t>
            </a:r>
            <a:endParaRPr lang="zh-CN" altLang="en-US" sz="2400" b="1" dirty="0"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04289" y="5913806"/>
            <a:ext cx="59423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Hydrogen</a:t>
            </a:r>
            <a:r>
              <a:rPr lang="en-US" altLang="zh-CN" dirty="0" smtClean="0"/>
              <a:t> </a:t>
            </a:r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Atom (</a:t>
            </a:r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http://lgdv.cs.fau.de/External/vollib</a:t>
            </a:r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/)</a:t>
            </a:r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pic>
        <p:nvPicPr>
          <p:cNvPr id="6146" name="Picture 2" descr="http://lgdv.cs.fau.de/External/vollib/info/Hydrog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02318" y="259390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7009084" y="5275168"/>
            <a:ext cx="16940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 </a:t>
            </a:r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Ground truth</a:t>
            </a:r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27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</a:t>
            </a:r>
            <a:r>
              <a:rPr lang="en-US" altLang="zh-CN" sz="32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Application</a:t>
            </a:r>
            <a:r>
              <a:rPr lang="en-US" altLang="zh-CN" sz="3200" b="1" dirty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</a:rPr>
              <a:t> – </a:t>
            </a:r>
            <a:r>
              <a:rPr lang="en-US" altLang="zh-CN" sz="32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Volume Tetrahedral Meshing</a:t>
            </a:r>
            <a:endParaRPr lang="zh-CN" altLang="en-US" sz="32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7" y="1485460"/>
            <a:ext cx="2424989" cy="24249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119" y="1485460"/>
            <a:ext cx="2424989" cy="24249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011" y="1485460"/>
            <a:ext cx="2424989" cy="242498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70285" y="1055092"/>
            <a:ext cx="3283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Fixed-density volume data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156196" y="1055092"/>
                <a:ext cx="1713355" cy="786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Size: 64</a:t>
                </a:r>
                <a:r>
                  <a:rPr lang="en-US" altLang="zh-CN" b="1" baseline="30000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3</a:t>
                </a:r>
              </a:p>
              <a:p>
                <a:r>
                  <a:rPr lang="en-US" altLang="zh-CN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Density: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altLang="zh-CN" b="1" i="1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  <a:ea typeface="Goudy Old Style" charset="0"/>
                            <a:cs typeface="Goudy Old Style" charset="0"/>
                          </a:rPr>
                        </m:ctrlPr>
                      </m:fPr>
                      <m:num>
                        <m:r>
                          <a:rPr lang="en-US" altLang="zh-CN" b="1" i="1" smtClean="0">
                            <a:solidFill>
                              <a:srgbClr val="8E171B"/>
                            </a:solidFill>
                            <a:latin typeface="Cambria Math" panose="02040503050406030204" pitchFamily="18" charset="0"/>
                            <a:ea typeface="Goudy Old Style" charset="0"/>
                            <a:cs typeface="Goudy Old Style" charset="0"/>
                          </a:rPr>
                          <m:t>𝟖𝟎</m:t>
                        </m:r>
                      </m:num>
                      <m:den>
                        <m:r>
                          <a:rPr lang="en-US" altLang="zh-CN" b="1" i="1">
                            <a:solidFill>
                              <a:srgbClr val="8E171B"/>
                            </a:solidFill>
                            <a:latin typeface="Cambria Math" charset="0"/>
                            <a:ea typeface="Goudy Old Style" charset="0"/>
                            <a:cs typeface="Goudy Old Style" charset="0"/>
                          </a:rPr>
                          <m:t>𝟐𝟓𝟓</m:t>
                        </m:r>
                      </m:den>
                    </m:f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6196" y="1055092"/>
                <a:ext cx="1713355" cy="786882"/>
              </a:xfrm>
              <a:prstGeom prst="rect">
                <a:avLst/>
              </a:prstGeom>
              <a:blipFill rotWithShape="0">
                <a:blip r:embed="rId6"/>
                <a:stretch>
                  <a:fillRect l="-3203" t="-3101" b="-23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5" y="4270374"/>
            <a:ext cx="2538666" cy="25386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80" y="4267199"/>
            <a:ext cx="2547227" cy="254722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629" y="4267199"/>
            <a:ext cx="2538666" cy="25386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66856" y="3918390"/>
            <a:ext cx="3271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Variable-density volume data </a:t>
            </a:r>
          </a:p>
        </p:txBody>
      </p:sp>
      <p:sp>
        <p:nvSpPr>
          <p:cNvPr id="12" name="矩形 11"/>
          <p:cNvSpPr/>
          <p:nvPr/>
        </p:nvSpPr>
        <p:spPr>
          <a:xfrm>
            <a:off x="5306013" y="3935340"/>
            <a:ext cx="1765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Hydrogen</a:t>
            </a:r>
            <a:r>
              <a:rPr lang="en-US" altLang="zh-CN" dirty="0"/>
              <a:t> </a:t>
            </a:r>
            <a:r>
              <a:rPr lang="en-US" altLang="zh-CN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Atom </a:t>
            </a:r>
            <a:endParaRPr lang="en-US" altLang="zh-CN" b="1" dirty="0" smtClean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  <a:p>
            <a:r>
              <a:rPr lang="en-US" altLang="zh-CN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Size</a:t>
            </a:r>
            <a:r>
              <a:rPr lang="en-US" altLang="zh-CN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: </a:t>
            </a:r>
            <a:r>
              <a:rPr lang="en-US" altLang="zh-CN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128</a:t>
            </a:r>
            <a:r>
              <a:rPr lang="en-US" altLang="zh-CN" b="1" baseline="30000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93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Volume dada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751739" y="4364046"/>
                <a:ext cx="364051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000" dirty="0"/>
                  <a:t>Stag</a:t>
                </a:r>
                <a:r>
                  <a:rPr lang="en-US" altLang="zh-CN" sz="2000" b="1" dirty="0" smtClean="0">
                    <a:latin typeface="Goudy Old Style" charset="0"/>
                    <a:ea typeface="Goudy Old Style" charset="0"/>
                    <a:cs typeface="Goudy Old Style" charset="0"/>
                  </a:rPr>
                  <a:t> beetle </a:t>
                </a:r>
                <a:r>
                  <a:rPr lang="en-US" altLang="zh-CN" sz="2000" dirty="0" smtClean="0"/>
                  <a:t>[</a:t>
                </a:r>
                <a:r>
                  <a:rPr lang="en-US" altLang="zh-CN" sz="2000" dirty="0" err="1" smtClean="0"/>
                  <a:t>Gröller</a:t>
                </a:r>
                <a:r>
                  <a:rPr lang="en-US" altLang="zh-CN" sz="2000" dirty="0" smtClean="0"/>
                  <a:t> </a:t>
                </a:r>
                <a:r>
                  <a:rPr lang="en-US" altLang="zh-CN" sz="2000" dirty="0"/>
                  <a:t>et al., </a:t>
                </a:r>
                <a:r>
                  <a:rPr lang="en-US" altLang="zh-CN" sz="2000" dirty="0" smtClean="0"/>
                  <a:t>2005]</a:t>
                </a:r>
                <a:endParaRPr lang="en-US" altLang="zh-CN" sz="2000" b="1" dirty="0">
                  <a:latin typeface="Goudy Old Style" charset="0"/>
                  <a:ea typeface="Goudy Old Style" charset="0"/>
                  <a:cs typeface="Goudy Old Style" charset="0"/>
                </a:endParaRPr>
              </a:p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832</a:t>
                </a:r>
                <a14:m>
                  <m:oMath xmlns:m="http://schemas.openxmlformats.org/officeDocument/2006/math">
                    <m:r>
                      <a:rPr lang="en-US" altLang="zh-CN" sz="2000" b="1" dirty="0">
                        <a:solidFill>
                          <a:srgbClr val="8E171B"/>
                        </a:solidFill>
                        <a:latin typeface="Cambria Math" panose="02040503050406030204" pitchFamily="18" charset="0"/>
                        <a:ea typeface="Goudy Old Style" charset="0"/>
                        <a:cs typeface="Goudy Old Style" charset="0"/>
                      </a:rPr>
                      <m:t>×</m:t>
                    </m:r>
                  </m:oMath>
                </a14:m>
                <a:r>
                  <a:rPr lang="en-U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832</a:t>
                </a:r>
                <a14:m>
                  <m:oMath xmlns:m="http://schemas.openxmlformats.org/officeDocument/2006/math">
                    <m:r>
                      <a:rPr lang="en-US" altLang="zh-CN" sz="2000" b="1" dirty="0">
                        <a:solidFill>
                          <a:srgbClr val="8E171B"/>
                        </a:solidFill>
                        <a:latin typeface="Cambria Math" panose="02040503050406030204" pitchFamily="18" charset="0"/>
                        <a:ea typeface="Goudy Old Style" charset="0"/>
                        <a:cs typeface="Goudy Old Style" charset="0"/>
                      </a:rPr>
                      <m:t>×</m:t>
                    </m:r>
                  </m:oMath>
                </a14:m>
                <a:r>
                  <a:rPr lang="en-U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494</a:t>
                </a:r>
              </a:p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652.23MB</a:t>
                </a: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739" y="4364046"/>
                <a:ext cx="3640519" cy="1015663"/>
              </a:xfrm>
              <a:prstGeom prst="rect">
                <a:avLst/>
              </a:prstGeom>
              <a:blipFill rotWithShape="0">
                <a:blip r:embed="rId3"/>
                <a:stretch>
                  <a:fillRect t="-3614" b="-10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3624215" y="5633185"/>
            <a:ext cx="2303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Challenge: Large</a:t>
            </a:r>
            <a:endParaRPr lang="zh-CN" altLang="en-US" sz="24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5600571" y="3381576"/>
                <a:ext cx="374107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000" b="1" dirty="0" smtClean="0">
                    <a:latin typeface="Goudy Old Style" charset="0"/>
                    <a:ea typeface="Goudy Old Style" charset="0"/>
                    <a:cs typeface="Goudy Old Style" charset="0"/>
                  </a:rPr>
                  <a:t>Christmas tree  [</a:t>
                </a:r>
                <a:r>
                  <a:rPr lang="en-US" altLang="zh-CN" sz="2000" b="1" dirty="0" err="1" smtClean="0">
                    <a:latin typeface="Goudy Old Style" charset="0"/>
                    <a:ea typeface="Goudy Old Style" charset="0"/>
                    <a:cs typeface="Goudy Old Style" charset="0"/>
                  </a:rPr>
                  <a:t>Kanitsar</a:t>
                </a:r>
                <a:r>
                  <a:rPr lang="en-US" altLang="zh-CN" sz="2000" b="1" dirty="0">
                    <a:latin typeface="Goudy Old Style" charset="0"/>
                    <a:ea typeface="Goudy Old Style" charset="0"/>
                    <a:cs typeface="Goudy Old Style" charset="0"/>
                  </a:rPr>
                  <a:t>, 2002]</a:t>
                </a:r>
              </a:p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512</a:t>
                </a:r>
                <a14:m>
                  <m:oMath xmlns:m="http://schemas.openxmlformats.org/officeDocument/2006/math">
                    <m:r>
                      <a:rPr lang="en-US" altLang="zh-CN" sz="2000" b="1" dirty="0">
                        <a:solidFill>
                          <a:srgbClr val="8E171B"/>
                        </a:solidFill>
                        <a:latin typeface="Cambria Math" panose="02040503050406030204" pitchFamily="18" charset="0"/>
                        <a:ea typeface="Goudy Old Style" charset="0"/>
                        <a:cs typeface="Goudy Old Style" charset="0"/>
                      </a:rPr>
                      <m:t>×</m:t>
                    </m:r>
                  </m:oMath>
                </a14:m>
                <a:r>
                  <a:rPr lang="en-U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499</a:t>
                </a:r>
                <a14:m>
                  <m:oMath xmlns:m="http://schemas.openxmlformats.org/officeDocument/2006/math">
                    <m:r>
                      <a:rPr lang="en-US" altLang="zh-CN" sz="2000" b="1" dirty="0">
                        <a:solidFill>
                          <a:srgbClr val="8E171B"/>
                        </a:solidFill>
                        <a:latin typeface="Cambria Math" panose="02040503050406030204" pitchFamily="18" charset="0"/>
                        <a:ea typeface="Goudy Old Style" charset="0"/>
                        <a:cs typeface="Goudy Old Style" charset="0"/>
                      </a:rPr>
                      <m:t>×</m:t>
                    </m:r>
                  </m:oMath>
                </a14:m>
                <a:r>
                  <a:rPr lang="en-U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512</a:t>
                </a:r>
              </a:p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000" b="1" dirty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249.50MB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571" y="3381576"/>
                <a:ext cx="3741078" cy="1015663"/>
              </a:xfrm>
              <a:prstGeom prst="rect">
                <a:avLst/>
              </a:prstGeom>
              <a:blipFill rotWithShape="0">
                <a:blip r:embed="rId4"/>
                <a:stretch>
                  <a:fillRect t="-3614" b="-10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https://www.cg.tuwien.ac.at/research/publications/2006/dataset-present/dataset-present-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" y="1416567"/>
            <a:ext cx="1724153" cy="192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3624215" y="2177354"/>
            <a:ext cx="20426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solidFill>
                  <a:srgbClr val="8E171B"/>
                </a:solidFill>
                <a:latin typeface="Goudy Old Style" panose="02020502050305020303" pitchFamily="18" charset="0"/>
              </a:rPr>
              <a:t>An industrial CT </a:t>
            </a:r>
            <a:endParaRPr lang="zh-CN" altLang="en-US" sz="2000" b="1" dirty="0">
              <a:solidFill>
                <a:srgbClr val="8E171B"/>
              </a:solidFill>
              <a:latin typeface="Goudy Old Style" panose="020205020503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-57853" y="3367288"/>
                <a:ext cx="3613490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000" b="1" dirty="0">
                    <a:latin typeface="Goudy Old Style" charset="0"/>
                    <a:ea typeface="Goudy Old Style" charset="0"/>
                    <a:cs typeface="Goudy Old Style" charset="0"/>
                  </a:rPr>
                  <a:t>C</a:t>
                </a:r>
                <a:r>
                  <a:rPr lang="zh-CN" altLang="zh-CN" sz="2000" b="1" dirty="0" smtClean="0">
                    <a:latin typeface="Goudy Old Style" charset="0"/>
                    <a:ea typeface="Goudy Old Style" charset="0"/>
                    <a:cs typeface="Goudy Old Style" charset="0"/>
                  </a:rPr>
                  <a:t>hristmas </a:t>
                </a:r>
                <a:r>
                  <a:rPr lang="zh-CN" altLang="zh-CN" sz="2000" b="1" dirty="0">
                    <a:latin typeface="Goudy Old Style" charset="0"/>
                    <a:ea typeface="Goudy Old Style" charset="0"/>
                    <a:cs typeface="Goudy Old Style" charset="0"/>
                  </a:rPr>
                  <a:t>present</a:t>
                </a:r>
                <a:r>
                  <a:rPr lang="en-US" altLang="zh-CN" sz="2000" b="1" dirty="0">
                    <a:latin typeface="Goudy Old Style" charset="0"/>
                    <a:ea typeface="Goudy Old Style" charset="0"/>
                    <a:cs typeface="Goudy Old Style" charset="0"/>
                  </a:rPr>
                  <a:t> </a:t>
                </a:r>
                <a:r>
                  <a:rPr lang="en-US" altLang="zh-CN" sz="2000" b="1" dirty="0" smtClean="0">
                    <a:latin typeface="Goudy Old Style" charset="0"/>
                    <a:ea typeface="Goudy Old Style" charset="0"/>
                    <a:cs typeface="Goudy Old Style" charset="0"/>
                  </a:rPr>
                  <a:t>[</a:t>
                </a:r>
                <a:r>
                  <a:rPr lang="en-US" altLang="zh-CN" sz="2000" b="1" dirty="0" err="1" smtClean="0">
                    <a:latin typeface="Goudy Old Style" charset="0"/>
                    <a:ea typeface="Goudy Old Style" charset="0"/>
                    <a:cs typeface="Goudy Old Style" charset="0"/>
                  </a:rPr>
                  <a:t>Heinzl</a:t>
                </a:r>
                <a:r>
                  <a:rPr lang="en-US" altLang="zh-CN" sz="2000" b="1" dirty="0">
                    <a:latin typeface="Goudy Old Style" charset="0"/>
                    <a:ea typeface="Goudy Old Style" charset="0"/>
                    <a:cs typeface="Goudy Old Style" charset="0"/>
                  </a:rPr>
                  <a:t>, </a:t>
                </a:r>
                <a:r>
                  <a:rPr lang="en-US" altLang="zh-CN" sz="2000" b="1" dirty="0" smtClean="0">
                    <a:latin typeface="Goudy Old Style" charset="0"/>
                    <a:ea typeface="Goudy Old Style" charset="0"/>
                    <a:cs typeface="Goudy Old Style" charset="0"/>
                  </a:rPr>
                  <a:t>2006]</a:t>
                </a:r>
              </a:p>
              <a:p>
                <a:pPr lvl="0"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000" b="1" dirty="0" smtClean="0">
                    <a:solidFill>
                      <a:srgbClr val="8E171B"/>
                    </a:solidFill>
                    <a:latin typeface="Goudy Old Style" panose="02020502050305020303" pitchFamily="18" charset="0"/>
                  </a:rPr>
                  <a:t>492</a:t>
                </a:r>
                <a14:m>
                  <m:oMath xmlns:m="http://schemas.openxmlformats.org/officeDocument/2006/math">
                    <m:r>
                      <a:rPr lang="en-US" altLang="zh-CN" sz="2000" b="1" i="1" dirty="0">
                        <a:solidFill>
                          <a:srgbClr val="8E171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000" b="1" dirty="0" smtClean="0">
                    <a:solidFill>
                      <a:srgbClr val="8E171B"/>
                    </a:solidFill>
                    <a:latin typeface="Goudy Old Style" panose="02020502050305020303" pitchFamily="18" charset="0"/>
                  </a:rPr>
                  <a:t>492</a:t>
                </a:r>
                <a14:m>
                  <m:oMath xmlns:m="http://schemas.openxmlformats.org/officeDocument/2006/math">
                    <m:r>
                      <a:rPr lang="en-US" altLang="zh-CN" sz="2000" b="1" i="1" dirty="0">
                        <a:solidFill>
                          <a:srgbClr val="8E171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000" b="1" dirty="0" smtClean="0">
                    <a:solidFill>
                      <a:srgbClr val="8E171B"/>
                    </a:solidFill>
                    <a:latin typeface="Goudy Old Style" panose="02020502050305020303" pitchFamily="18" charset="0"/>
                  </a:rPr>
                  <a:t>442</a:t>
                </a:r>
                <a:endParaRPr lang="en-US" altLang="zh-CN" sz="2000" b="1" dirty="0">
                  <a:solidFill>
                    <a:srgbClr val="8E171B"/>
                  </a:solidFill>
                  <a:latin typeface="Goudy Old Style" panose="02020502050305020303" pitchFamily="18" charset="0"/>
                </a:endParaRPr>
              </a:p>
              <a:p>
                <a:pPr lvl="0"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204.07MB</a:t>
                </a:r>
                <a:r>
                  <a:rPr lang="zh-CN" altLang="zh-CN" sz="2000" b="1" dirty="0" smtClean="0">
                    <a:solidFill>
                      <a:srgbClr val="8E171B"/>
                    </a:solidFill>
                    <a:latin typeface="Goudy Old Style" charset="0"/>
                    <a:ea typeface="Goudy Old Style" charset="0"/>
                    <a:cs typeface="Goudy Old Style" charset="0"/>
                  </a:rPr>
                  <a:t> </a:t>
                </a:r>
                <a:endParaRPr lang="zh-CN" altLang="zh-CN" sz="2000" b="1" dirty="0">
                  <a:solidFill>
                    <a:srgbClr val="8E171B"/>
                  </a:solidFill>
                  <a:latin typeface="Goudy Old Style" charset="0"/>
                  <a:ea typeface="Goudy Old Style" charset="0"/>
                  <a:cs typeface="Goudy Old Style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7853" y="3367288"/>
                <a:ext cx="3613490" cy="1015663"/>
              </a:xfrm>
              <a:prstGeom prst="rect">
                <a:avLst/>
              </a:prstGeom>
              <a:blipFill rotWithShape="0">
                <a:blip r:embed="rId6"/>
                <a:stretch>
                  <a:fillRect l="-1520" t="-2994" r="-1351" b="-9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8" name="Picture 8" descr="https://www.cg.tuwien.ac.at/research/publications/2005/dataset-stagbeetle/dataset-stagbeetle-ima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603" y="2800760"/>
            <a:ext cx="1944968" cy="162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www.cg.tuwien.ac.at/research/publications/2002/dataset-christmastree/dataset-christmastree-imag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637" y="1287695"/>
            <a:ext cx="2186930" cy="218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1973963" y="6005463"/>
            <a:ext cx="5308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A</a:t>
            </a:r>
            <a:r>
              <a:rPr lang="en-US" altLang="zh-CN" sz="24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ffect the efficiency of volume rendering</a:t>
            </a:r>
            <a:endParaRPr lang="zh-CN" altLang="en-US" sz="24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3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</a:t>
            </a: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Conclusion &amp; </a:t>
            </a: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</a:rPr>
              <a:t>Future </a:t>
            </a:r>
            <a:r>
              <a:rPr lang="en-US" altLang="zh-CN" sz="3200" b="1" dirty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</a:rPr>
              <a:t>Work</a:t>
            </a: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6598" y="1503680"/>
            <a:ext cx="78384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 smtClean="0">
                <a:latin typeface="Goudy Old Style" panose="02020502050305020303" pitchFamily="18" charset="0"/>
              </a:rPr>
              <a:t>Conclusion</a:t>
            </a:r>
            <a:endParaRPr lang="en-US" altLang="zh-CN" sz="2400" b="1" dirty="0">
              <a:latin typeface="Goudy Old Style" panose="02020502050305020303" pitchFamily="18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r>
              <a:rPr lang="en-US" altLang="zh-CN" sz="2400" b="1" dirty="0" smtClean="0">
                <a:latin typeface="Goudy Old Style" panose="02020502050305020303" pitchFamily="18" charset="0"/>
              </a:rPr>
              <a:t> The </a:t>
            </a:r>
            <a:r>
              <a:rPr lang="en-US" altLang="zh-CN" sz="2400" b="1" dirty="0">
                <a:latin typeface="Goudy Old Style" panose="02020502050305020303" pitchFamily="18" charset="0"/>
              </a:rPr>
              <a:t>main frame of 3D error-diffusion</a:t>
            </a:r>
          </a:p>
          <a:p>
            <a:pPr marL="800100" lvl="1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r>
              <a:rPr lang="en-US" altLang="zh-CN" sz="2400" b="1" dirty="0">
                <a:latin typeface="Goudy Old Style" panose="02020502050305020303" pitchFamily="18" charset="0"/>
              </a:rPr>
              <a:t> </a:t>
            </a:r>
            <a:r>
              <a:rPr lang="en-US" altLang="zh-CN" sz="2400" b="1" dirty="0" smtClean="0">
                <a:latin typeface="Goudy Old Style" panose="02020502050305020303" pitchFamily="18" charset="0"/>
              </a:rPr>
              <a:t>An </a:t>
            </a:r>
            <a:r>
              <a:rPr lang="en-US" altLang="zh-CN" sz="2400" b="1" dirty="0">
                <a:latin typeface="Goudy Old Style" panose="02020502050305020303" pitchFamily="18" charset="0"/>
              </a:rPr>
              <a:t>effective metric of 3D blue-noise property</a:t>
            </a:r>
          </a:p>
          <a:p>
            <a:pPr marL="800100" lvl="1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r>
              <a:rPr lang="en-US" altLang="zh-CN" sz="2400" b="1" dirty="0">
                <a:latin typeface="Goudy Old Style" panose="02020502050305020303" pitchFamily="18" charset="0"/>
              </a:rPr>
              <a:t> </a:t>
            </a:r>
            <a:r>
              <a:rPr lang="en-US" altLang="zh-CN" sz="2400" b="1" dirty="0" smtClean="0">
                <a:latin typeface="Goudy Old Style" panose="02020502050305020303" pitchFamily="18" charset="0"/>
              </a:rPr>
              <a:t>Optimal </a:t>
            </a:r>
            <a:r>
              <a:rPr lang="en-US" altLang="zh-CN" sz="2400" b="1" dirty="0">
                <a:latin typeface="Goudy Old Style" panose="02020502050305020303" pitchFamily="18" charset="0"/>
              </a:rPr>
              <a:t>error diffusion parameters</a:t>
            </a:r>
          </a:p>
          <a:p>
            <a:pPr marL="800100" lvl="1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r>
              <a:rPr lang="en-US" altLang="zh-CN" sz="2400" b="1" dirty="0">
                <a:latin typeface="Goudy Old Style" panose="02020502050305020303" pitchFamily="18" charset="0"/>
              </a:rPr>
              <a:t> </a:t>
            </a:r>
            <a:r>
              <a:rPr lang="en-US" altLang="zh-CN" sz="2400" b="1" dirty="0" smtClean="0">
                <a:latin typeface="Goudy Old Style" panose="02020502050305020303" pitchFamily="18" charset="0"/>
              </a:rPr>
              <a:t>Application </a:t>
            </a:r>
            <a:r>
              <a:rPr lang="en-US" altLang="zh-CN" sz="2400" b="1" dirty="0">
                <a:latin typeface="Goudy Old Style" panose="02020502050305020303" pitchFamily="18" charset="0"/>
              </a:rPr>
              <a:t>in various areas</a:t>
            </a:r>
          </a:p>
          <a:p>
            <a:pPr marL="342900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 smtClean="0">
                <a:latin typeface="Goudy Old Style" panose="02020502050305020303" pitchFamily="18" charset="0"/>
              </a:rPr>
              <a:t>Future Work</a:t>
            </a:r>
            <a:endParaRPr lang="en-US" altLang="zh-CN" sz="2400" b="1" dirty="0">
              <a:latin typeface="Goudy Old Style" panose="02020502050305020303" pitchFamily="18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8E171B"/>
              </a:buClr>
              <a:buFont typeface="Wingdings" charset="2"/>
              <a:buChar char="u"/>
            </a:pPr>
            <a:r>
              <a:rPr lang="en-US" altLang="zh-CN" sz="2400" b="1" dirty="0" smtClean="0">
                <a:latin typeface="Goudy Old Style" panose="02020502050305020303" pitchFamily="18" charset="0"/>
              </a:rPr>
              <a:t>Volume </a:t>
            </a:r>
            <a:r>
              <a:rPr lang="en-US" altLang="zh-CN" sz="2400" b="1" dirty="0">
                <a:latin typeface="Goudy Old Style" panose="02020502050305020303" pitchFamily="18" charset="0"/>
              </a:rPr>
              <a:t>rendering </a:t>
            </a:r>
          </a:p>
          <a:p>
            <a:pPr marL="800100" lvl="1" indent="-342900">
              <a:lnSpc>
                <a:spcPct val="150000"/>
              </a:lnSpc>
              <a:buClr>
                <a:srgbClr val="8E171B"/>
              </a:buClr>
              <a:buFont typeface="Wingdings" charset="2"/>
              <a:buChar char="u"/>
            </a:pPr>
            <a:r>
              <a:rPr lang="en-US" altLang="zh-CN" sz="2400" b="1" dirty="0" smtClean="0">
                <a:latin typeface="Goudy Old Style" panose="02020502050305020303" pitchFamily="18" charset="0"/>
              </a:rPr>
              <a:t>Volume </a:t>
            </a:r>
            <a:r>
              <a:rPr lang="en-US" altLang="zh-CN" sz="2400" b="1" dirty="0">
                <a:latin typeface="Goudy Old Style" panose="02020502050305020303" pitchFamily="18" charset="0"/>
              </a:rPr>
              <a:t>data compression </a:t>
            </a:r>
          </a:p>
        </p:txBody>
      </p:sp>
    </p:spTree>
    <p:extLst>
      <p:ext uri="{BB962C8B-B14F-4D97-AF65-F5344CB8AC3E}">
        <p14:creationId xmlns:p14="http://schemas.microsoft.com/office/powerpoint/2010/main" val="26452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297491" y="3110765"/>
            <a:ext cx="4522858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rgbClr val="8E171B"/>
                </a:solidFill>
                <a:latin typeface="Goudy Old Style" panose="02020502050305020303" pitchFamily="18" charset="0"/>
              </a:rPr>
              <a:t>Thank you~</a:t>
            </a:r>
            <a:endParaRPr lang="en-US" altLang="zh-CN" sz="5400" b="1" strike="sngStrike" dirty="0" smtClean="0">
              <a:solidFill>
                <a:srgbClr val="8E171B"/>
              </a:solidFill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0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Volume Sampling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5228" y="1205063"/>
            <a:ext cx="5344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4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Solution: 3D Blue noise sampling</a:t>
            </a:r>
            <a:endParaRPr lang="en-US" altLang="zh-CN" sz="28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12220" y="4014285"/>
            <a:ext cx="49968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3D Poisson disk </a:t>
            </a: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sampling</a:t>
            </a: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 </a:t>
            </a: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[</a:t>
            </a:r>
            <a:r>
              <a:rPr lang="en-US" altLang="zh-CN" sz="2000" b="1" dirty="0" err="1" smtClean="0">
                <a:latin typeface="Goudy Old Style" charset="0"/>
                <a:ea typeface="Goudy Old Style" charset="0"/>
                <a:cs typeface="Goudy Old Style" charset="0"/>
              </a:rPr>
              <a:t>Ebeida</a:t>
            </a: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 </a:t>
            </a: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et al., 2012]</a:t>
            </a:r>
            <a:endParaRPr lang="zh-CN" altLang="en-US" sz="2000" b="1" dirty="0"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42809" y="4507284"/>
            <a:ext cx="3735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strike="sngStrike" dirty="0">
                <a:latin typeface="Goudy Old Style" charset="0"/>
                <a:ea typeface="Goudy Old Style" charset="0"/>
                <a:cs typeface="Goudy Old Style" charset="0"/>
              </a:rPr>
              <a:t>High cost and continuous domain</a:t>
            </a:r>
            <a:endParaRPr lang="zh-CN" altLang="en-US" sz="2000" b="1" strike="sngStrike" dirty="0">
              <a:latin typeface="Goudy Old Style" charset="0"/>
              <a:ea typeface="Goudy Old Style" charset="0"/>
              <a:cs typeface="Goudy Old Style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49058" r="-2171"/>
          <a:stretch/>
        </p:blipFill>
        <p:spPr bwMode="auto">
          <a:xfrm>
            <a:off x="2152629" y="1652085"/>
            <a:ext cx="4716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495658" y="5161513"/>
            <a:ext cx="7591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Font typeface="Wingdings" charset="2"/>
              <a:buChar char="ü"/>
            </a:pPr>
            <a:r>
              <a:rPr lang="en-US" altLang="zh-CN" sz="24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Extending 2D error-diffusion into 3D domain</a:t>
            </a:r>
          </a:p>
          <a:p>
            <a:pPr marL="914400" lvl="1" indent="-457200">
              <a:lnSpc>
                <a:spcPct val="150000"/>
              </a:lnSpc>
              <a:buFont typeface="Wingdings" charset="2"/>
              <a:buChar char="ü"/>
            </a:pPr>
            <a:r>
              <a:rPr lang="en-US" altLang="zh-CN" sz="24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A metric of 3D blue-noise property</a:t>
            </a:r>
            <a:endParaRPr lang="zh-CN" altLang="en-US" sz="16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01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Related </a:t>
            </a:r>
            <a:r>
              <a:rPr lang="en-US" altLang="zh-CN" sz="3200" b="1" dirty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work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40594" y="1519450"/>
            <a:ext cx="7402091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2D Poisson Disk Sampling</a:t>
            </a:r>
          </a:p>
          <a:p>
            <a:pPr marL="800100" lvl="1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Dart throwing method [</a:t>
            </a:r>
            <a:r>
              <a:rPr lang="en-US" altLang="zh-CN" sz="2000" b="1" dirty="0" err="1" smtClean="0">
                <a:latin typeface="Goudy Old Style" charset="0"/>
                <a:ea typeface="Goudy Old Style" charset="0"/>
                <a:cs typeface="Goudy Old Style" charset="0"/>
              </a:rPr>
              <a:t>Dipp´e</a:t>
            </a: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 and </a:t>
            </a:r>
            <a:r>
              <a:rPr lang="en-US" altLang="zh-CN" sz="2000" b="1" dirty="0" err="1" smtClean="0">
                <a:latin typeface="Goudy Old Style" charset="0"/>
                <a:ea typeface="Goudy Old Style" charset="0"/>
                <a:cs typeface="Goudy Old Style" charset="0"/>
              </a:rPr>
              <a:t>Wold</a:t>
            </a: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, 1985; Cook, 1986]</a:t>
            </a:r>
          </a:p>
          <a:p>
            <a:pPr marL="800100" lvl="1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Hierarchical dart throwing [White et al., 2007] </a:t>
            </a:r>
          </a:p>
          <a:p>
            <a:pPr marL="800100" lvl="1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Two phase-algorithm [</a:t>
            </a:r>
            <a:r>
              <a:rPr lang="en-US" altLang="zh-CN" sz="2000" b="1" dirty="0" err="1" smtClean="0">
                <a:latin typeface="Goudy Old Style" charset="0"/>
                <a:ea typeface="Goudy Old Style" charset="0"/>
                <a:cs typeface="Goudy Old Style" charset="0"/>
              </a:rPr>
              <a:t>Ebeida</a:t>
            </a: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 et al., 2011]</a:t>
            </a:r>
            <a:endParaRPr lang="zh-CN" altLang="en-US" sz="2000" b="1" dirty="0" smtClean="0">
              <a:latin typeface="Goudy Old Style" charset="0"/>
              <a:ea typeface="Goudy Old Style" charset="0"/>
              <a:cs typeface="Goudy Old Style" charset="0"/>
            </a:endParaRPr>
          </a:p>
          <a:p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982" y="2372386"/>
            <a:ext cx="144886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03180" y="3795293"/>
            <a:ext cx="70739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Multidimensional Poisson Disk Sampling</a:t>
            </a:r>
          </a:p>
          <a:p>
            <a:pPr marL="1257300" lvl="2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Parallel multi-resolution uniform grid [Wei, 2008]</a:t>
            </a:r>
          </a:p>
          <a:p>
            <a:pPr marL="1257300" lvl="2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Spatial subdivision [</a:t>
            </a:r>
            <a:r>
              <a:rPr lang="en-US" altLang="zh-CN" sz="2000" b="1" dirty="0" err="1">
                <a:latin typeface="Goudy Old Style" charset="0"/>
                <a:ea typeface="Goudy Old Style" charset="0"/>
                <a:cs typeface="Goudy Old Style" charset="0"/>
              </a:rPr>
              <a:t>Gamito</a:t>
            </a: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 and </a:t>
            </a:r>
            <a:r>
              <a:rPr lang="en-US" altLang="zh-CN" sz="2000" b="1" dirty="0" err="1">
                <a:latin typeface="Goudy Old Style" charset="0"/>
                <a:ea typeface="Goudy Old Style" charset="0"/>
                <a:cs typeface="Goudy Old Style" charset="0"/>
              </a:rPr>
              <a:t>Maddock</a:t>
            </a: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, 2009]</a:t>
            </a:r>
          </a:p>
          <a:p>
            <a:pPr marL="1257300" lvl="2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Flat </a:t>
            </a:r>
            <a:r>
              <a:rPr lang="en-US" altLang="zh-CN" sz="2000" b="1" dirty="0" err="1">
                <a:latin typeface="Goudy Old Style" charset="0"/>
                <a:ea typeface="Goudy Old Style" charset="0"/>
                <a:cs typeface="Goudy Old Style" charset="0"/>
              </a:rPr>
              <a:t>quadtree</a:t>
            </a: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 method [</a:t>
            </a:r>
            <a:r>
              <a:rPr lang="en-US" altLang="zh-CN" sz="2000" b="1" dirty="0" err="1">
                <a:latin typeface="Goudy Old Style" charset="0"/>
                <a:ea typeface="Goudy Old Style" charset="0"/>
                <a:cs typeface="Goudy Old Style" charset="0"/>
              </a:rPr>
              <a:t>Ebeida</a:t>
            </a: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 et al., 2012]</a:t>
            </a:r>
            <a:endParaRPr lang="zh-CN" altLang="en-US" sz="2000" b="1" dirty="0">
              <a:latin typeface="Goudy Old Style" charset="0"/>
              <a:ea typeface="Goudy Old Style" charset="0"/>
              <a:cs typeface="Goudy Old Style" charset="0"/>
            </a:endParaRPr>
          </a:p>
        </p:txBody>
      </p:sp>
      <p:pic>
        <p:nvPicPr>
          <p:cNvPr id="9" name="Picture 4" descr="spheres_non_intersecti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982" y="4465267"/>
            <a:ext cx="1448860" cy="153497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39092" y="5962385"/>
            <a:ext cx="5661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Their </a:t>
            </a:r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performance drops </a:t>
            </a:r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as </a:t>
            </a:r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the dimension increases</a:t>
            </a:r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7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Related </a:t>
            </a:r>
            <a:r>
              <a:rPr lang="en-US" altLang="zh-CN" sz="3200" b="1" dirty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work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40594" y="1519450"/>
            <a:ext cx="39020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indent="-342900"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2D Error Diffusion</a:t>
            </a: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[Cook, 1986</a:t>
            </a: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]</a:t>
            </a:r>
            <a:endParaRPr lang="zh-CN" altLang="en-US" sz="2000" b="1" dirty="0" smtClean="0"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3180" y="3795293"/>
            <a:ext cx="70739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Improvements</a:t>
            </a:r>
            <a:endParaRPr lang="en-US" altLang="zh-CN" sz="2000" b="1" dirty="0">
              <a:latin typeface="Goudy Old Style" charset="0"/>
              <a:ea typeface="Goudy Old Style" charset="0"/>
              <a:cs typeface="Goudy Old Style" charset="0"/>
            </a:endParaRPr>
          </a:p>
          <a:p>
            <a:pPr marL="1257300" lvl="2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The variable-coefficient [</a:t>
            </a:r>
            <a:r>
              <a:rPr lang="en-US" altLang="zh-CN" sz="2000" b="1" dirty="0" err="1">
                <a:latin typeface="Goudy Old Style" charset="0"/>
                <a:ea typeface="Goudy Old Style" charset="0"/>
                <a:cs typeface="Goudy Old Style" charset="0"/>
              </a:rPr>
              <a:t>Ostromoukhov</a:t>
            </a: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, 2001]</a:t>
            </a:r>
          </a:p>
          <a:p>
            <a:pPr marL="1257300" lvl="2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The variable-threshold [Zhou and Fang, 2003</a:t>
            </a: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]</a:t>
            </a:r>
            <a:endParaRPr lang="en-US" altLang="zh-CN" sz="2000" b="1" dirty="0">
              <a:latin typeface="Goudy Old Style" charset="0"/>
              <a:ea typeface="Goudy Old Style" charset="0"/>
              <a:cs typeface="Goudy Old Style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424" y="2154449"/>
            <a:ext cx="4354817" cy="16374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862" y="4533957"/>
            <a:ext cx="1485721" cy="148572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471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</a:t>
            </a:r>
            <a:r>
              <a:rPr lang="en-US" altLang="zh-CN" sz="3200" b="1" dirty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</a:rPr>
              <a:t>Our idea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40594" y="1519450"/>
            <a:ext cx="557396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Poisson disk sampling</a:t>
            </a:r>
          </a:p>
          <a:p>
            <a:pPr marL="800100" lvl="1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Originally designed in a continuous domain</a:t>
            </a:r>
          </a:p>
          <a:p>
            <a:pPr marL="800100" lvl="1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More complicated in higher dimensions </a:t>
            </a:r>
            <a:endParaRPr lang="zh-CN" altLang="en-US" sz="2000" b="1" dirty="0"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3180" y="2946208"/>
            <a:ext cx="70739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Error-diffusion with variable coefficients and thresholds</a:t>
            </a:r>
          </a:p>
          <a:p>
            <a:pPr marL="1257300" lvl="2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H</a:t>
            </a: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igh </a:t>
            </a: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quality sampling point distribution </a:t>
            </a:r>
          </a:p>
          <a:p>
            <a:pPr marL="1257300" lvl="2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Linear time complexity by using linear scanning order</a:t>
            </a:r>
          </a:p>
          <a:p>
            <a:pPr lvl="2">
              <a:lnSpc>
                <a:spcPct val="150000"/>
              </a:lnSpc>
              <a:buClr>
                <a:srgbClr val="8E171B"/>
              </a:buClr>
            </a:pP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 </a:t>
            </a:r>
            <a:endParaRPr lang="en-US" altLang="zh-CN" sz="2000" b="1" dirty="0"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6287" y="4460889"/>
            <a:ext cx="757138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n"/>
            </a:pP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A </a:t>
            </a: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three-dimensional error-diffusion </a:t>
            </a: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sampling algorithm</a:t>
            </a:r>
          </a:p>
          <a:p>
            <a:pPr marL="1257300" lvl="2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Based </a:t>
            </a: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on the standard 2D </a:t>
            </a: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error-diffusion</a:t>
            </a:r>
          </a:p>
          <a:p>
            <a:pPr marL="1257300" lvl="2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Sampling points with </a:t>
            </a: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3D</a:t>
            </a:r>
            <a:r>
              <a:rPr lang="zh-CN" altLang="en-US" sz="2000" b="1" dirty="0">
                <a:latin typeface="Goudy Old Style" charset="0"/>
                <a:ea typeface="Goudy Old Style" charset="0"/>
                <a:cs typeface="Goudy Old Style" charset="0"/>
              </a:rPr>
              <a:t> </a:t>
            </a: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blue-noise </a:t>
            </a:r>
            <a:r>
              <a:rPr lang="en-US" altLang="zh-CN" sz="2000" b="1" dirty="0">
                <a:latin typeface="Goudy Old Style" charset="0"/>
                <a:ea typeface="Goudy Old Style" charset="0"/>
                <a:cs typeface="Goudy Old Style" charset="0"/>
              </a:rPr>
              <a:t>property</a:t>
            </a:r>
            <a:endParaRPr lang="zh-CN" altLang="en-US" sz="2000" b="1" dirty="0">
              <a:latin typeface="Goudy Old Style" charset="0"/>
              <a:ea typeface="Goudy Old Style" charset="0"/>
              <a:cs typeface="Goudy Old Style" charset="0"/>
            </a:endParaRPr>
          </a:p>
          <a:p>
            <a:pPr marL="1257300" lvl="2" indent="-342900">
              <a:lnSpc>
                <a:spcPct val="150000"/>
              </a:lnSpc>
              <a:buClr>
                <a:srgbClr val="8E171B"/>
              </a:buClr>
              <a:buFont typeface="Wingdings" panose="05000000000000000000" pitchFamily="2" charset="2"/>
              <a:buChar char="u"/>
            </a:pPr>
            <a:endParaRPr lang="en-US" altLang="zh-CN" sz="2000" b="1" dirty="0">
              <a:latin typeface="Goudy Old Style" charset="0"/>
              <a:ea typeface="Goudy Old Style" charset="0"/>
              <a:cs typeface="Goudy Old Style" charset="0"/>
            </a:endParaRPr>
          </a:p>
          <a:p>
            <a:pPr lvl="2">
              <a:lnSpc>
                <a:spcPct val="150000"/>
              </a:lnSpc>
              <a:buClr>
                <a:srgbClr val="8E171B"/>
              </a:buClr>
            </a:pPr>
            <a:r>
              <a:rPr lang="en-US" altLang="zh-CN" sz="2000" b="1" dirty="0" smtClean="0">
                <a:latin typeface="Goudy Old Style" charset="0"/>
                <a:ea typeface="Goudy Old Style" charset="0"/>
                <a:cs typeface="Goudy Old Style" charset="0"/>
              </a:rPr>
              <a:t> </a:t>
            </a:r>
            <a:endParaRPr lang="en-US" altLang="zh-CN" sz="2000" b="1" dirty="0">
              <a:latin typeface="Goudy Old Style" charset="0"/>
              <a:ea typeface="Goudy Old Style" charset="0"/>
              <a:cs typeface="Goudy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8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0" y="2805965"/>
            <a:ext cx="9144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Three-dimensional Error-diffusion</a:t>
            </a:r>
            <a:endParaRPr lang="zh-CN" altLang="en-US" sz="4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49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93165"/>
            <a:ext cx="9143999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   3D </a:t>
            </a:r>
            <a:r>
              <a:rPr lang="en-US" altLang="zh-CN" sz="3200" b="1" dirty="0">
                <a:solidFill>
                  <a:srgbClr val="8E171B"/>
                </a:solidFill>
                <a:latin typeface="Goudy Old Style" panose="02020502050305020303" pitchFamily="18" charset="0"/>
                <a:ea typeface="微软雅黑" panose="020B0503020204020204" pitchFamily="34" charset="-122"/>
                <a:cs typeface="+mj-cs"/>
              </a:rPr>
              <a:t>Error-diffusion</a:t>
            </a:r>
            <a:endParaRPr lang="zh-CN" altLang="en-US" sz="3200" b="1" dirty="0">
              <a:solidFill>
                <a:srgbClr val="8E171B"/>
              </a:solidFill>
              <a:latin typeface="Goudy Old Style" panose="02020502050305020303" pitchFamily="18" charset="0"/>
              <a:ea typeface="微软雅黑" panose="020B0503020204020204" pitchFamily="34" charset="-122"/>
              <a:cs typeface="+mj-cs"/>
            </a:endParaRPr>
          </a:p>
        </p:txBody>
      </p:sp>
      <p:grpSp>
        <p:nvGrpSpPr>
          <p:cNvPr id="4" name="组合 4"/>
          <p:cNvGrpSpPr>
            <a:grpSpLocks noChangeAspect="1"/>
          </p:cNvGrpSpPr>
          <p:nvPr/>
        </p:nvGrpSpPr>
        <p:grpSpPr bwMode="auto">
          <a:xfrm>
            <a:off x="1519908" y="1526955"/>
            <a:ext cx="6104181" cy="2576617"/>
            <a:chOff x="1404501" y="1479710"/>
            <a:chExt cx="7362210" cy="3108039"/>
          </a:xfrm>
        </p:grpSpPr>
        <p:sp>
          <p:nvSpPr>
            <p:cNvPr id="5" name="Rectangle 182"/>
            <p:cNvSpPr>
              <a:spLocks/>
            </p:cNvSpPr>
            <p:nvPr/>
          </p:nvSpPr>
          <p:spPr bwMode="auto">
            <a:xfrm>
              <a:off x="4872605" y="2492053"/>
              <a:ext cx="1669422" cy="57718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  <a:defRPr/>
              </a:pPr>
              <a:r>
                <a:rPr lang="en-US" altLang="zh-CN" sz="2000" i="1" kern="0" dirty="0">
                  <a:solidFill>
                    <a:srgbClr val="000000"/>
                  </a:solidFill>
                  <a:latin typeface="Times New Roman" pitchFamily="18" charset="0"/>
                </a:rPr>
                <a:t>Quantization</a:t>
              </a:r>
              <a:endParaRPr lang="en-US" altLang="zh-CN" sz="1600" i="1" kern="0" dirty="0">
                <a:solidFill>
                  <a:srgbClr val="000000"/>
                </a:solidFill>
                <a:latin typeface="Times New Roman" pitchFamily="18" charset="0"/>
                <a:sym typeface="Helvetica Light"/>
              </a:endParaRPr>
            </a:p>
          </p:txBody>
        </p:sp>
        <p:sp>
          <p:nvSpPr>
            <p:cNvPr id="6" name="Rectangle 182"/>
            <p:cNvSpPr>
              <a:spLocks/>
            </p:cNvSpPr>
            <p:nvPr/>
          </p:nvSpPr>
          <p:spPr bwMode="auto">
            <a:xfrm>
              <a:off x="1404501" y="2463191"/>
              <a:ext cx="1149139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>
                <a:spcBef>
                  <a:spcPts val="2250"/>
                </a:spcBef>
              </a:pPr>
              <a:r>
                <a:rPr lang="en-US" altLang="zh-CN" sz="20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  <a:sym typeface="Helvetica Light"/>
                </a:rPr>
                <a:t>f</a:t>
              </a:r>
              <a:r>
                <a:rPr lang="en-US" altLang="zh-CN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  <a:sym typeface="Helvetica Light"/>
                </a:rPr>
                <a:t>(</a:t>
              </a:r>
              <a:r>
                <a:rPr lang="en-US" altLang="zh-CN" sz="20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  <a:sym typeface="Helvetica Light"/>
                </a:rPr>
                <a:t>x, y, z</a:t>
              </a:r>
              <a:r>
                <a:rPr lang="en-US" altLang="zh-CN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  <a:sym typeface="Helvetica Light"/>
                </a:rPr>
                <a:t>)</a:t>
              </a:r>
              <a:endParaRPr lang="en-US" altLang="zh-CN" sz="20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Helvetica Light"/>
              </a:endParaRPr>
            </a:p>
          </p:txBody>
        </p:sp>
        <p:sp>
          <p:nvSpPr>
            <p:cNvPr id="7" name="Rectangle 182"/>
            <p:cNvSpPr>
              <a:spLocks/>
            </p:cNvSpPr>
            <p:nvPr/>
          </p:nvSpPr>
          <p:spPr bwMode="auto">
            <a:xfrm>
              <a:off x="7706261" y="2492375"/>
              <a:ext cx="1060450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>
                <a:spcBef>
                  <a:spcPts val="2250"/>
                </a:spcBef>
              </a:pPr>
              <a:r>
                <a:rPr lang="en-US" altLang="zh-CN" sz="2000" i="1" dirty="0">
                  <a:solidFill>
                    <a:srgbClr val="000000"/>
                  </a:solidFill>
                  <a:latin typeface="Times New Roman" panose="02020603050405020304" pitchFamily="18" charset="0"/>
                  <a:sym typeface="Helvetica Light"/>
                </a:rPr>
                <a:t>b</a:t>
              </a:r>
              <a:r>
                <a:rPr lang="en-US" altLang="zh-CN" sz="2000" dirty="0">
                  <a:solidFill>
                    <a:srgbClr val="000000"/>
                  </a:solidFill>
                  <a:latin typeface="Times New Roman" panose="02020603050405020304" pitchFamily="18" charset="0"/>
                  <a:sym typeface="Helvetica Light"/>
                </a:rPr>
                <a:t>(</a:t>
              </a:r>
              <a:r>
                <a:rPr lang="en-US" altLang="zh-CN" sz="2000" i="1" dirty="0">
                  <a:solidFill>
                    <a:srgbClr val="000000"/>
                  </a:solidFill>
                  <a:latin typeface="Times New Roman" panose="02020603050405020304" pitchFamily="18" charset="0"/>
                  <a:sym typeface="Helvetica Light"/>
                </a:rPr>
                <a:t>x, y, z</a:t>
              </a:r>
              <a:r>
                <a:rPr lang="en-US" altLang="zh-CN" sz="2000" dirty="0">
                  <a:solidFill>
                    <a:srgbClr val="000000"/>
                  </a:solidFill>
                  <a:latin typeface="Times New Roman" panose="02020603050405020304" pitchFamily="18" charset="0"/>
                  <a:sym typeface="Helvetica Light"/>
                </a:rPr>
                <a:t>)</a:t>
              </a:r>
              <a:endParaRPr lang="en-US" altLang="zh-CN" sz="2000" baseline="-25000" dirty="0">
                <a:solidFill>
                  <a:srgbClr val="000000"/>
                </a:solidFill>
                <a:latin typeface="Times New Roman" panose="02020603050405020304" pitchFamily="18" charset="0"/>
                <a:sym typeface="Helvetica Light"/>
              </a:endParaRPr>
            </a:p>
          </p:txBody>
        </p:sp>
        <p:sp>
          <p:nvSpPr>
            <p:cNvPr id="9" name="Rectangle 182"/>
            <p:cNvSpPr>
              <a:spLocks/>
            </p:cNvSpPr>
            <p:nvPr/>
          </p:nvSpPr>
          <p:spPr bwMode="auto">
            <a:xfrm>
              <a:off x="4696013" y="3853982"/>
              <a:ext cx="1800501" cy="73376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  <a:defRPr/>
              </a:pPr>
              <a:r>
                <a:rPr lang="en-US" altLang="zh-CN" sz="2000" i="1" kern="0" dirty="0">
                  <a:solidFill>
                    <a:srgbClr val="000000"/>
                  </a:solidFill>
                  <a:latin typeface="Times New Roman" pitchFamily="18" charset="0"/>
                  <a:sym typeface="Helvetica Light"/>
                </a:rPr>
                <a:t>Error filter</a:t>
              </a:r>
              <a:endParaRPr lang="en-US" altLang="zh-CN" sz="2000" i="1" kern="0" baseline="-25000" dirty="0">
                <a:solidFill>
                  <a:srgbClr val="000000"/>
                </a:solidFill>
                <a:latin typeface="Times New Roman" pitchFamily="18" charset="0"/>
                <a:sym typeface="Helvetica Light"/>
              </a:endParaRPr>
            </a:p>
          </p:txBody>
        </p:sp>
        <p:grpSp>
          <p:nvGrpSpPr>
            <p:cNvPr id="11" name="组合 60"/>
            <p:cNvGrpSpPr>
              <a:grpSpLocks/>
            </p:cNvGrpSpPr>
            <p:nvPr/>
          </p:nvGrpSpPr>
          <p:grpSpPr bwMode="auto">
            <a:xfrm>
              <a:off x="3335769" y="2600322"/>
              <a:ext cx="360363" cy="369507"/>
              <a:chOff x="2000231" y="4214818"/>
              <a:chExt cx="288004" cy="295308"/>
            </a:xfrm>
          </p:grpSpPr>
          <p:sp>
            <p:nvSpPr>
              <p:cNvPr id="27" name="AutoShape 179"/>
              <p:cNvSpPr>
                <a:spLocks/>
              </p:cNvSpPr>
              <p:nvPr/>
            </p:nvSpPr>
            <p:spPr bwMode="auto">
              <a:xfrm>
                <a:off x="2000480" y="4214143"/>
                <a:ext cx="288085" cy="288118"/>
              </a:xfrm>
              <a:custGeom>
                <a:avLst/>
                <a:gdLst>
                  <a:gd name="T0" fmla="*/ 143993 w 19679"/>
                  <a:gd name="T1" fmla="*/ 158057 h 19679"/>
                  <a:gd name="T2" fmla="*/ 143993 w 19679"/>
                  <a:gd name="T3" fmla="*/ 158057 h 19679"/>
                  <a:gd name="T4" fmla="*/ 143993 w 19679"/>
                  <a:gd name="T5" fmla="*/ 158057 h 19679"/>
                  <a:gd name="T6" fmla="*/ 143993 w 19679"/>
                  <a:gd name="T7" fmla="*/ 158057 h 196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79"/>
                  <a:gd name="T13" fmla="*/ 0 h 19679"/>
                  <a:gd name="T14" fmla="*/ 19679 w 19679"/>
                  <a:gd name="T15" fmla="*/ 19679 h 196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79" h="19679">
                    <a:moveTo>
                      <a:pt x="2881" y="2881"/>
                    </a:moveTo>
                    <a:cubicBezTo>
                      <a:pt x="-961" y="6724"/>
                      <a:pt x="-961" y="12953"/>
                      <a:pt x="2881" y="16796"/>
                    </a:cubicBezTo>
                    <a:cubicBezTo>
                      <a:pt x="6724" y="20639"/>
                      <a:pt x="12953" y="20639"/>
                      <a:pt x="16796" y="16796"/>
                    </a:cubicBezTo>
                    <a:cubicBezTo>
                      <a:pt x="20639" y="12953"/>
                      <a:pt x="20639" y="6724"/>
                      <a:pt x="16796" y="2881"/>
                    </a:cubicBezTo>
                    <a:cubicBezTo>
                      <a:pt x="12953" y="-961"/>
                      <a:pt x="6724" y="-961"/>
                      <a:pt x="2881" y="2881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eaLnBrk="1">
                  <a:spcBef>
                    <a:spcPts val="2250"/>
                  </a:spcBef>
                  <a:defRPr/>
                </a:pPr>
                <a:endParaRPr lang="zh-CN" altLang="en-US" i="1" kern="0">
                  <a:solidFill>
                    <a:srgbClr val="000000"/>
                  </a:solidFill>
                  <a:latin typeface="Times New Roman" pitchFamily="18" charset="0"/>
                  <a:sym typeface="Helvetica Light"/>
                </a:endParaRPr>
              </a:p>
            </p:txBody>
          </p:sp>
          <p:sp>
            <p:nvSpPr>
              <p:cNvPr id="28" name="Rectangle 48"/>
              <p:cNvSpPr>
                <a:spLocks/>
              </p:cNvSpPr>
              <p:nvPr/>
            </p:nvSpPr>
            <p:spPr bwMode="auto">
              <a:xfrm rot="10800000">
                <a:off x="2000480" y="4221419"/>
                <a:ext cx="288085" cy="288118"/>
              </a:xfrm>
              <a:prstGeom prst="rect">
                <a:avLst/>
              </a:prstGeom>
              <a:noFill/>
              <a:ln w="12700">
                <a:noFill/>
                <a:miter lim="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defTabSz="642938" eaLnBrk="1">
                  <a:defRPr/>
                </a:pPr>
                <a:r>
                  <a:rPr lang="en-US" altLang="zh-CN" b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Helvetica Light"/>
                  </a:rPr>
                  <a:t>+</a:t>
                </a:r>
              </a:p>
            </p:txBody>
          </p:sp>
        </p:grpSp>
        <p:grpSp>
          <p:nvGrpSpPr>
            <p:cNvPr id="12" name="组合 127"/>
            <p:cNvGrpSpPr>
              <a:grpSpLocks/>
            </p:cNvGrpSpPr>
            <p:nvPr/>
          </p:nvGrpSpPr>
          <p:grpSpPr bwMode="auto">
            <a:xfrm>
              <a:off x="6640644" y="3284542"/>
              <a:ext cx="367919" cy="369506"/>
              <a:chOff x="6300192" y="3500986"/>
              <a:chExt cx="369216" cy="369200"/>
            </a:xfrm>
          </p:grpSpPr>
          <p:sp>
            <p:nvSpPr>
              <p:cNvPr id="25" name="AutoShape 179"/>
              <p:cNvSpPr>
                <a:spLocks/>
              </p:cNvSpPr>
              <p:nvPr/>
            </p:nvSpPr>
            <p:spPr bwMode="auto">
              <a:xfrm>
                <a:off x="6299882" y="3500529"/>
                <a:ext cx="359908" cy="360212"/>
              </a:xfrm>
              <a:custGeom>
                <a:avLst/>
                <a:gdLst>
                  <a:gd name="T0" fmla="*/ 180011 w 19679"/>
                  <a:gd name="T1" fmla="*/ 197606 h 19679"/>
                  <a:gd name="T2" fmla="*/ 180011 w 19679"/>
                  <a:gd name="T3" fmla="*/ 197606 h 19679"/>
                  <a:gd name="T4" fmla="*/ 180011 w 19679"/>
                  <a:gd name="T5" fmla="*/ 197606 h 19679"/>
                  <a:gd name="T6" fmla="*/ 180011 w 19679"/>
                  <a:gd name="T7" fmla="*/ 197606 h 196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79"/>
                  <a:gd name="T13" fmla="*/ 0 h 19679"/>
                  <a:gd name="T14" fmla="*/ 19679 w 19679"/>
                  <a:gd name="T15" fmla="*/ 19679 h 196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79" h="19679">
                    <a:moveTo>
                      <a:pt x="2881" y="2881"/>
                    </a:moveTo>
                    <a:cubicBezTo>
                      <a:pt x="-961" y="6724"/>
                      <a:pt x="-961" y="12953"/>
                      <a:pt x="2881" y="16796"/>
                    </a:cubicBezTo>
                    <a:cubicBezTo>
                      <a:pt x="6724" y="20639"/>
                      <a:pt x="12953" y="20639"/>
                      <a:pt x="16796" y="16796"/>
                    </a:cubicBezTo>
                    <a:cubicBezTo>
                      <a:pt x="20639" y="12953"/>
                      <a:pt x="20639" y="6724"/>
                      <a:pt x="16796" y="2881"/>
                    </a:cubicBezTo>
                    <a:cubicBezTo>
                      <a:pt x="12953" y="-961"/>
                      <a:pt x="6724" y="-961"/>
                      <a:pt x="2881" y="2881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eaLnBrk="1">
                  <a:spcBef>
                    <a:spcPts val="2250"/>
                  </a:spcBef>
                  <a:defRPr/>
                </a:pPr>
                <a:endParaRPr lang="zh-CN" altLang="en-US" i="1" kern="0">
                  <a:solidFill>
                    <a:srgbClr val="000000"/>
                  </a:solidFill>
                  <a:latin typeface="Times New Roman" pitchFamily="18" charset="0"/>
                  <a:sym typeface="Helvetica Light"/>
                </a:endParaRPr>
              </a:p>
            </p:txBody>
          </p:sp>
          <p:sp>
            <p:nvSpPr>
              <p:cNvPr id="26" name="Rectangle 48"/>
              <p:cNvSpPr>
                <a:spLocks/>
              </p:cNvSpPr>
              <p:nvPr/>
            </p:nvSpPr>
            <p:spPr bwMode="auto">
              <a:xfrm rot="10800000">
                <a:off x="6309018" y="3509624"/>
                <a:ext cx="359907" cy="360212"/>
              </a:xfrm>
              <a:prstGeom prst="rect">
                <a:avLst/>
              </a:prstGeom>
              <a:noFill/>
              <a:ln w="12700">
                <a:noFill/>
                <a:miter lim="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defTabSz="642938" eaLnBrk="1">
                  <a:defRPr/>
                </a:pPr>
                <a:r>
                  <a:rPr lang="en-US" altLang="zh-CN" b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Helvetica Light"/>
                  </a:rPr>
                  <a:t>+</a:t>
                </a:r>
              </a:p>
            </p:txBody>
          </p:sp>
        </p:grpSp>
        <p:cxnSp>
          <p:nvCxnSpPr>
            <p:cNvPr id="13" name="直接箭头连接符 66"/>
            <p:cNvCxnSpPr>
              <a:cxnSpLocks noChangeShapeType="1"/>
            </p:cNvCxnSpPr>
            <p:nvPr/>
          </p:nvCxnSpPr>
          <p:spPr bwMode="auto">
            <a:xfrm flipH="1">
              <a:off x="6829171" y="2785682"/>
              <a:ext cx="1588" cy="509587"/>
            </a:xfrm>
            <a:prstGeom prst="straightConnector1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直接箭头连接符 70"/>
            <p:cNvCxnSpPr>
              <a:cxnSpLocks noChangeShapeType="1"/>
            </p:cNvCxnSpPr>
            <p:nvPr/>
          </p:nvCxnSpPr>
          <p:spPr bwMode="auto">
            <a:xfrm>
              <a:off x="2495271" y="2780507"/>
              <a:ext cx="828000" cy="0"/>
            </a:xfrm>
            <a:prstGeom prst="straightConnector1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直接箭头连接符 73"/>
            <p:cNvCxnSpPr>
              <a:cxnSpLocks noChangeShapeType="1"/>
              <a:endCxn id="9" idx="1"/>
            </p:cNvCxnSpPr>
            <p:nvPr/>
          </p:nvCxnSpPr>
          <p:spPr bwMode="auto">
            <a:xfrm flipV="1">
              <a:off x="3696127" y="2780507"/>
              <a:ext cx="1177066" cy="9140"/>
            </a:xfrm>
            <a:prstGeom prst="straightConnector1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直接箭头连接符 76"/>
            <p:cNvCxnSpPr>
              <a:cxnSpLocks noChangeShapeType="1"/>
              <a:stCxn id="9" idx="3"/>
            </p:cNvCxnSpPr>
            <p:nvPr/>
          </p:nvCxnSpPr>
          <p:spPr bwMode="auto">
            <a:xfrm>
              <a:off x="6541341" y="2780507"/>
              <a:ext cx="1164920" cy="0"/>
            </a:xfrm>
            <a:prstGeom prst="straightConnector1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形状 98"/>
            <p:cNvCxnSpPr>
              <a:cxnSpLocks noChangeShapeType="1"/>
            </p:cNvCxnSpPr>
            <p:nvPr/>
          </p:nvCxnSpPr>
          <p:spPr bwMode="auto">
            <a:xfrm rot="5400000">
              <a:off x="6378896" y="3770810"/>
              <a:ext cx="567041" cy="333518"/>
            </a:xfrm>
            <a:prstGeom prst="bentConnector2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形状 101"/>
            <p:cNvCxnSpPr>
              <a:cxnSpLocks noChangeShapeType="1"/>
            </p:cNvCxnSpPr>
            <p:nvPr/>
          </p:nvCxnSpPr>
          <p:spPr bwMode="auto">
            <a:xfrm>
              <a:off x="4360609" y="2793619"/>
              <a:ext cx="2289175" cy="681038"/>
            </a:xfrm>
            <a:prstGeom prst="bentConnector3">
              <a:avLst>
                <a:gd name="adj1" fmla="val 486"/>
              </a:avLst>
            </a:prstGeom>
            <a:noFill/>
            <a:ln w="12700" algn="ctr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Rectangle 240"/>
            <p:cNvSpPr>
              <a:spLocks/>
            </p:cNvSpPr>
            <p:nvPr/>
          </p:nvSpPr>
          <p:spPr bwMode="auto">
            <a:xfrm>
              <a:off x="6280277" y="3175000"/>
              <a:ext cx="407988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/>
              <a:r>
                <a:rPr lang="en-US" altLang="zh-CN" sz="1600" i="1">
                  <a:solidFill>
                    <a:srgbClr val="000000"/>
                  </a:solidFill>
                  <a:latin typeface="Times New Roman" panose="02020603050405020304" pitchFamily="18" charset="0"/>
                  <a:sym typeface="Helvetica Light"/>
                </a:rPr>
                <a:t>+</a:t>
              </a:r>
              <a:endParaRPr lang="en-US" altLang="zh-CN" sz="1100" baseline="-25000">
                <a:solidFill>
                  <a:srgbClr val="000000"/>
                </a:solidFill>
                <a:latin typeface="Times New Roman" panose="02020603050405020304" pitchFamily="18" charset="0"/>
                <a:sym typeface="Helvetica Light"/>
              </a:endParaRPr>
            </a:p>
          </p:txBody>
        </p:sp>
        <p:sp>
          <p:nvSpPr>
            <p:cNvPr id="20" name="Rectangle 240"/>
            <p:cNvSpPr>
              <a:spLocks/>
            </p:cNvSpPr>
            <p:nvPr/>
          </p:nvSpPr>
          <p:spPr bwMode="auto">
            <a:xfrm>
              <a:off x="6807327" y="2997200"/>
              <a:ext cx="407988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/>
              <a:r>
                <a:rPr lang="en-US" altLang="zh-CN" sz="1600" i="1">
                  <a:solidFill>
                    <a:srgbClr val="000000"/>
                  </a:solidFill>
                  <a:latin typeface="Times New Roman" panose="02020603050405020304" pitchFamily="18" charset="0"/>
                  <a:sym typeface="Helvetica Light"/>
                </a:rPr>
                <a:t>−</a:t>
              </a:r>
              <a:endParaRPr lang="en-US" altLang="zh-CN" sz="1100" baseline="-25000">
                <a:solidFill>
                  <a:srgbClr val="000000"/>
                </a:solidFill>
                <a:latin typeface="Times New Roman" panose="02020603050405020304" pitchFamily="18" charset="0"/>
                <a:sym typeface="Helvetica Light"/>
              </a:endParaRPr>
            </a:p>
          </p:txBody>
        </p:sp>
        <p:cxnSp>
          <p:nvCxnSpPr>
            <p:cNvPr id="21" name="肘形连接符 20"/>
            <p:cNvCxnSpPr>
              <a:stCxn id="13" idx="1"/>
            </p:cNvCxnSpPr>
            <p:nvPr/>
          </p:nvCxnSpPr>
          <p:spPr>
            <a:xfrm rot="10800000">
              <a:off x="3509030" y="2978197"/>
              <a:ext cx="1186983" cy="1243579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182"/>
            <p:cNvSpPr>
              <a:spLocks/>
            </p:cNvSpPr>
            <p:nvPr/>
          </p:nvSpPr>
          <p:spPr bwMode="auto">
            <a:xfrm>
              <a:off x="5137167" y="1479710"/>
              <a:ext cx="1149139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6429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>
                <a:spcBef>
                  <a:spcPts val="2250"/>
                </a:spcBef>
              </a:pPr>
              <a:r>
                <a:rPr lang="en-US" altLang="zh-CN" sz="2000" i="1" dirty="0">
                  <a:solidFill>
                    <a:srgbClr val="000000"/>
                  </a:solidFill>
                  <a:latin typeface="Times New Roman" panose="02020603050405020304" pitchFamily="18" charset="0"/>
                  <a:sym typeface="Helvetica Light"/>
                </a:rPr>
                <a:t>t</a:t>
              </a:r>
              <a:r>
                <a:rPr lang="en-US" altLang="zh-CN" sz="2000" dirty="0">
                  <a:solidFill>
                    <a:srgbClr val="000000"/>
                  </a:solidFill>
                  <a:latin typeface="Times New Roman" panose="02020603050405020304" pitchFamily="18" charset="0"/>
                  <a:sym typeface="Helvetica Light"/>
                </a:rPr>
                <a:t>(</a:t>
              </a:r>
              <a:r>
                <a:rPr lang="en-US" altLang="zh-CN" sz="2000" i="1" dirty="0">
                  <a:solidFill>
                    <a:srgbClr val="000000"/>
                  </a:solidFill>
                  <a:latin typeface="Times New Roman" panose="02020603050405020304" pitchFamily="18" charset="0"/>
                  <a:sym typeface="Helvetica Light"/>
                </a:rPr>
                <a:t>g</a:t>
              </a:r>
              <a:r>
                <a:rPr lang="en-US" altLang="zh-CN" sz="2000" dirty="0">
                  <a:solidFill>
                    <a:srgbClr val="000000"/>
                  </a:solidFill>
                  <a:latin typeface="Times New Roman" panose="02020603050405020304" pitchFamily="18" charset="0"/>
                  <a:sym typeface="Helvetica Light"/>
                </a:rPr>
                <a:t>)</a:t>
              </a:r>
              <a:endParaRPr lang="en-US" altLang="zh-CN" sz="2000" baseline="-25000" dirty="0">
                <a:solidFill>
                  <a:srgbClr val="000000"/>
                </a:solidFill>
                <a:latin typeface="Times New Roman" panose="02020603050405020304" pitchFamily="18" charset="0"/>
                <a:sym typeface="Helvetica Ligh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6855159" y="3568123"/>
              <a:ext cx="1346013" cy="482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000" i="1" kern="0" dirty="0">
                  <a:solidFill>
                    <a:srgbClr val="000000"/>
                  </a:solidFill>
                  <a:latin typeface="Times New Roman" pitchFamily="18" charset="0"/>
                  <a:sym typeface="Helvetica Light"/>
                </a:rPr>
                <a:t>e</a:t>
              </a:r>
              <a:r>
                <a:rPr lang="en-US" altLang="zh-CN" sz="2000" kern="0" dirty="0">
                  <a:solidFill>
                    <a:srgbClr val="000000"/>
                  </a:solidFill>
                  <a:latin typeface="Times New Roman" pitchFamily="18" charset="0"/>
                  <a:sym typeface="Helvetica Light"/>
                </a:rPr>
                <a:t>(</a:t>
              </a:r>
              <a:r>
                <a:rPr lang="en-US" altLang="zh-CN" sz="2000" i="1" kern="0" dirty="0">
                  <a:solidFill>
                    <a:srgbClr val="000000"/>
                  </a:solidFill>
                  <a:latin typeface="Times New Roman" pitchFamily="18" charset="0"/>
                  <a:sym typeface="Helvetica Light"/>
                </a:rPr>
                <a:t>x, y, z</a:t>
              </a:r>
              <a:r>
                <a:rPr lang="en-US" altLang="zh-CN" sz="2000" kern="0" dirty="0">
                  <a:solidFill>
                    <a:srgbClr val="000000"/>
                  </a:solidFill>
                  <a:latin typeface="Times New Roman" pitchFamily="18" charset="0"/>
                  <a:sym typeface="Helvetica Light"/>
                </a:rPr>
                <a:t>)</a:t>
              </a:r>
              <a:r>
                <a:rPr lang="en-US" altLang="zh-CN" sz="2000" i="1" kern="0" dirty="0">
                  <a:solidFill>
                    <a:srgbClr val="000000"/>
                  </a:solidFill>
                  <a:latin typeface="Times New Roman" pitchFamily="18" charset="0"/>
                  <a:sym typeface="Helvetica Light"/>
                </a:rPr>
                <a:t> </a:t>
              </a:r>
              <a:endParaRPr lang="zh-CN" altLang="en-US" sz="2000" dirty="0"/>
            </a:p>
          </p:txBody>
        </p:sp>
        <p:cxnSp>
          <p:nvCxnSpPr>
            <p:cNvPr id="24" name="直接箭头连接符 66"/>
            <p:cNvCxnSpPr>
              <a:cxnSpLocks noChangeShapeType="1"/>
            </p:cNvCxnSpPr>
            <p:nvPr/>
          </p:nvCxnSpPr>
          <p:spPr bwMode="auto">
            <a:xfrm flipH="1">
              <a:off x="5705679" y="2024494"/>
              <a:ext cx="1588" cy="468000"/>
            </a:xfrm>
            <a:prstGeom prst="straightConnector1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0" name="直接箭头连接符 8"/>
          <p:cNvCxnSpPr>
            <a:endCxn id="3" idx="2"/>
          </p:cNvCxnSpPr>
          <p:nvPr/>
        </p:nvCxnSpPr>
        <p:spPr>
          <a:xfrm flipH="1" flipV="1">
            <a:off x="2564859" y="1708252"/>
            <a:ext cx="1698026" cy="485080"/>
          </a:xfrm>
          <a:prstGeom prst="straightConnector1">
            <a:avLst/>
          </a:prstGeom>
          <a:ln w="38100">
            <a:solidFill>
              <a:srgbClr val="8E17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圆角矩形 30"/>
          <p:cNvSpPr/>
          <p:nvPr/>
        </p:nvSpPr>
        <p:spPr>
          <a:xfrm>
            <a:off x="4262885" y="2221740"/>
            <a:ext cx="2110316" cy="1126253"/>
          </a:xfrm>
          <a:prstGeom prst="roundRect">
            <a:avLst/>
          </a:prstGeom>
          <a:noFill/>
          <a:ln w="38100">
            <a:solidFill>
              <a:srgbClr val="8E17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784036" y="1308142"/>
            <a:ext cx="1561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Quantization</a:t>
            </a:r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892142" y="4964883"/>
            <a:ext cx="11826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Diffusion</a:t>
            </a:r>
            <a:endParaRPr lang="zh-CN" altLang="en-US" sz="20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cxnSp>
        <p:nvCxnSpPr>
          <p:cNvPr id="33" name="直接箭头连接符 8"/>
          <p:cNvCxnSpPr/>
          <p:nvPr/>
        </p:nvCxnSpPr>
        <p:spPr>
          <a:xfrm flipH="1">
            <a:off x="3116696" y="4159458"/>
            <a:ext cx="1132281" cy="1005480"/>
          </a:xfrm>
          <a:prstGeom prst="straightConnector1">
            <a:avLst/>
          </a:prstGeom>
          <a:ln w="38100">
            <a:solidFill>
              <a:srgbClr val="8E17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4498235" y="465035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Wingdings" charset="2"/>
              <a:buChar char="ü"/>
            </a:pPr>
            <a:r>
              <a:rPr lang="en-US" altLang="zh-CN" sz="24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S</a:t>
            </a:r>
            <a:r>
              <a:rPr lang="en-US" altLang="zh-CN" sz="24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canning order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altLang="zh-CN" sz="24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Q</a:t>
            </a:r>
            <a:r>
              <a:rPr lang="en-US" altLang="zh-CN" sz="24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uantization threshold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altLang="zh-CN" sz="2400" b="1" dirty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E</a:t>
            </a:r>
            <a:r>
              <a:rPr lang="en-US" altLang="zh-CN" sz="2400" b="1" dirty="0" smtClean="0">
                <a:solidFill>
                  <a:srgbClr val="8E171B"/>
                </a:solidFill>
                <a:latin typeface="Goudy Old Style" charset="0"/>
                <a:ea typeface="Goudy Old Style" charset="0"/>
                <a:cs typeface="Goudy Old Style" charset="0"/>
              </a:rPr>
              <a:t>rror-filter</a:t>
            </a:r>
            <a:endParaRPr lang="zh-CN" altLang="en-US" sz="2400" b="1" dirty="0">
              <a:solidFill>
                <a:srgbClr val="8E171B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01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" grpId="0"/>
      <p:bldP spid="3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LPCC2016_PKUICST" id="{BF38035C-96FE-1146-A587-8A108361F5C5}" vid="{AE9A2449-A8A2-A040-9952-61F66F17BFFC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TM03457510[[fn=肥皂]]</Template>
  <TotalTime>2412</TotalTime>
  <Words>919</Words>
  <Application>Microsoft Office PowerPoint</Application>
  <PresentationFormat>全屏显示(4:3)</PresentationFormat>
  <Paragraphs>258</Paragraphs>
  <Slides>31</Slides>
  <Notes>31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31</vt:i4>
      </vt:variant>
    </vt:vector>
  </HeadingPairs>
  <TitlesOfParts>
    <vt:vector size="50" baseType="lpstr">
      <vt:lpstr>Helvetica Light</vt:lpstr>
      <vt:lpstr>等线</vt:lpstr>
      <vt:lpstr>等线 Light</vt:lpstr>
      <vt:lpstr>方正姚体</vt:lpstr>
      <vt:lpstr>宋体</vt:lpstr>
      <vt:lpstr>微软雅黑</vt:lpstr>
      <vt:lpstr>Arial</vt:lpstr>
      <vt:lpstr>Calibri</vt:lpstr>
      <vt:lpstr>Calibri Light</vt:lpstr>
      <vt:lpstr>Cambria Math</vt:lpstr>
      <vt:lpstr>Georgia</vt:lpstr>
      <vt:lpstr>Goudy Old Style</vt:lpstr>
      <vt:lpstr>Times New Roman</vt:lpstr>
      <vt:lpstr>Trebuchet MS</vt:lpstr>
      <vt:lpstr>Wingdings</vt:lpstr>
      <vt:lpstr>Office 主题​​</vt:lpstr>
      <vt:lpstr>Visio</vt:lpstr>
      <vt:lpstr>Acrobat Document</vt:lpstr>
      <vt:lpstr>公式</vt:lpstr>
      <vt:lpstr>Three-Dimensional Error-Diffusion for Importance Sampling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Three-Dimensional Error-Diffusion for Importance Sampling</dc:title>
  <dc:creator>ke wang</dc:creator>
  <cp:lastModifiedBy>ke wang</cp:lastModifiedBy>
  <cp:revision>258</cp:revision>
  <dcterms:created xsi:type="dcterms:W3CDTF">2017-01-15T08:40:28Z</dcterms:created>
  <dcterms:modified xsi:type="dcterms:W3CDTF">2017-02-22T08:35:17Z</dcterms:modified>
</cp:coreProperties>
</file>