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3" r:id="rId1"/>
  </p:sldMasterIdLst>
  <p:notesMasterIdLst>
    <p:notesMasterId r:id="rId34"/>
  </p:notesMasterIdLst>
  <p:handoutMasterIdLst>
    <p:handoutMasterId r:id="rId35"/>
  </p:handoutMasterIdLst>
  <p:sldIdLst>
    <p:sldId id="258" r:id="rId2"/>
    <p:sldId id="259" r:id="rId3"/>
    <p:sldId id="285" r:id="rId4"/>
    <p:sldId id="309" r:id="rId5"/>
    <p:sldId id="310" r:id="rId6"/>
    <p:sldId id="260" r:id="rId7"/>
    <p:sldId id="286" r:id="rId8"/>
    <p:sldId id="291" r:id="rId9"/>
    <p:sldId id="292" r:id="rId10"/>
    <p:sldId id="293" r:id="rId11"/>
    <p:sldId id="295" r:id="rId12"/>
    <p:sldId id="313" r:id="rId13"/>
    <p:sldId id="296" r:id="rId14"/>
    <p:sldId id="297" r:id="rId15"/>
    <p:sldId id="266" r:id="rId16"/>
    <p:sldId id="267" r:id="rId17"/>
    <p:sldId id="299" r:id="rId18"/>
    <p:sldId id="298" r:id="rId19"/>
    <p:sldId id="300" r:id="rId20"/>
    <p:sldId id="301" r:id="rId21"/>
    <p:sldId id="270" r:id="rId22"/>
    <p:sldId id="302" r:id="rId23"/>
    <p:sldId id="307" r:id="rId24"/>
    <p:sldId id="303" r:id="rId25"/>
    <p:sldId id="271" r:id="rId26"/>
    <p:sldId id="304" r:id="rId27"/>
    <p:sldId id="272" r:id="rId28"/>
    <p:sldId id="305" r:id="rId29"/>
    <p:sldId id="312" r:id="rId30"/>
    <p:sldId id="311" r:id="rId31"/>
    <p:sldId id="273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72E7A-F6FD-534C-BFDD-0076362A8293}" type="datetimeFigureOut">
              <a:rPr kumimoji="1" lang="zh-CN" altLang="en-US" smtClean="0"/>
              <a:pPr/>
              <a:t>2017/6/4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629FF-360A-4841-AF2A-93C2CBD1B336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44720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FA1D9-15DB-D54A-BDD3-CB1D8C836B30}" type="datetimeFigureOut">
              <a:rPr kumimoji="1" lang="zh-CN" altLang="en-US" smtClean="0"/>
              <a:pPr/>
              <a:t>2017/6/4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1B614-C0DA-E54A-9884-3291CC71102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704388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dirty="0" smtClean="0">
                <a:solidFill>
                  <a:srgbClr val="163E50"/>
                </a:solidFill>
                <a:latin typeface="Book Antiqua"/>
              </a:rPr>
              <a:t>Fourier power spectrum</a:t>
            </a:r>
            <a:endParaRPr lang="zh-CN" altLang="en-US" sz="1200" dirty="0" smtClean="0">
              <a:solidFill>
                <a:srgbClr val="163E50"/>
              </a:solidFill>
              <a:latin typeface="Book Antiqua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4580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Related to all input signals {</a:t>
            </a:r>
            <a:r>
              <a:rPr lang="en-US" altLang="zh-CN" i="1" dirty="0" smtClean="0"/>
              <a:t>p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}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Related to all input signals {</a:t>
            </a:r>
            <a:r>
              <a:rPr lang="en-US" altLang="zh-CN" i="1" dirty="0" smtClean="0"/>
              <a:t>p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}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Synthesising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a weighted sum of neighboring densities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6413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Quality of vertex distribution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8924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Quality of vertex distribution</a:t>
            </a:r>
          </a:p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8924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Quality of vertex distribution</a:t>
            </a:r>
          </a:p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8924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Quality of vertex distribution</a:t>
            </a:r>
          </a:p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1B614-C0DA-E54A-9884-3291CC711027}" type="slidenum">
              <a:rPr kumimoji="1" lang="zh-CN" altLang="en-US" smtClean="0"/>
              <a:pPr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8924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8C592886-E571-45D5-8B56-343DC94F8FA6}" type="slidenum">
              <a:rPr kumimoji="0" lang="en-US" smtClean="0"/>
              <a:pPr algn="r" eaLnBrk="1" latinLnBrk="0" hangingPunct="1"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(带图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73545"/>
            <a:ext cx="8042276" cy="10080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477815"/>
            <a:ext cx="3840480" cy="452351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477815"/>
            <a:ext cx="3840480" cy="452351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2" y="288636"/>
            <a:ext cx="8042276" cy="99290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2" y="1420090"/>
            <a:ext cx="8042276" cy="4722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458" y="6275668"/>
            <a:ext cx="1097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2016/2/28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1530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GRAPP 2016, Rome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fld id="{B9D2C864-9362-43C7-A136-D9C41D93A9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7" descr="PKU_sea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97906" y="288636"/>
            <a:ext cx="10187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Oriya MN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14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3200" kern="1200">
          <a:solidFill>
            <a:schemeClr val="tx1">
              <a:lumMod val="65000"/>
              <a:lumOff val="35000"/>
            </a:schemeClr>
          </a:solidFill>
          <a:latin typeface="Book Antiqua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Book Antiqua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Book Antiqua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Book Antiqua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Book Antiqua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22.gif"/><Relationship Id="rId18" Type="http://schemas.openxmlformats.org/officeDocument/2006/relationships/image" Target="../media/image79.gif"/><Relationship Id="rId3" Type="http://schemas.openxmlformats.org/officeDocument/2006/relationships/image" Target="../media/image35.gif"/><Relationship Id="rId7" Type="http://schemas.openxmlformats.org/officeDocument/2006/relationships/image" Target="../media/image70.gif"/><Relationship Id="rId12" Type="http://schemas.openxmlformats.org/officeDocument/2006/relationships/image" Target="../media/image74.gif"/><Relationship Id="rId17" Type="http://schemas.openxmlformats.org/officeDocument/2006/relationships/image" Target="../media/image78.gif"/><Relationship Id="rId2" Type="http://schemas.openxmlformats.org/officeDocument/2006/relationships/image" Target="../media/image40.gif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openxmlformats.org/officeDocument/2006/relationships/image" Target="../media/image73.gif"/><Relationship Id="rId5" Type="http://schemas.openxmlformats.org/officeDocument/2006/relationships/image" Target="../media/image69.gif"/><Relationship Id="rId15" Type="http://schemas.openxmlformats.org/officeDocument/2006/relationships/image" Target="../media/image76.gif"/><Relationship Id="rId10" Type="http://schemas.openxmlformats.org/officeDocument/2006/relationships/image" Target="../media/image23.gif"/><Relationship Id="rId4" Type="http://schemas.openxmlformats.org/officeDocument/2006/relationships/image" Target="../media/image33.gif"/><Relationship Id="rId9" Type="http://schemas.openxmlformats.org/officeDocument/2006/relationships/image" Target="../media/image72.gif"/><Relationship Id="rId14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2.gif"/><Relationship Id="rId18" Type="http://schemas.openxmlformats.org/officeDocument/2006/relationships/image" Target="../media/image97.gif"/><Relationship Id="rId3" Type="http://schemas.openxmlformats.org/officeDocument/2006/relationships/image" Target="../media/image82.gif"/><Relationship Id="rId7" Type="http://schemas.openxmlformats.org/officeDocument/2006/relationships/image" Target="../media/image86.gif"/><Relationship Id="rId12" Type="http://schemas.openxmlformats.org/officeDocument/2006/relationships/image" Target="../media/image91.gif"/><Relationship Id="rId17" Type="http://schemas.openxmlformats.org/officeDocument/2006/relationships/image" Target="../media/image96.gif"/><Relationship Id="rId2" Type="http://schemas.openxmlformats.org/officeDocument/2006/relationships/image" Target="../media/image81.gif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11" Type="http://schemas.openxmlformats.org/officeDocument/2006/relationships/image" Target="../media/image90.gif"/><Relationship Id="rId5" Type="http://schemas.openxmlformats.org/officeDocument/2006/relationships/image" Target="../media/image84.gif"/><Relationship Id="rId15" Type="http://schemas.openxmlformats.org/officeDocument/2006/relationships/image" Target="../media/image94.gif"/><Relationship Id="rId10" Type="http://schemas.openxmlformats.org/officeDocument/2006/relationships/image" Target="../media/image89.gif"/><Relationship Id="rId19" Type="http://schemas.openxmlformats.org/officeDocument/2006/relationships/image" Target="../media/image98.gif"/><Relationship Id="rId4" Type="http://schemas.openxmlformats.org/officeDocument/2006/relationships/image" Target="../media/image83.gif"/><Relationship Id="rId9" Type="http://schemas.openxmlformats.org/officeDocument/2006/relationships/image" Target="../media/image88.gif"/><Relationship Id="rId14" Type="http://schemas.openxmlformats.org/officeDocument/2006/relationships/image" Target="../media/image9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gif"/><Relationship Id="rId3" Type="http://schemas.openxmlformats.org/officeDocument/2006/relationships/image" Target="../media/image109.gif"/><Relationship Id="rId7" Type="http://schemas.openxmlformats.org/officeDocument/2006/relationships/image" Target="../media/image113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10" Type="http://schemas.openxmlformats.org/officeDocument/2006/relationships/image" Target="../media/image116.gif"/><Relationship Id="rId4" Type="http://schemas.openxmlformats.org/officeDocument/2006/relationships/image" Target="../media/image110.gif"/><Relationship Id="rId9" Type="http://schemas.openxmlformats.org/officeDocument/2006/relationships/image" Target="../media/image11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32023" y="1080809"/>
            <a:ext cx="6879955" cy="3329566"/>
            <a:chOff x="740045" y="541450"/>
            <a:chExt cx="7083668" cy="3428154"/>
          </a:xfrm>
        </p:grpSpPr>
        <p:pic>
          <p:nvPicPr>
            <p:cNvPr id="1027" name="Picture 3" descr="E:\documents\&amp;研究室工作_by project\_MCED\!2016 GRAPP\MCED_for_GRAPP2016_latex\images\dish\dish-mced-c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1713" y="2277604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29" name="Picture 5" descr="E:\documents\&amp;研究室工作_by project\_MCED\!2016 GRAPP\MCED_for_GRAPP2016_latex\images\dish\dish-mced-m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1406" y="2277604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31" name="Picture 7" descr="E:\documents\&amp;研究室工作_by project\_MCED\!2016 GRAPP\MCED_for_GRAPP2016_latex\images\dish\dish-mced-y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6559" y="2277604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26" name="Picture 2" descr="E:\documents\&amp;研究室工作_by project\_MCED\!2016 GRAPP\MCED_for_GRAPP2016_latex\images\dish\dish-mced-b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31713" y="541450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28" name="Picture 4" descr="E:\documents\&amp;研究室工作_by project\_MCED\!2016 GRAPP\MCED_for_GRAPP2016_latex\images\dish\dish-mced-g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66559" y="541450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30" name="Picture 6" descr="E:\documents\&amp;研究室工作_by project\_MCED\!2016 GRAPP\MCED_for_GRAPP2016_latex\images\dish\dish-mced-r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01406" y="541450"/>
              <a:ext cx="1692000" cy="1692000"/>
            </a:xfrm>
            <a:prstGeom prst="rect">
              <a:avLst/>
            </a:prstGeom>
            <a:noFill/>
          </p:spPr>
        </p:pic>
        <p:pic>
          <p:nvPicPr>
            <p:cNvPr id="1032" name="Picture 8" descr="E:\documents\&amp;研究室工作_by project\_MCED\!2016 GRAPP\MCED_for_GRAPP2016_latex\images\dish\dish500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0045" y="541450"/>
              <a:ext cx="1692000" cy="1692000"/>
            </a:xfrm>
            <a:prstGeom prst="rect">
              <a:avLst/>
            </a:prstGeom>
            <a:noFill/>
          </p:spPr>
        </p:pic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266" y="3834829"/>
            <a:ext cx="7306232" cy="1470025"/>
          </a:xfrm>
        </p:spPr>
        <p:txBody>
          <a:bodyPr/>
          <a:lstStyle/>
          <a:p>
            <a:r>
              <a:rPr lang="en-US" altLang="zh-CN" sz="4000" dirty="0">
                <a:latin typeface="Oriya MN"/>
                <a:cs typeface="Oriya MN"/>
              </a:rPr>
              <a:t>Multi-Class Error-Diffusion with Blue-Noise Property </a:t>
            </a:r>
            <a:endParaRPr kumimoji="1" lang="zh-CN" altLang="en-US" sz="4000" dirty="0">
              <a:latin typeface="Oriya MN"/>
              <a:cs typeface="Oriya MN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63538" y="5360502"/>
            <a:ext cx="8416925" cy="972671"/>
          </a:xfrm>
        </p:spPr>
        <p:txBody>
          <a:bodyPr>
            <a:normAutofit/>
          </a:bodyPr>
          <a:lstStyle/>
          <a:p>
            <a:r>
              <a:rPr lang="en-US" altLang="zh-CN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Xiaoliang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altLang="zh-CN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Xiong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, </a:t>
            </a:r>
            <a:r>
              <a:rPr lang="en-US" altLang="zh-CN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Haoli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Fan,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Jie 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cs typeface="Book Antiqua"/>
              </a:rPr>
              <a:t>Feng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, </a:t>
            </a:r>
            <a:r>
              <a:rPr lang="en-US" altLang="zh-CN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Zhihong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Liu, </a:t>
            </a:r>
            <a:r>
              <a:rPr lang="en-US" altLang="zh-CN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Bingfeng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Zhou</a:t>
            </a:r>
          </a:p>
          <a:p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Peking University, China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92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dirty="0" smtClean="0"/>
              <a:t>Two-step ED Sampling</a:t>
            </a:r>
            <a:endParaRPr kumimoji="1" lang="zh-CN" altLang="en-US" sz="4400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>
          <a:xfrm>
            <a:off x="4853331" y="1477814"/>
            <a:ext cx="3960000" cy="46800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i="1" dirty="0" smtClean="0"/>
              <a:t>Q</a:t>
            </a:r>
            <a:r>
              <a:rPr lang="en-US" altLang="zh-CN" i="1" baseline="-25000" dirty="0" smtClean="0"/>
              <a:t>i</a:t>
            </a:r>
            <a:r>
              <a:rPr lang="en-US" altLang="zh-CN" i="1" dirty="0"/>
              <a:t>: </a:t>
            </a:r>
            <a:r>
              <a:rPr lang="en-US" altLang="zh-CN" dirty="0" smtClean="0"/>
              <a:t>Quantization</a:t>
            </a:r>
            <a:endParaRPr lang="en-US" altLang="zh-CN" dirty="0"/>
          </a:p>
          <a:p>
            <a:pPr lvl="1"/>
            <a:r>
              <a:rPr lang="en-US" altLang="zh-CN" sz="2200" dirty="0" smtClean="0"/>
              <a:t>Quantization only</a:t>
            </a:r>
          </a:p>
          <a:p>
            <a:pPr lvl="1"/>
            <a:r>
              <a:rPr lang="en-US" altLang="zh-CN" sz="2200" dirty="0" smtClean="0"/>
              <a:t>Initial </a:t>
            </a:r>
            <a:r>
              <a:rPr lang="en-US" altLang="zh-CN" sz="2200" dirty="0"/>
              <a:t>sampling output</a:t>
            </a:r>
            <a:endParaRPr lang="en-US" altLang="zh-CN" sz="2200" dirty="0" smtClean="0"/>
          </a:p>
          <a:p>
            <a:pPr marL="349250" lvl="1" indent="-34925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CN" sz="2800" i="1" dirty="0" err="1" smtClean="0"/>
              <a:t>E</a:t>
            </a:r>
            <a:r>
              <a:rPr lang="en-US" altLang="zh-CN" sz="2800" i="1" baseline="-25000" dirty="0" err="1" smtClean="0"/>
              <a:t>i</a:t>
            </a:r>
            <a:r>
              <a:rPr lang="en-US" altLang="zh-CN" sz="2800" i="1" dirty="0"/>
              <a:t>: </a:t>
            </a:r>
            <a:r>
              <a:rPr lang="en-US" altLang="zh-CN" sz="2800" dirty="0" smtClean="0"/>
              <a:t>Error-</a:t>
            </a:r>
            <a:r>
              <a:rPr lang="en-US" altLang="zh-CN" sz="2800" dirty="0"/>
              <a:t>diffusion</a:t>
            </a:r>
            <a:endParaRPr lang="en-US" altLang="zh-CN" sz="2800" i="1" dirty="0"/>
          </a:p>
          <a:p>
            <a:pPr lvl="1"/>
            <a:r>
              <a:rPr lang="en-US" altLang="zh-CN" sz="2200" dirty="0" smtClean="0"/>
              <a:t>Real diffusion of errors</a:t>
            </a:r>
          </a:p>
          <a:p>
            <a:pPr lvl="1"/>
            <a:r>
              <a:rPr kumimoji="1" lang="en-US" altLang="zh-CN" sz="2200" dirty="0" smtClean="0"/>
              <a:t>Final sampling result</a:t>
            </a:r>
            <a:endParaRPr kumimoji="1" lang="en-US" altLang="zh-CN" sz="22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6" name="组合 294"/>
          <p:cNvGrpSpPr/>
          <p:nvPr/>
        </p:nvGrpSpPr>
        <p:grpSpPr>
          <a:xfrm>
            <a:off x="699820" y="4393539"/>
            <a:ext cx="3701425" cy="1988531"/>
            <a:chOff x="4995509" y="1720607"/>
            <a:chExt cx="3701425" cy="1988531"/>
          </a:xfrm>
        </p:grpSpPr>
        <p:sp>
          <p:nvSpPr>
            <p:cNvPr id="47" name="Rectangle 157"/>
            <p:cNvSpPr>
              <a:spLocks/>
            </p:cNvSpPr>
            <p:nvPr/>
          </p:nvSpPr>
          <p:spPr bwMode="auto">
            <a:xfrm>
              <a:off x="6890800" y="1720607"/>
              <a:ext cx="388196" cy="24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m</a:t>
              </a:r>
              <a:r>
                <a:rPr lang="en-US" altLang="zh-CN" sz="12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1400" baseline="-2500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5803859" y="2042151"/>
              <a:ext cx="2027957" cy="1666987"/>
            </a:xfrm>
            <a:prstGeom prst="roundRect">
              <a:avLst>
                <a:gd name="adj" fmla="val 958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54" name="Rectangle 182"/>
            <p:cNvSpPr>
              <a:spLocks/>
            </p:cNvSpPr>
            <p:nvPr/>
          </p:nvSpPr>
          <p:spPr bwMode="auto">
            <a:xfrm>
              <a:off x="6701211" y="2544287"/>
              <a:ext cx="767376" cy="33400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1200" i="1" baseline="-25000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200" i="1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p’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2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u</a:t>
              </a:r>
              <a:r>
                <a:rPr lang="en-US" altLang="zh-CN" sz="1200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55" name="Rectangle 182"/>
            <p:cNvSpPr>
              <a:spLocks/>
            </p:cNvSpPr>
            <p:nvPr/>
          </p:nvSpPr>
          <p:spPr bwMode="auto">
            <a:xfrm>
              <a:off x="4995509" y="2544287"/>
              <a:ext cx="619236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400" i="1" baseline="-25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56" name="Rectangle 182"/>
            <p:cNvSpPr>
              <a:spLocks/>
            </p:cNvSpPr>
            <p:nvPr/>
          </p:nvSpPr>
          <p:spPr bwMode="auto">
            <a:xfrm>
              <a:off x="8082297" y="2544287"/>
              <a:ext cx="614637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c</a:t>
              </a:r>
              <a:r>
                <a:rPr lang="en-US" altLang="zh-CN" sz="14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 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57" name="AutoShape 179"/>
            <p:cNvSpPr>
              <a:spLocks/>
            </p:cNvSpPr>
            <p:nvPr/>
          </p:nvSpPr>
          <p:spPr bwMode="auto">
            <a:xfrm>
              <a:off x="6015364" y="2606854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58" name="直接箭头连接符 70"/>
            <p:cNvCxnSpPr>
              <a:cxnSpLocks noChangeShapeType="1"/>
              <a:stCxn id="55" idx="3"/>
              <a:endCxn id="66" idx="3"/>
            </p:cNvCxnSpPr>
            <p:nvPr/>
          </p:nvCxnSpPr>
          <p:spPr bwMode="auto">
            <a:xfrm>
              <a:off x="5614745" y="2711288"/>
              <a:ext cx="401649" cy="101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直接箭头连接符 73"/>
            <p:cNvCxnSpPr>
              <a:cxnSpLocks noChangeShapeType="1"/>
              <a:stCxn id="66" idx="1"/>
              <a:endCxn id="54" idx="1"/>
            </p:cNvCxnSpPr>
            <p:nvPr/>
          </p:nvCxnSpPr>
          <p:spPr bwMode="auto">
            <a:xfrm flipV="1">
              <a:off x="6225260" y="2711288"/>
              <a:ext cx="475951" cy="101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直接箭头连接符 76"/>
            <p:cNvCxnSpPr>
              <a:cxnSpLocks noChangeShapeType="1"/>
              <a:stCxn id="54" idx="3"/>
              <a:endCxn id="56" idx="1"/>
            </p:cNvCxnSpPr>
            <p:nvPr/>
          </p:nvCxnSpPr>
          <p:spPr bwMode="auto">
            <a:xfrm>
              <a:off x="7468587" y="2711288"/>
              <a:ext cx="613710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182"/>
            <p:cNvSpPr>
              <a:spLocks/>
            </p:cNvSpPr>
            <p:nvPr/>
          </p:nvSpPr>
          <p:spPr bwMode="auto">
            <a:xfrm>
              <a:off x="6435147" y="2444145"/>
              <a:ext cx="292597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p’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62" name="直接箭头连接符 48"/>
            <p:cNvCxnSpPr>
              <a:cxnSpLocks noChangeShapeType="1"/>
              <a:stCxn id="64" idx="1"/>
              <a:endCxn id="66" idx="0"/>
            </p:cNvCxnSpPr>
            <p:nvPr/>
          </p:nvCxnSpPr>
          <p:spPr bwMode="auto">
            <a:xfrm rot="10800000">
              <a:off x="6120827" y="2816734"/>
              <a:ext cx="250574" cy="563787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Rectangle 182"/>
            <p:cNvSpPr>
              <a:spLocks/>
            </p:cNvSpPr>
            <p:nvPr/>
          </p:nvSpPr>
          <p:spPr bwMode="auto">
            <a:xfrm>
              <a:off x="6097179" y="2913220"/>
              <a:ext cx="542868" cy="2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</a:t>
              </a:r>
              <a:r>
                <a:rPr lang="en-US" altLang="zh-CN" sz="12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2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12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64" name="流程图: 卡片 111"/>
            <p:cNvSpPr/>
            <p:nvPr/>
          </p:nvSpPr>
          <p:spPr bwMode="auto">
            <a:xfrm>
              <a:off x="6371401" y="3184890"/>
              <a:ext cx="1006309" cy="391259"/>
            </a:xfrm>
            <a:prstGeom prst="flowChartPunchedCard">
              <a:avLst/>
            </a:prstGeom>
            <a:solidFill>
              <a:schemeClr val="tx2">
                <a:lumMod val="25000"/>
                <a:lumOff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endParaRPr lang="zh-CN" altLang="en-US" sz="600" i="1" kern="0" dirty="0">
                <a:solidFill>
                  <a:srgbClr val="000000"/>
                </a:solidFill>
                <a:latin typeface="Times New Roman" pitchFamily="18" charset="0"/>
                <a:ea typeface="宋体"/>
                <a:cs typeface="+mn-cs"/>
                <a:sym typeface="Helvetica Light"/>
              </a:endParaRPr>
            </a:p>
          </p:txBody>
        </p:sp>
        <p:sp>
          <p:nvSpPr>
            <p:cNvPr id="65" name="Rectangle 182"/>
            <p:cNvSpPr>
              <a:spLocks/>
            </p:cNvSpPr>
            <p:nvPr/>
          </p:nvSpPr>
          <p:spPr bwMode="auto">
            <a:xfrm>
              <a:off x="6383964" y="3139464"/>
              <a:ext cx="981181" cy="48211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buffer</a:t>
              </a:r>
              <a:endParaRPr lang="en-US" altLang="zh-CN" sz="12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66" name="Rectangle 48"/>
            <p:cNvSpPr>
              <a:spLocks/>
            </p:cNvSpPr>
            <p:nvPr/>
          </p:nvSpPr>
          <p:spPr bwMode="auto">
            <a:xfrm rot="10800000">
              <a:off x="6016394" y="2607867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67" name="Rectangle 182"/>
            <p:cNvSpPr>
              <a:spLocks/>
            </p:cNvSpPr>
            <p:nvPr/>
          </p:nvSpPr>
          <p:spPr bwMode="auto">
            <a:xfrm>
              <a:off x="7010457" y="2232256"/>
              <a:ext cx="292597" cy="29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68" name="直接箭头连接符 66"/>
            <p:cNvCxnSpPr>
              <a:cxnSpLocks noChangeShapeType="1"/>
              <a:stCxn id="74" idx="0"/>
              <a:endCxn id="54" idx="0"/>
            </p:cNvCxnSpPr>
            <p:nvPr/>
          </p:nvCxnSpPr>
          <p:spPr bwMode="auto">
            <a:xfrm flipH="1">
              <a:off x="7084899" y="2354113"/>
              <a:ext cx="1029" cy="19017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AutoShape 179"/>
            <p:cNvSpPr>
              <a:spLocks/>
            </p:cNvSpPr>
            <p:nvPr/>
          </p:nvSpPr>
          <p:spPr bwMode="auto">
            <a:xfrm>
              <a:off x="6980465" y="2135739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70" name="直接箭头连接符 70"/>
            <p:cNvCxnSpPr>
              <a:cxnSpLocks noChangeShapeType="1"/>
              <a:stCxn id="71" idx="3"/>
              <a:endCxn id="74" idx="3"/>
            </p:cNvCxnSpPr>
            <p:nvPr/>
          </p:nvCxnSpPr>
          <p:spPr bwMode="auto">
            <a:xfrm>
              <a:off x="6750404" y="2248043"/>
              <a:ext cx="231091" cy="163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Rectangle 182"/>
            <p:cNvSpPr>
              <a:spLocks/>
            </p:cNvSpPr>
            <p:nvPr/>
          </p:nvSpPr>
          <p:spPr bwMode="auto">
            <a:xfrm>
              <a:off x="6336994" y="2081502"/>
              <a:ext cx="413410" cy="33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0.5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72" name="直接箭头连接符 70"/>
            <p:cNvCxnSpPr>
              <a:cxnSpLocks noChangeShapeType="1"/>
              <a:stCxn id="73" idx="1"/>
              <a:endCxn id="74" idx="1"/>
            </p:cNvCxnSpPr>
            <p:nvPr/>
          </p:nvCxnSpPr>
          <p:spPr bwMode="auto">
            <a:xfrm flipH="1">
              <a:off x="7190361" y="2248043"/>
              <a:ext cx="243410" cy="163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Rectangle 182"/>
            <p:cNvSpPr>
              <a:spLocks/>
            </p:cNvSpPr>
            <p:nvPr/>
          </p:nvSpPr>
          <p:spPr bwMode="auto">
            <a:xfrm>
              <a:off x="7433771" y="2081042"/>
              <a:ext cx="398045" cy="33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r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74" name="Rectangle 48"/>
            <p:cNvSpPr>
              <a:spLocks/>
            </p:cNvSpPr>
            <p:nvPr/>
          </p:nvSpPr>
          <p:spPr bwMode="auto">
            <a:xfrm rot="10800000">
              <a:off x="6981494" y="2145247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cxnSp>
          <p:nvCxnSpPr>
            <p:cNvPr id="75" name="直接箭头连接符 48"/>
            <p:cNvCxnSpPr>
              <a:cxnSpLocks noChangeShapeType="1"/>
              <a:stCxn id="47" idx="2"/>
              <a:endCxn id="74" idx="2"/>
            </p:cNvCxnSpPr>
            <p:nvPr/>
          </p:nvCxnSpPr>
          <p:spPr bwMode="auto">
            <a:xfrm>
              <a:off x="7084898" y="1965106"/>
              <a:ext cx="1029" cy="18014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Rectangle 182"/>
            <p:cNvSpPr>
              <a:spLocks/>
            </p:cNvSpPr>
            <p:nvPr/>
          </p:nvSpPr>
          <p:spPr bwMode="auto">
            <a:xfrm>
              <a:off x="5809564" y="2042151"/>
              <a:ext cx="531941" cy="460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err="1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2000" i="1" baseline="-25000" dirty="0" err="1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2000" i="1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</p:grpSp>
      <p:grpSp>
        <p:nvGrpSpPr>
          <p:cNvPr id="77" name="组合 293"/>
          <p:cNvGrpSpPr/>
          <p:nvPr/>
        </p:nvGrpSpPr>
        <p:grpSpPr>
          <a:xfrm>
            <a:off x="4576253" y="4372129"/>
            <a:ext cx="4337161" cy="2218364"/>
            <a:chOff x="4618020" y="3840177"/>
            <a:chExt cx="4337161" cy="2218364"/>
          </a:xfrm>
        </p:grpSpPr>
        <p:sp>
          <p:nvSpPr>
            <p:cNvPr id="78" name="圆角矩形 77"/>
            <p:cNvSpPr/>
            <p:nvPr/>
          </p:nvSpPr>
          <p:spPr>
            <a:xfrm>
              <a:off x="5418951" y="4161721"/>
              <a:ext cx="2707003" cy="1896820"/>
            </a:xfrm>
            <a:prstGeom prst="roundRect">
              <a:avLst>
                <a:gd name="adj" fmla="val 958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79" name="Rectangle 182"/>
            <p:cNvSpPr>
              <a:spLocks/>
            </p:cNvSpPr>
            <p:nvPr/>
          </p:nvSpPr>
          <p:spPr bwMode="auto">
            <a:xfrm>
              <a:off x="6659690" y="4663857"/>
              <a:ext cx="767376" cy="33400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1200" i="1" baseline="-25000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200" i="1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p’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2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u</a:t>
              </a:r>
              <a:r>
                <a:rPr lang="en-US" altLang="zh-CN" sz="1200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80" name="Rectangle 182"/>
            <p:cNvSpPr>
              <a:spLocks/>
            </p:cNvSpPr>
            <p:nvPr/>
          </p:nvSpPr>
          <p:spPr bwMode="auto">
            <a:xfrm>
              <a:off x="4618020" y="4663857"/>
              <a:ext cx="619236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400" i="1" baseline="-25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81" name="Rectangle 182"/>
            <p:cNvSpPr>
              <a:spLocks/>
            </p:cNvSpPr>
            <p:nvPr/>
          </p:nvSpPr>
          <p:spPr bwMode="auto">
            <a:xfrm>
              <a:off x="8340544" y="4663857"/>
              <a:ext cx="614637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c</a:t>
              </a:r>
              <a:r>
                <a:rPr lang="en-US" altLang="zh-CN" sz="14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 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82" name="AutoShape 179"/>
            <p:cNvSpPr>
              <a:spLocks/>
            </p:cNvSpPr>
            <p:nvPr/>
          </p:nvSpPr>
          <p:spPr bwMode="auto">
            <a:xfrm>
              <a:off x="5769723" y="4726424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3" name="AutoShape 179"/>
            <p:cNvSpPr>
              <a:spLocks/>
            </p:cNvSpPr>
            <p:nvPr/>
          </p:nvSpPr>
          <p:spPr bwMode="auto">
            <a:xfrm>
              <a:off x="7769259" y="5122994"/>
              <a:ext cx="207946" cy="208866"/>
            </a:xfrm>
            <a:custGeom>
              <a:avLst/>
              <a:gdLst>
                <a:gd name="T0" fmla="*/ 180011 w 19679"/>
                <a:gd name="T1" fmla="*/ 197606 h 19679"/>
                <a:gd name="T2" fmla="*/ 180011 w 19679"/>
                <a:gd name="T3" fmla="*/ 197606 h 19679"/>
                <a:gd name="T4" fmla="*/ 180011 w 19679"/>
                <a:gd name="T5" fmla="*/ 197606 h 19679"/>
                <a:gd name="T6" fmla="*/ 180011 w 19679"/>
                <a:gd name="T7" fmla="*/ 197606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rgbClr val="FF929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84" name="直接箭头连接符 66"/>
            <p:cNvCxnSpPr>
              <a:cxnSpLocks noChangeShapeType="1"/>
              <a:endCxn id="98" idx="2"/>
            </p:cNvCxnSpPr>
            <p:nvPr/>
          </p:nvCxnSpPr>
          <p:spPr bwMode="auto">
            <a:xfrm flipH="1">
              <a:off x="7870507" y="4828557"/>
              <a:ext cx="3646" cy="291236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直接箭头连接符 70"/>
            <p:cNvCxnSpPr>
              <a:cxnSpLocks noChangeShapeType="1"/>
              <a:stCxn id="80" idx="3"/>
              <a:endCxn id="97" idx="3"/>
            </p:cNvCxnSpPr>
            <p:nvPr/>
          </p:nvCxnSpPr>
          <p:spPr bwMode="auto">
            <a:xfrm>
              <a:off x="5237256" y="4830858"/>
              <a:ext cx="533496" cy="101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直接箭头连接符 73"/>
            <p:cNvCxnSpPr>
              <a:cxnSpLocks noChangeShapeType="1"/>
              <a:stCxn id="97" idx="1"/>
              <a:endCxn id="79" idx="1"/>
            </p:cNvCxnSpPr>
            <p:nvPr/>
          </p:nvCxnSpPr>
          <p:spPr bwMode="auto">
            <a:xfrm flipV="1">
              <a:off x="5979619" y="4830858"/>
              <a:ext cx="680071" cy="101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直接箭头连接符 76"/>
            <p:cNvCxnSpPr>
              <a:cxnSpLocks noChangeShapeType="1"/>
              <a:stCxn id="79" idx="3"/>
              <a:endCxn id="81" idx="1"/>
            </p:cNvCxnSpPr>
            <p:nvPr/>
          </p:nvCxnSpPr>
          <p:spPr bwMode="auto">
            <a:xfrm>
              <a:off x="7427065" y="4830858"/>
              <a:ext cx="913479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形状 98"/>
            <p:cNvCxnSpPr>
              <a:cxnSpLocks noChangeShapeType="1"/>
              <a:stCxn id="98" idx="0"/>
              <a:endCxn id="99" idx="3"/>
            </p:cNvCxnSpPr>
            <p:nvPr/>
          </p:nvCxnSpPr>
          <p:spPr bwMode="auto">
            <a:xfrm rot="5400000">
              <a:off x="7576141" y="5309086"/>
              <a:ext cx="264795" cy="323938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240"/>
            <p:cNvSpPr>
              <a:spLocks/>
            </p:cNvSpPr>
            <p:nvPr/>
          </p:nvSpPr>
          <p:spPr bwMode="auto">
            <a:xfrm>
              <a:off x="7560393" y="5050841"/>
              <a:ext cx="236470" cy="18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+</a:t>
              </a:r>
              <a:endParaRPr lang="en-US" altLang="zh-CN" sz="1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90" name="Rectangle 240"/>
            <p:cNvSpPr>
              <a:spLocks/>
            </p:cNvSpPr>
            <p:nvPr/>
          </p:nvSpPr>
          <p:spPr bwMode="auto">
            <a:xfrm>
              <a:off x="7865871" y="4956453"/>
              <a:ext cx="236470" cy="18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−</a:t>
              </a:r>
              <a:endParaRPr lang="en-US" altLang="zh-CN" sz="1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91" name="Rectangle 182"/>
            <p:cNvSpPr>
              <a:spLocks/>
            </p:cNvSpPr>
            <p:nvPr/>
          </p:nvSpPr>
          <p:spPr bwMode="auto">
            <a:xfrm>
              <a:off x="6393626" y="4563715"/>
              <a:ext cx="292597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p’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92" name="直接箭头连接符 48"/>
            <p:cNvCxnSpPr>
              <a:cxnSpLocks noChangeShapeType="1"/>
              <a:stCxn id="95" idx="0"/>
              <a:endCxn id="97" idx="0"/>
            </p:cNvCxnSpPr>
            <p:nvPr/>
          </p:nvCxnSpPr>
          <p:spPr bwMode="auto">
            <a:xfrm flipV="1">
              <a:off x="5874157" y="4936304"/>
              <a:ext cx="1029" cy="4101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Rectangle 182"/>
            <p:cNvSpPr>
              <a:spLocks/>
            </p:cNvSpPr>
            <p:nvPr/>
          </p:nvSpPr>
          <p:spPr bwMode="auto">
            <a:xfrm>
              <a:off x="5851538" y="5032790"/>
              <a:ext cx="542868" cy="2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</a:t>
              </a:r>
              <a:r>
                <a:rPr lang="en-US" altLang="zh-CN" sz="12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 </a:t>
              </a:r>
              <a:r>
                <a:rPr lang="en-US" altLang="zh-CN" sz="12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2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12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94" name="直接箭头连接符 73"/>
            <p:cNvCxnSpPr>
              <a:cxnSpLocks noChangeShapeType="1"/>
              <a:stCxn id="99" idx="1"/>
              <a:endCxn id="95" idx="3"/>
            </p:cNvCxnSpPr>
            <p:nvPr/>
          </p:nvCxnSpPr>
          <p:spPr bwMode="auto">
            <a:xfrm flipH="1" flipV="1">
              <a:off x="6187456" y="5602899"/>
              <a:ext cx="352579" cy="55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5" name="流程图: 卡片 111"/>
            <p:cNvSpPr/>
            <p:nvPr/>
          </p:nvSpPr>
          <p:spPr bwMode="auto">
            <a:xfrm>
              <a:off x="5560857" y="5346491"/>
              <a:ext cx="626599" cy="512816"/>
            </a:xfrm>
            <a:prstGeom prst="flowChartPunchedCard">
              <a:avLst/>
            </a:prstGeom>
            <a:solidFill>
              <a:schemeClr val="tx2">
                <a:lumMod val="25000"/>
                <a:lumOff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endParaRPr lang="zh-CN" altLang="en-US" sz="600" i="1" kern="0" dirty="0">
                <a:solidFill>
                  <a:srgbClr val="000000"/>
                </a:solidFill>
                <a:latin typeface="Times New Roman" pitchFamily="18" charset="0"/>
                <a:ea typeface="宋体"/>
                <a:cs typeface="+mn-cs"/>
                <a:sym typeface="Helvetica Light"/>
              </a:endParaRPr>
            </a:p>
          </p:txBody>
        </p:sp>
        <p:sp>
          <p:nvSpPr>
            <p:cNvPr id="96" name="Rectangle 182"/>
            <p:cNvSpPr>
              <a:spLocks/>
            </p:cNvSpPr>
            <p:nvPr/>
          </p:nvSpPr>
          <p:spPr bwMode="auto">
            <a:xfrm>
              <a:off x="5602262" y="5361844"/>
              <a:ext cx="543788" cy="48211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buffer</a:t>
              </a:r>
              <a:endParaRPr lang="en-US" altLang="zh-CN" sz="12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97" name="Rectangle 48"/>
            <p:cNvSpPr>
              <a:spLocks/>
            </p:cNvSpPr>
            <p:nvPr/>
          </p:nvSpPr>
          <p:spPr bwMode="auto">
            <a:xfrm rot="10800000">
              <a:off x="5770753" y="4727437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98" name="Rectangle 48"/>
            <p:cNvSpPr>
              <a:spLocks/>
            </p:cNvSpPr>
            <p:nvPr/>
          </p:nvSpPr>
          <p:spPr bwMode="auto">
            <a:xfrm rot="10800000">
              <a:off x="7761077" y="5119794"/>
              <a:ext cx="218862" cy="218864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99" name="Rectangle 182"/>
            <p:cNvSpPr>
              <a:spLocks/>
            </p:cNvSpPr>
            <p:nvPr/>
          </p:nvSpPr>
          <p:spPr bwMode="auto">
            <a:xfrm>
              <a:off x="6540035" y="5436452"/>
              <a:ext cx="1006534" cy="33400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</a:schemeClr>
                </a:gs>
                <a:gs pos="69000">
                  <a:schemeClr val="accent1">
                    <a:tint val="80000"/>
                    <a:shade val="100000"/>
                    <a:satMod val="150000"/>
                  </a:schemeClr>
                </a:gs>
                <a:gs pos="100000">
                  <a:schemeClr val="tx2">
                    <a:lumMod val="10000"/>
                    <a:lumOff val="9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filter</a:t>
              </a:r>
              <a:endParaRPr lang="en-US" altLang="zh-CN" sz="1200" i="1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00" name="Rectangle 182"/>
            <p:cNvSpPr>
              <a:spLocks/>
            </p:cNvSpPr>
            <p:nvPr/>
          </p:nvSpPr>
          <p:spPr bwMode="auto">
            <a:xfrm>
              <a:off x="6968936" y="4351826"/>
              <a:ext cx="292597" cy="29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01" name="直接箭头连接符 66"/>
            <p:cNvCxnSpPr>
              <a:cxnSpLocks noChangeShapeType="1"/>
              <a:stCxn id="107" idx="0"/>
              <a:endCxn id="79" idx="0"/>
            </p:cNvCxnSpPr>
            <p:nvPr/>
          </p:nvCxnSpPr>
          <p:spPr bwMode="auto">
            <a:xfrm flipH="1">
              <a:off x="7043378" y="4473683"/>
              <a:ext cx="1029" cy="19017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" name="AutoShape 179"/>
            <p:cNvSpPr>
              <a:spLocks/>
            </p:cNvSpPr>
            <p:nvPr/>
          </p:nvSpPr>
          <p:spPr bwMode="auto">
            <a:xfrm>
              <a:off x="6938944" y="4255309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3" name="直接箭头连接符 70"/>
            <p:cNvCxnSpPr>
              <a:cxnSpLocks noChangeShapeType="1"/>
              <a:stCxn id="104" idx="3"/>
              <a:endCxn id="107" idx="3"/>
            </p:cNvCxnSpPr>
            <p:nvPr/>
          </p:nvCxnSpPr>
          <p:spPr bwMode="auto">
            <a:xfrm>
              <a:off x="6708883" y="4367613"/>
              <a:ext cx="231091" cy="163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" name="Rectangle 182"/>
            <p:cNvSpPr>
              <a:spLocks/>
            </p:cNvSpPr>
            <p:nvPr/>
          </p:nvSpPr>
          <p:spPr bwMode="auto">
            <a:xfrm>
              <a:off x="6295473" y="4201072"/>
              <a:ext cx="413410" cy="33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0.5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05" name="直接箭头连接符 70"/>
            <p:cNvCxnSpPr>
              <a:cxnSpLocks noChangeShapeType="1"/>
              <a:stCxn id="106" idx="1"/>
              <a:endCxn id="107" idx="1"/>
            </p:cNvCxnSpPr>
            <p:nvPr/>
          </p:nvCxnSpPr>
          <p:spPr bwMode="auto">
            <a:xfrm flipH="1">
              <a:off x="7148840" y="4367613"/>
              <a:ext cx="243411" cy="163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6" name="Rectangle 182"/>
            <p:cNvSpPr>
              <a:spLocks/>
            </p:cNvSpPr>
            <p:nvPr/>
          </p:nvSpPr>
          <p:spPr bwMode="auto">
            <a:xfrm>
              <a:off x="7392250" y="4200612"/>
              <a:ext cx="398045" cy="33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r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07" name="Rectangle 48"/>
            <p:cNvSpPr>
              <a:spLocks/>
            </p:cNvSpPr>
            <p:nvPr/>
          </p:nvSpPr>
          <p:spPr bwMode="auto">
            <a:xfrm rot="10800000">
              <a:off x="6939973" y="4264817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108" name="Rectangle 182"/>
            <p:cNvSpPr>
              <a:spLocks/>
            </p:cNvSpPr>
            <p:nvPr/>
          </p:nvSpPr>
          <p:spPr bwMode="auto">
            <a:xfrm>
              <a:off x="6738038" y="5816471"/>
              <a:ext cx="1156814" cy="20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r" defTabSz="642938" eaLnBrk="1">
                <a:spcBef>
                  <a:spcPts val="2250"/>
                </a:spcBef>
              </a:pPr>
              <a:r>
                <a:rPr lang="en-US" altLang="zh-CN" sz="1100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Standard ED</a:t>
              </a:r>
              <a:endParaRPr lang="en-US" altLang="zh-CN" sz="1100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09" name="形状 101"/>
            <p:cNvCxnSpPr>
              <a:cxnSpLocks noChangeShapeType="1"/>
              <a:endCxn id="98" idx="3"/>
            </p:cNvCxnSpPr>
            <p:nvPr/>
          </p:nvCxnSpPr>
          <p:spPr bwMode="auto">
            <a:xfrm>
              <a:off x="6393626" y="4828557"/>
              <a:ext cx="1367451" cy="400668"/>
            </a:xfrm>
            <a:prstGeom prst="bentConnector3">
              <a:avLst>
                <a:gd name="adj1" fmla="val -7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Rectangle 157"/>
            <p:cNvSpPr>
              <a:spLocks/>
            </p:cNvSpPr>
            <p:nvPr/>
          </p:nvSpPr>
          <p:spPr bwMode="auto">
            <a:xfrm>
              <a:off x="6849279" y="3840177"/>
              <a:ext cx="388196" cy="24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m</a:t>
              </a:r>
              <a:r>
                <a:rPr lang="en-US" altLang="zh-CN" sz="12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1400" baseline="-2500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cxnSp>
          <p:nvCxnSpPr>
            <p:cNvPr id="111" name="直接箭头连接符 48"/>
            <p:cNvCxnSpPr>
              <a:cxnSpLocks noChangeShapeType="1"/>
              <a:stCxn id="110" idx="2"/>
              <a:endCxn id="107" idx="2"/>
            </p:cNvCxnSpPr>
            <p:nvPr/>
          </p:nvCxnSpPr>
          <p:spPr bwMode="auto">
            <a:xfrm>
              <a:off x="7043377" y="4084676"/>
              <a:ext cx="1029" cy="18014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" name="Rectangle 182"/>
            <p:cNvSpPr>
              <a:spLocks/>
            </p:cNvSpPr>
            <p:nvPr/>
          </p:nvSpPr>
          <p:spPr bwMode="auto">
            <a:xfrm>
              <a:off x="5418951" y="4161721"/>
              <a:ext cx="531941" cy="460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E</a:t>
              </a:r>
              <a:r>
                <a:rPr lang="en-US" altLang="zh-CN" sz="2000" i="1" baseline="-25000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2000" i="1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586154" y="1570751"/>
            <a:ext cx="4142859" cy="2717591"/>
            <a:chOff x="586154" y="1570751"/>
            <a:chExt cx="4142859" cy="2717591"/>
          </a:xfrm>
        </p:grpSpPr>
        <p:sp>
          <p:nvSpPr>
            <p:cNvPr id="9" name="Rectangle 114"/>
            <p:cNvSpPr>
              <a:spLocks/>
            </p:cNvSpPr>
            <p:nvPr/>
          </p:nvSpPr>
          <p:spPr bwMode="auto">
            <a:xfrm>
              <a:off x="3384288" y="2225986"/>
              <a:ext cx="506117" cy="352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dirty="0">
                  <a:latin typeface="Helvetica Light" charset="0"/>
                </a:rPr>
                <a:t>...</a:t>
              </a:r>
            </a:p>
          </p:txBody>
        </p:sp>
        <p:sp>
          <p:nvSpPr>
            <p:cNvPr id="30" name="Rectangle 114"/>
            <p:cNvSpPr>
              <a:spLocks/>
            </p:cNvSpPr>
            <p:nvPr/>
          </p:nvSpPr>
          <p:spPr bwMode="auto">
            <a:xfrm>
              <a:off x="3384289" y="3247936"/>
              <a:ext cx="506117" cy="352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dirty="0">
                  <a:latin typeface="Helvetica Light" charset="0"/>
                </a:rPr>
                <a:t>...</a:t>
              </a:r>
            </a:p>
          </p:txBody>
        </p:sp>
        <p:sp>
          <p:nvSpPr>
            <p:cNvPr id="10" name="Rectangle 36"/>
            <p:cNvSpPr>
              <a:spLocks/>
            </p:cNvSpPr>
            <p:nvPr/>
          </p:nvSpPr>
          <p:spPr bwMode="auto">
            <a:xfrm>
              <a:off x="678996" y="2178418"/>
              <a:ext cx="657456" cy="4476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50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 smtClean="0">
                  <a:latin typeface="Times New Roman" charset="0"/>
                </a:rPr>
                <a:t>Q</a:t>
              </a:r>
              <a:r>
                <a:rPr lang="en-US" altLang="zh-CN" sz="2000" b="1" baseline="-25000" dirty="0" smtClean="0">
                  <a:latin typeface="Times New Roman" charset="0"/>
                </a:rPr>
                <a:t>0</a:t>
              </a:r>
              <a:endParaRPr lang="en-US" altLang="zh-CN" sz="2800" b="1" baseline="-25000" dirty="0">
                <a:latin typeface="Times New Roman" charset="0"/>
              </a:endParaRPr>
            </a:p>
          </p:txBody>
        </p:sp>
        <p:sp>
          <p:nvSpPr>
            <p:cNvPr id="11" name="Rectangle 182"/>
            <p:cNvSpPr>
              <a:spLocks/>
            </p:cNvSpPr>
            <p:nvPr/>
          </p:nvSpPr>
          <p:spPr bwMode="auto">
            <a:xfrm>
              <a:off x="586154" y="1570751"/>
              <a:ext cx="843139" cy="31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p</a:t>
              </a:r>
              <a:r>
                <a:rPr lang="en-US" altLang="zh-CN" sz="2000" baseline="-25000" dirty="0" smtClean="0">
                  <a:latin typeface="Times New Roman" charset="0"/>
                </a:rPr>
                <a:t>0 </a:t>
              </a:r>
              <a:r>
                <a:rPr lang="en-US" altLang="zh-CN" sz="2000" dirty="0" smtClean="0">
                  <a:latin typeface="Times New Roman" charset="0"/>
                </a:rPr>
                <a:t>= </a:t>
              </a:r>
              <a:r>
                <a:rPr lang="en-US" altLang="zh-CN" sz="2000" dirty="0" err="1" smtClean="0">
                  <a:latin typeface="Times New Roman" charset="0"/>
                </a:rPr>
                <a:t>Σ</a:t>
              </a:r>
              <a:r>
                <a:rPr lang="en-US" altLang="zh-CN" sz="2000" i="1" dirty="0" err="1" smtClean="0">
                  <a:latin typeface="Times New Roman" charset="0"/>
                </a:rPr>
                <a:t>p</a:t>
              </a:r>
              <a:r>
                <a:rPr lang="en-US" altLang="zh-CN" sz="2000" i="1" baseline="-25000" dirty="0" err="1" smtClean="0">
                  <a:latin typeface="Times New Roman" charset="0"/>
                </a:rPr>
                <a:t>i</a:t>
              </a:r>
              <a:endParaRPr lang="en-US" altLang="zh-CN" sz="2000" i="1" baseline="-25000" dirty="0">
                <a:latin typeface="Times New Roman" charset="0"/>
              </a:endParaRPr>
            </a:p>
          </p:txBody>
        </p:sp>
        <p:cxnSp>
          <p:nvCxnSpPr>
            <p:cNvPr id="12" name="直接箭头连接符 104"/>
            <p:cNvCxnSpPr>
              <a:cxnSpLocks noChangeShapeType="1"/>
              <a:stCxn id="11" idx="2"/>
              <a:endCxn id="10" idx="0"/>
            </p:cNvCxnSpPr>
            <p:nvPr/>
          </p:nvCxnSpPr>
          <p:spPr bwMode="auto">
            <a:xfrm>
              <a:off x="1007724" y="1883061"/>
              <a:ext cx="0" cy="29535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直接箭头连接符 543"/>
            <p:cNvCxnSpPr>
              <a:cxnSpLocks noChangeShapeType="1"/>
              <a:stCxn id="31" idx="2"/>
              <a:endCxn id="119" idx="0"/>
            </p:cNvCxnSpPr>
            <p:nvPr/>
          </p:nvCxnSpPr>
          <p:spPr bwMode="auto">
            <a:xfrm>
              <a:off x="1007725" y="3648003"/>
              <a:ext cx="1" cy="33911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ectangle 36"/>
            <p:cNvSpPr>
              <a:spLocks/>
            </p:cNvSpPr>
            <p:nvPr/>
          </p:nvSpPr>
          <p:spPr bwMode="auto">
            <a:xfrm>
              <a:off x="678997" y="3200367"/>
              <a:ext cx="657456" cy="44763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>
                  <a:latin typeface="Times New Roman" charset="0"/>
                </a:rPr>
                <a:t>E</a:t>
              </a:r>
              <a:r>
                <a:rPr lang="en-US" altLang="zh-CN" sz="2000" b="1" baseline="-25000" dirty="0">
                  <a:latin typeface="Times New Roman" charset="0"/>
                </a:rPr>
                <a:t>0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cxnSp>
          <p:nvCxnSpPr>
            <p:cNvPr id="35" name="直接箭头连接符 543"/>
            <p:cNvCxnSpPr>
              <a:cxnSpLocks noChangeShapeType="1"/>
              <a:stCxn id="10" idx="2"/>
              <a:endCxn id="31" idx="0"/>
            </p:cNvCxnSpPr>
            <p:nvPr/>
          </p:nvCxnSpPr>
          <p:spPr bwMode="auto">
            <a:xfrm>
              <a:off x="1007724" y="2626054"/>
              <a:ext cx="1" cy="5743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202"/>
            <p:cNvSpPr>
              <a:spLocks/>
            </p:cNvSpPr>
            <p:nvPr/>
          </p:nvSpPr>
          <p:spPr bwMode="auto">
            <a:xfrm>
              <a:off x="1740041" y="2178418"/>
              <a:ext cx="657456" cy="4476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>
                  <a:latin typeface="Times New Roman" charset="0"/>
                </a:rPr>
                <a:t>Q</a:t>
              </a:r>
              <a:r>
                <a:rPr lang="en-US" altLang="zh-CN" sz="2000" b="1" baseline="-25000" dirty="0">
                  <a:latin typeface="Times New Roman" charset="0"/>
                </a:rPr>
                <a:t>1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sp>
          <p:nvSpPr>
            <p:cNvPr id="16" name="Rectangle 182"/>
            <p:cNvSpPr>
              <a:spLocks/>
            </p:cNvSpPr>
            <p:nvPr/>
          </p:nvSpPr>
          <p:spPr bwMode="auto">
            <a:xfrm>
              <a:off x="1871273" y="1570751"/>
              <a:ext cx="394991" cy="31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>
                  <a:latin typeface="Times New Roman" charset="0"/>
                </a:rPr>
                <a:t>p</a:t>
              </a:r>
              <a:r>
                <a:rPr lang="en-US" altLang="zh-CN" sz="2000" baseline="-25000" dirty="0">
                  <a:latin typeface="Times New Roman" charset="0"/>
                </a:rPr>
                <a:t>1</a:t>
              </a:r>
            </a:p>
          </p:txBody>
        </p:sp>
        <p:cxnSp>
          <p:nvCxnSpPr>
            <p:cNvPr id="17" name="直接箭头连接符 101"/>
            <p:cNvCxnSpPr>
              <a:cxnSpLocks noChangeShapeType="1"/>
              <a:stCxn id="16" idx="2"/>
              <a:endCxn id="15" idx="0"/>
            </p:cNvCxnSpPr>
            <p:nvPr/>
          </p:nvCxnSpPr>
          <p:spPr bwMode="auto">
            <a:xfrm>
              <a:off x="2068769" y="1883061"/>
              <a:ext cx="0" cy="29535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接箭头连接符 543"/>
            <p:cNvCxnSpPr>
              <a:cxnSpLocks noChangeShapeType="1"/>
              <a:stCxn id="32" idx="2"/>
              <a:endCxn id="120" idx="0"/>
            </p:cNvCxnSpPr>
            <p:nvPr/>
          </p:nvCxnSpPr>
          <p:spPr bwMode="auto">
            <a:xfrm>
              <a:off x="2068770" y="3648003"/>
              <a:ext cx="1" cy="33911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Rectangle 202"/>
            <p:cNvSpPr>
              <a:spLocks/>
            </p:cNvSpPr>
            <p:nvPr/>
          </p:nvSpPr>
          <p:spPr bwMode="auto">
            <a:xfrm>
              <a:off x="1740042" y="3200367"/>
              <a:ext cx="657456" cy="44763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tx2">
                  <a:lumMod val="75000"/>
                  <a:lumOff val="2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>
                  <a:latin typeface="Times New Roman" charset="0"/>
                </a:rPr>
                <a:t>E</a:t>
              </a:r>
              <a:r>
                <a:rPr lang="en-US" altLang="zh-CN" sz="2000" b="1" baseline="-25000" dirty="0">
                  <a:latin typeface="Times New Roman" charset="0"/>
                </a:rPr>
                <a:t>1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cxnSp>
          <p:nvCxnSpPr>
            <p:cNvPr id="36" name="直接箭头连接符 543"/>
            <p:cNvCxnSpPr>
              <a:cxnSpLocks noChangeShapeType="1"/>
              <a:stCxn id="15" idx="2"/>
              <a:endCxn id="32" idx="0"/>
            </p:cNvCxnSpPr>
            <p:nvPr/>
          </p:nvCxnSpPr>
          <p:spPr bwMode="auto">
            <a:xfrm>
              <a:off x="2068769" y="2626054"/>
              <a:ext cx="1" cy="5743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192"/>
            <p:cNvSpPr>
              <a:spLocks/>
            </p:cNvSpPr>
            <p:nvPr/>
          </p:nvSpPr>
          <p:spPr bwMode="auto">
            <a:xfrm>
              <a:off x="2662784" y="2178418"/>
              <a:ext cx="656425" cy="4476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>
                  <a:latin typeface="Times New Roman" charset="0"/>
                </a:rPr>
                <a:t>Q</a:t>
              </a:r>
              <a:r>
                <a:rPr lang="en-US" altLang="zh-CN" sz="2000" b="1" baseline="-25000" dirty="0">
                  <a:latin typeface="Times New Roman" charset="0"/>
                </a:rPr>
                <a:t>2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sp>
          <p:nvSpPr>
            <p:cNvPr id="21" name="Rectangle 182"/>
            <p:cNvSpPr>
              <a:spLocks/>
            </p:cNvSpPr>
            <p:nvPr/>
          </p:nvSpPr>
          <p:spPr bwMode="auto">
            <a:xfrm>
              <a:off x="2794332" y="1570751"/>
              <a:ext cx="393330" cy="31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>
                  <a:latin typeface="Times New Roman" charset="0"/>
                </a:rPr>
                <a:t>p</a:t>
              </a:r>
              <a:r>
                <a:rPr lang="en-US" altLang="zh-CN" sz="2000" baseline="-25000" dirty="0">
                  <a:latin typeface="Times New Roman" charset="0"/>
                </a:rPr>
                <a:t>2</a:t>
              </a:r>
            </a:p>
          </p:txBody>
        </p:sp>
        <p:cxnSp>
          <p:nvCxnSpPr>
            <p:cNvPr id="22" name="直接箭头连接符 98"/>
            <p:cNvCxnSpPr>
              <a:cxnSpLocks noChangeShapeType="1"/>
              <a:stCxn id="21" idx="2"/>
              <a:endCxn id="20" idx="0"/>
            </p:cNvCxnSpPr>
            <p:nvPr/>
          </p:nvCxnSpPr>
          <p:spPr bwMode="auto">
            <a:xfrm>
              <a:off x="2990997" y="1883061"/>
              <a:ext cx="0" cy="29535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直接箭头连接符 543"/>
            <p:cNvCxnSpPr>
              <a:cxnSpLocks noChangeShapeType="1"/>
              <a:stCxn id="33" idx="2"/>
              <a:endCxn id="121" idx="0"/>
            </p:cNvCxnSpPr>
            <p:nvPr/>
          </p:nvCxnSpPr>
          <p:spPr bwMode="auto">
            <a:xfrm>
              <a:off x="2990998" y="3648003"/>
              <a:ext cx="0" cy="33911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Rectangle 192"/>
            <p:cNvSpPr>
              <a:spLocks/>
            </p:cNvSpPr>
            <p:nvPr/>
          </p:nvSpPr>
          <p:spPr bwMode="auto">
            <a:xfrm>
              <a:off x="2662785" y="3200367"/>
              <a:ext cx="656425" cy="44763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tx2">
                  <a:lumMod val="75000"/>
                  <a:lumOff val="2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 smtClean="0">
                  <a:latin typeface="Times New Roman" charset="0"/>
                </a:rPr>
                <a:t>E</a:t>
              </a:r>
              <a:r>
                <a:rPr lang="en-US" altLang="zh-CN" sz="2000" b="1" baseline="-25000" dirty="0" smtClean="0">
                  <a:latin typeface="Times New Roman" charset="0"/>
                </a:rPr>
                <a:t>2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cxnSp>
          <p:nvCxnSpPr>
            <p:cNvPr id="37" name="直接箭头连接符 543"/>
            <p:cNvCxnSpPr>
              <a:cxnSpLocks noChangeShapeType="1"/>
              <a:stCxn id="20" idx="2"/>
              <a:endCxn id="33" idx="0"/>
            </p:cNvCxnSpPr>
            <p:nvPr/>
          </p:nvCxnSpPr>
          <p:spPr bwMode="auto">
            <a:xfrm>
              <a:off x="2990997" y="2626054"/>
              <a:ext cx="1" cy="5743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Rectangle 211"/>
            <p:cNvSpPr>
              <a:spLocks/>
            </p:cNvSpPr>
            <p:nvPr/>
          </p:nvSpPr>
          <p:spPr bwMode="auto">
            <a:xfrm>
              <a:off x="3955485" y="2178418"/>
              <a:ext cx="658486" cy="4476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 err="1" smtClean="0">
                  <a:latin typeface="Times New Roman" charset="0"/>
                </a:rPr>
                <a:t>Q</a:t>
              </a:r>
              <a:r>
                <a:rPr lang="en-US" altLang="zh-CN" sz="2000" b="1" i="1" baseline="-25000" dirty="0" err="1" smtClean="0">
                  <a:latin typeface="Times New Roman" charset="0"/>
                </a:rPr>
                <a:t>n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sp>
          <p:nvSpPr>
            <p:cNvPr id="26" name="Rectangle 182"/>
            <p:cNvSpPr>
              <a:spLocks/>
            </p:cNvSpPr>
            <p:nvPr/>
          </p:nvSpPr>
          <p:spPr bwMode="auto">
            <a:xfrm>
              <a:off x="4087232" y="1570751"/>
              <a:ext cx="394991" cy="31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err="1">
                  <a:latin typeface="Times New Roman" charset="0"/>
                </a:rPr>
                <a:t>p</a:t>
              </a:r>
              <a:r>
                <a:rPr lang="en-US" altLang="zh-CN" sz="2000" i="1" baseline="-25000" dirty="0" err="1">
                  <a:latin typeface="Times New Roman" charset="0"/>
                </a:rPr>
                <a:t>n</a:t>
              </a:r>
              <a:endParaRPr lang="en-US" altLang="zh-CN" sz="2000" baseline="-25000" dirty="0">
                <a:latin typeface="Times New Roman" charset="0"/>
              </a:endParaRPr>
            </a:p>
          </p:txBody>
        </p:sp>
        <p:cxnSp>
          <p:nvCxnSpPr>
            <p:cNvPr id="27" name="直接箭头连接符 95"/>
            <p:cNvCxnSpPr>
              <a:cxnSpLocks noChangeShapeType="1"/>
              <a:stCxn id="26" idx="2"/>
              <a:endCxn id="25" idx="0"/>
            </p:cNvCxnSpPr>
            <p:nvPr/>
          </p:nvCxnSpPr>
          <p:spPr bwMode="auto">
            <a:xfrm>
              <a:off x="4284728" y="1883061"/>
              <a:ext cx="0" cy="29535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接箭头连接符 543"/>
            <p:cNvCxnSpPr>
              <a:cxnSpLocks noChangeShapeType="1"/>
              <a:stCxn id="34" idx="2"/>
              <a:endCxn id="122" idx="0"/>
            </p:cNvCxnSpPr>
            <p:nvPr/>
          </p:nvCxnSpPr>
          <p:spPr bwMode="auto">
            <a:xfrm>
              <a:off x="4284729" y="3648003"/>
              <a:ext cx="1" cy="33911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211"/>
            <p:cNvSpPr>
              <a:spLocks/>
            </p:cNvSpPr>
            <p:nvPr/>
          </p:nvSpPr>
          <p:spPr bwMode="auto">
            <a:xfrm>
              <a:off x="3955486" y="3200367"/>
              <a:ext cx="658486" cy="44763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tx2">
                  <a:lumMod val="75000"/>
                  <a:lumOff val="25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>
                  <a:latin typeface="Times New Roman" charset="0"/>
                </a:rPr>
                <a:t>E</a:t>
              </a:r>
              <a:r>
                <a:rPr lang="en-US" altLang="zh-CN" sz="2000" b="1" i="1" baseline="-25000" dirty="0">
                  <a:latin typeface="Times New Roman" charset="0"/>
                </a:rPr>
                <a:t>n</a:t>
              </a:r>
              <a:endParaRPr lang="en-US" altLang="zh-CN" sz="2800" b="1" baseline="30000" dirty="0">
                <a:latin typeface="Times New Roman" charset="0"/>
              </a:endParaRPr>
            </a:p>
          </p:txBody>
        </p:sp>
        <p:cxnSp>
          <p:nvCxnSpPr>
            <p:cNvPr id="38" name="直接箭头连接符 543"/>
            <p:cNvCxnSpPr>
              <a:cxnSpLocks noChangeShapeType="1"/>
              <a:stCxn id="25" idx="2"/>
              <a:endCxn id="34" idx="0"/>
            </p:cNvCxnSpPr>
            <p:nvPr/>
          </p:nvCxnSpPr>
          <p:spPr bwMode="auto">
            <a:xfrm>
              <a:off x="4284728" y="2626054"/>
              <a:ext cx="1" cy="5743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182"/>
            <p:cNvSpPr>
              <a:spLocks/>
            </p:cNvSpPr>
            <p:nvPr/>
          </p:nvSpPr>
          <p:spPr bwMode="auto">
            <a:xfrm>
              <a:off x="978087" y="2603956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c</a:t>
              </a:r>
              <a:r>
                <a:rPr lang="en-US" altLang="zh-CN" sz="2000" baseline="-25000" dirty="0" smtClean="0">
                  <a:latin typeface="Times New Roman" charset="0"/>
                </a:rPr>
                <a:t>0</a:t>
              </a:r>
              <a:r>
                <a:rPr lang="en-US" altLang="zh-CN" sz="2000" baseline="30000" dirty="0" smtClean="0">
                  <a:latin typeface="Times New Roman" charset="0"/>
                </a:rPr>
                <a:t>0</a:t>
              </a:r>
              <a:endParaRPr lang="en-US" altLang="zh-CN" sz="2000" baseline="30000" dirty="0">
                <a:latin typeface="Times New Roman" charset="0"/>
              </a:endParaRPr>
            </a:p>
          </p:txBody>
        </p:sp>
        <p:sp>
          <p:nvSpPr>
            <p:cNvPr id="114" name="Rectangle 182"/>
            <p:cNvSpPr>
              <a:spLocks/>
            </p:cNvSpPr>
            <p:nvPr/>
          </p:nvSpPr>
          <p:spPr bwMode="auto">
            <a:xfrm>
              <a:off x="2039132" y="2603956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c</a:t>
              </a:r>
              <a:r>
                <a:rPr lang="en-US" altLang="zh-CN" sz="2000" baseline="-25000" dirty="0" smtClean="0">
                  <a:latin typeface="Times New Roman" charset="0"/>
                </a:rPr>
                <a:t>1</a:t>
              </a:r>
              <a:r>
                <a:rPr lang="en-US" altLang="zh-CN" sz="2000" baseline="30000" dirty="0" smtClean="0">
                  <a:latin typeface="Times New Roman" charset="0"/>
                </a:rPr>
                <a:t>0</a:t>
              </a:r>
              <a:endParaRPr lang="en-US" altLang="zh-CN" sz="2000" baseline="30000" dirty="0">
                <a:latin typeface="Times New Roman" charset="0"/>
              </a:endParaRPr>
            </a:p>
          </p:txBody>
        </p:sp>
        <p:sp>
          <p:nvSpPr>
            <p:cNvPr id="115" name="Rectangle 182"/>
            <p:cNvSpPr>
              <a:spLocks/>
            </p:cNvSpPr>
            <p:nvPr/>
          </p:nvSpPr>
          <p:spPr bwMode="auto">
            <a:xfrm>
              <a:off x="2967318" y="2603956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c</a:t>
              </a:r>
              <a:r>
                <a:rPr lang="en-US" altLang="zh-CN" sz="2000" baseline="-25000" dirty="0" smtClean="0">
                  <a:latin typeface="Times New Roman" charset="0"/>
                </a:rPr>
                <a:t>2</a:t>
              </a:r>
              <a:r>
                <a:rPr lang="en-US" altLang="zh-CN" sz="2000" baseline="30000" dirty="0" smtClean="0">
                  <a:latin typeface="Times New Roman" charset="0"/>
                </a:rPr>
                <a:t>0</a:t>
              </a:r>
              <a:endParaRPr lang="en-US" altLang="zh-CN" sz="2000" baseline="30000" dirty="0">
                <a:latin typeface="Times New Roman" charset="0"/>
              </a:endParaRPr>
            </a:p>
          </p:txBody>
        </p:sp>
        <p:sp>
          <p:nvSpPr>
            <p:cNvPr id="116" name="Rectangle 182"/>
            <p:cNvSpPr>
              <a:spLocks/>
            </p:cNvSpPr>
            <p:nvPr/>
          </p:nvSpPr>
          <p:spPr bwMode="auto">
            <a:xfrm>
              <a:off x="4255090" y="2603956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c</a:t>
              </a:r>
              <a:r>
                <a:rPr lang="en-US" altLang="zh-CN" sz="2000" i="1" baseline="-25000" dirty="0" smtClean="0">
                  <a:latin typeface="Times New Roman" charset="0"/>
                </a:rPr>
                <a:t>n</a:t>
              </a:r>
              <a:r>
                <a:rPr lang="en-US" altLang="zh-CN" sz="2000" baseline="30000" dirty="0" smtClean="0">
                  <a:latin typeface="Times New Roman" charset="0"/>
                </a:rPr>
                <a:t>0</a:t>
              </a:r>
              <a:endParaRPr lang="en-US" altLang="zh-CN" sz="2000" baseline="30000" dirty="0">
                <a:latin typeface="Times New Roman" charset="0"/>
              </a:endParaRPr>
            </a:p>
          </p:txBody>
        </p:sp>
        <p:sp>
          <p:nvSpPr>
            <p:cNvPr id="119" name="Rectangle 268"/>
            <p:cNvSpPr>
              <a:spLocks/>
            </p:cNvSpPr>
            <p:nvPr/>
          </p:nvSpPr>
          <p:spPr bwMode="auto">
            <a:xfrm>
              <a:off x="803260" y="3987120"/>
              <a:ext cx="408931" cy="3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 lnSpcReduction="10000"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000" i="1" dirty="0">
                  <a:latin typeface="Times New Roman" charset="0"/>
                </a:rPr>
                <a:t>c</a:t>
              </a:r>
              <a:r>
                <a:rPr lang="en-US" altLang="zh-CN" sz="2000" baseline="-25000" dirty="0">
                  <a:latin typeface="Times New Roman" charset="0"/>
                </a:rPr>
                <a:t>0</a:t>
              </a:r>
              <a:endParaRPr lang="en-US" altLang="zh-CN" sz="2800" baseline="30000" dirty="0">
                <a:latin typeface="Times New Roman" charset="0"/>
              </a:endParaRPr>
            </a:p>
          </p:txBody>
        </p:sp>
        <p:sp>
          <p:nvSpPr>
            <p:cNvPr id="120" name="Rectangle 268"/>
            <p:cNvSpPr>
              <a:spLocks/>
            </p:cNvSpPr>
            <p:nvPr/>
          </p:nvSpPr>
          <p:spPr bwMode="auto">
            <a:xfrm>
              <a:off x="1864305" y="3987120"/>
              <a:ext cx="408931" cy="3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 lnSpcReduction="10000"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000" i="1" dirty="0">
                  <a:latin typeface="Times New Roman" charset="0"/>
                </a:rPr>
                <a:t>c</a:t>
              </a:r>
              <a:r>
                <a:rPr lang="en-US" altLang="zh-CN" sz="2000" baseline="-25000" dirty="0">
                  <a:latin typeface="Times New Roman" charset="0"/>
                </a:rPr>
                <a:t>1</a:t>
              </a:r>
              <a:endParaRPr lang="en-US" altLang="zh-CN" sz="2800" baseline="30000" dirty="0">
                <a:latin typeface="Times New Roman" charset="0"/>
              </a:endParaRPr>
            </a:p>
          </p:txBody>
        </p:sp>
        <p:sp>
          <p:nvSpPr>
            <p:cNvPr id="121" name="Rectangle 268"/>
            <p:cNvSpPr>
              <a:spLocks/>
            </p:cNvSpPr>
            <p:nvPr/>
          </p:nvSpPr>
          <p:spPr bwMode="auto">
            <a:xfrm>
              <a:off x="2786532" y="3987120"/>
              <a:ext cx="408931" cy="3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 lnSpcReduction="10000"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000" i="1" dirty="0">
                  <a:latin typeface="Times New Roman" charset="0"/>
                </a:rPr>
                <a:t>c</a:t>
              </a:r>
              <a:r>
                <a:rPr lang="en-US" altLang="zh-CN" sz="2000" baseline="-25000" dirty="0">
                  <a:latin typeface="Times New Roman" charset="0"/>
                </a:rPr>
                <a:t>2</a:t>
              </a:r>
              <a:endParaRPr lang="en-US" altLang="zh-CN" sz="2800" baseline="30000" dirty="0">
                <a:latin typeface="Times New Roman" charset="0"/>
              </a:endParaRPr>
            </a:p>
          </p:txBody>
        </p:sp>
        <p:sp>
          <p:nvSpPr>
            <p:cNvPr id="122" name="Rectangle 268"/>
            <p:cNvSpPr>
              <a:spLocks/>
            </p:cNvSpPr>
            <p:nvPr/>
          </p:nvSpPr>
          <p:spPr bwMode="auto">
            <a:xfrm>
              <a:off x="4080264" y="3987120"/>
              <a:ext cx="408931" cy="3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 lnSpcReduction="10000"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000" i="1" dirty="0" err="1">
                  <a:latin typeface="Times New Roman" charset="0"/>
                </a:rPr>
                <a:t>c</a:t>
              </a:r>
              <a:r>
                <a:rPr lang="en-US" altLang="zh-CN" sz="2000" i="1" baseline="-25000" dirty="0" err="1">
                  <a:latin typeface="Times New Roman" charset="0"/>
                </a:rPr>
                <a:t>n</a:t>
              </a:r>
              <a:endParaRPr lang="en-US" altLang="zh-CN" sz="2800" i="1" baseline="300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632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Removing Sampling Conflicts</a:t>
            </a:r>
            <a:endParaRPr kumimoji="1" lang="zh-CN" altLang="en-US" sz="4000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>
          <a:xfrm>
            <a:off x="4853331" y="1477814"/>
            <a:ext cx="3960000" cy="46800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CN" sz="2600" dirty="0" smtClean="0"/>
              <a:t>Initial outputs </a:t>
            </a:r>
            <a:r>
              <a:rPr kumimoji="1" lang="en-US" altLang="zh-CN" sz="2600" dirty="0" smtClean="0"/>
              <a:t>{</a:t>
            </a:r>
            <a:r>
              <a:rPr kumimoji="1" lang="en-US" altLang="zh-CN" sz="2600" i="1" dirty="0" smtClean="0"/>
              <a:t>c</a:t>
            </a:r>
            <a:r>
              <a:rPr kumimoji="1" lang="en-US" altLang="zh-CN" sz="2600" i="1" baseline="-25000" dirty="0" smtClean="0"/>
              <a:t>i</a:t>
            </a:r>
            <a:r>
              <a:rPr kumimoji="1" lang="en-US" altLang="zh-CN" sz="2600" i="1" baseline="30000" dirty="0" smtClean="0"/>
              <a:t>0</a:t>
            </a:r>
            <a:r>
              <a:rPr kumimoji="1" lang="en-US" altLang="zh-CN" sz="2600" dirty="0" smtClean="0"/>
              <a:t>}</a:t>
            </a:r>
            <a:endParaRPr lang="en-US" altLang="zh-CN" sz="2600" dirty="0" smtClean="0"/>
          </a:p>
          <a:p>
            <a:pPr lvl="1"/>
            <a:r>
              <a:rPr lang="en-US" altLang="zh-CN" sz="2200" dirty="0" smtClean="0"/>
              <a:t>Independently sampled </a:t>
            </a:r>
          </a:p>
          <a:p>
            <a:pPr lvl="1"/>
            <a:r>
              <a:rPr lang="en-US" altLang="zh-CN" sz="2200" dirty="0" smtClean="0"/>
              <a:t>Sampling conflicts</a:t>
            </a:r>
          </a:p>
          <a:p>
            <a:pPr>
              <a:spcBef>
                <a:spcPts val="1000"/>
              </a:spcBef>
            </a:pPr>
            <a:r>
              <a:rPr lang="en-US" altLang="zh-CN" sz="2600" dirty="0" smtClean="0"/>
              <a:t>Modify according to </a:t>
            </a:r>
            <a:r>
              <a:rPr kumimoji="1" lang="en-US" altLang="zh-CN" sz="2600" dirty="0" smtClean="0"/>
              <a:t>inter-class correlation</a:t>
            </a:r>
          </a:p>
          <a:p>
            <a:pPr lvl="1"/>
            <a:r>
              <a:rPr kumimoji="1" lang="en-US" altLang="zh-CN" sz="2200" i="1" dirty="0" smtClean="0"/>
              <a:t>c</a:t>
            </a:r>
            <a:r>
              <a:rPr kumimoji="1" lang="en-US" altLang="zh-CN" sz="2200" baseline="-25000" dirty="0" smtClean="0"/>
              <a:t>0</a:t>
            </a:r>
            <a:r>
              <a:rPr kumimoji="1" lang="en-US" altLang="zh-CN" sz="2200" baseline="30000" dirty="0" smtClean="0"/>
              <a:t>0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smtClean="0">
                <a:sym typeface="Symbol"/>
              </a:rPr>
              <a:t></a:t>
            </a:r>
            <a:r>
              <a:rPr kumimoji="1" lang="en-US" altLang="zh-CN" sz="2200" dirty="0" smtClean="0"/>
              <a:t> {</a:t>
            </a:r>
            <a:r>
              <a:rPr kumimoji="1" lang="en-US" altLang="zh-CN" sz="2200" i="1" dirty="0" smtClean="0"/>
              <a:t>c</a:t>
            </a:r>
            <a:r>
              <a:rPr kumimoji="1" lang="en-US" altLang="zh-CN" sz="2200" i="1" baseline="-25000" dirty="0" smtClean="0"/>
              <a:t>i</a:t>
            </a:r>
            <a:r>
              <a:rPr kumimoji="1" lang="en-US" altLang="zh-CN" sz="2200" i="1" baseline="30000" dirty="0" smtClean="0"/>
              <a:t>0</a:t>
            </a:r>
            <a:r>
              <a:rPr kumimoji="1" lang="en-US" altLang="zh-CN" sz="2200" dirty="0" smtClean="0"/>
              <a:t>}</a:t>
            </a:r>
            <a:endParaRPr lang="en-US" altLang="zh-CN" sz="2200" dirty="0"/>
          </a:p>
          <a:p>
            <a:pPr lvl="1"/>
            <a:r>
              <a:rPr kumimoji="1" lang="en-US" altLang="zh-CN" sz="2200" dirty="0"/>
              <a:t>{</a:t>
            </a:r>
            <a:r>
              <a:rPr kumimoji="1" lang="en-US" altLang="zh-CN" sz="2200" i="1" dirty="0"/>
              <a:t>c</a:t>
            </a:r>
            <a:r>
              <a:rPr kumimoji="1" lang="en-US" altLang="zh-CN" sz="2200" i="1" baseline="-25000" dirty="0"/>
              <a:t>i</a:t>
            </a:r>
            <a:r>
              <a:rPr kumimoji="1" lang="en-US" altLang="zh-CN" sz="2200" i="1" baseline="30000" dirty="0"/>
              <a:t>0</a:t>
            </a:r>
            <a:r>
              <a:rPr kumimoji="1" lang="en-US" altLang="zh-CN" sz="2200" dirty="0"/>
              <a:t>}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smtClean="0">
                <a:sym typeface="Symbol"/>
              </a:rPr>
              <a:t></a:t>
            </a:r>
            <a:r>
              <a:rPr kumimoji="1" lang="en-US" altLang="zh-CN" sz="2200" dirty="0" smtClean="0"/>
              <a:t> </a:t>
            </a:r>
            <a:r>
              <a:rPr kumimoji="1" lang="en-US" altLang="zh-CN" sz="2200" i="1" dirty="0" smtClean="0"/>
              <a:t>c</a:t>
            </a:r>
            <a:r>
              <a:rPr kumimoji="1" lang="en-US" altLang="zh-CN" sz="2200" baseline="-25000" dirty="0" smtClean="0"/>
              <a:t>0</a:t>
            </a:r>
            <a:r>
              <a:rPr kumimoji="1" lang="en-US" altLang="zh-CN" sz="2200" baseline="30000" dirty="0" smtClean="0"/>
              <a:t>0</a:t>
            </a:r>
          </a:p>
          <a:p>
            <a:pPr>
              <a:spcBef>
                <a:spcPts val="1000"/>
              </a:spcBef>
            </a:pPr>
            <a:r>
              <a:rPr lang="en-US" altLang="zh-CN" sz="2600" dirty="0" smtClean="0"/>
              <a:t>Class disabling</a:t>
            </a:r>
          </a:p>
          <a:p>
            <a:pPr lvl="1"/>
            <a:r>
              <a:rPr lang="en-US" altLang="zh-CN" sz="2200" dirty="0" smtClean="0"/>
              <a:t>Prohibit sampling </a:t>
            </a:r>
            <a:br>
              <a:rPr lang="en-US" altLang="zh-CN" sz="2200" dirty="0" smtClean="0"/>
            </a:br>
            <a:r>
              <a:rPr lang="en-US" altLang="zh-CN" sz="2200" dirty="0" smtClean="0"/>
              <a:t>for conflicting classes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Rectangle 114"/>
          <p:cNvSpPr>
            <a:spLocks/>
          </p:cNvSpPr>
          <p:nvPr/>
        </p:nvSpPr>
        <p:spPr bwMode="auto">
          <a:xfrm>
            <a:off x="3384288" y="222598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30" name="Rectangle 114"/>
          <p:cNvSpPr>
            <a:spLocks/>
          </p:cNvSpPr>
          <p:nvPr/>
        </p:nvSpPr>
        <p:spPr bwMode="auto">
          <a:xfrm>
            <a:off x="3384289" y="490783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10" name="Rectangle 36"/>
          <p:cNvSpPr>
            <a:spLocks/>
          </p:cNvSpPr>
          <p:nvPr/>
        </p:nvSpPr>
        <p:spPr bwMode="auto">
          <a:xfrm>
            <a:off x="678996" y="2178418"/>
            <a:ext cx="657456" cy="447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Q</a:t>
            </a:r>
            <a:r>
              <a:rPr lang="en-US" altLang="zh-CN" sz="2000" b="1" baseline="-25000" dirty="0" smtClean="0">
                <a:latin typeface="Times New Roman" charset="0"/>
              </a:rPr>
              <a:t>0</a:t>
            </a:r>
            <a:endParaRPr lang="en-US" altLang="zh-CN" sz="2800" b="1" baseline="-25000" dirty="0">
              <a:latin typeface="Times New Roman" charset="0"/>
            </a:endParaRPr>
          </a:p>
        </p:txBody>
      </p:sp>
      <p:sp>
        <p:nvSpPr>
          <p:cNvPr id="11" name="Rectangle 182"/>
          <p:cNvSpPr>
            <a:spLocks/>
          </p:cNvSpPr>
          <p:nvPr/>
        </p:nvSpPr>
        <p:spPr bwMode="auto">
          <a:xfrm>
            <a:off x="586154" y="1570751"/>
            <a:ext cx="843139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0 </a:t>
            </a:r>
            <a:r>
              <a:rPr lang="en-US" altLang="zh-CN" sz="2000" dirty="0" smtClean="0">
                <a:latin typeface="Times New Roman" charset="0"/>
              </a:rPr>
              <a:t>= </a:t>
            </a:r>
            <a:r>
              <a:rPr lang="en-US" altLang="zh-CN" sz="2000" dirty="0" err="1" smtClean="0">
                <a:latin typeface="Times New Roman" charset="0"/>
              </a:rPr>
              <a:t>Σ</a:t>
            </a:r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i</a:t>
            </a:r>
            <a:endParaRPr lang="en-US" altLang="zh-CN" sz="2000" i="1" baseline="-25000" dirty="0">
              <a:latin typeface="Times New Roman" charset="0"/>
            </a:endParaRPr>
          </a:p>
        </p:txBody>
      </p:sp>
      <p:cxnSp>
        <p:nvCxnSpPr>
          <p:cNvPr id="12" name="直接箭头连接符 104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1007724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543"/>
          <p:cNvCxnSpPr>
            <a:cxnSpLocks noChangeShapeType="1"/>
            <a:stCxn id="31" idx="2"/>
            <a:endCxn id="14" idx="0"/>
          </p:cNvCxnSpPr>
          <p:nvPr/>
        </p:nvCxnSpPr>
        <p:spPr bwMode="auto">
          <a:xfrm>
            <a:off x="1007725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268"/>
          <p:cNvSpPr>
            <a:spLocks/>
          </p:cNvSpPr>
          <p:nvPr/>
        </p:nvSpPr>
        <p:spPr bwMode="auto">
          <a:xfrm>
            <a:off x="803259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0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1" name="Rectangle 36"/>
          <p:cNvSpPr>
            <a:spLocks/>
          </p:cNvSpPr>
          <p:nvPr/>
        </p:nvSpPr>
        <p:spPr bwMode="auto">
          <a:xfrm>
            <a:off x="678997" y="4860267"/>
            <a:ext cx="657456" cy="44763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90000"/>
                <a:lumOff val="1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0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39" name="Rectangle 182"/>
          <p:cNvSpPr>
            <a:spLocks/>
          </p:cNvSpPr>
          <p:nvPr/>
        </p:nvSpPr>
        <p:spPr bwMode="auto">
          <a:xfrm>
            <a:off x="978087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0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15" name="Rectangle 202"/>
          <p:cNvSpPr>
            <a:spLocks/>
          </p:cNvSpPr>
          <p:nvPr/>
        </p:nvSpPr>
        <p:spPr bwMode="auto">
          <a:xfrm>
            <a:off x="1740041" y="2178418"/>
            <a:ext cx="65745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16" name="Rectangle 182"/>
          <p:cNvSpPr>
            <a:spLocks/>
          </p:cNvSpPr>
          <p:nvPr/>
        </p:nvSpPr>
        <p:spPr bwMode="auto">
          <a:xfrm>
            <a:off x="1871273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cxnSp>
        <p:nvCxnSpPr>
          <p:cNvPr id="17" name="直接箭头连接符 101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2068769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543"/>
          <p:cNvCxnSpPr>
            <a:cxnSpLocks noChangeShapeType="1"/>
            <a:stCxn id="32" idx="2"/>
            <a:endCxn id="19" idx="0"/>
          </p:cNvCxnSpPr>
          <p:nvPr/>
        </p:nvCxnSpPr>
        <p:spPr bwMode="auto">
          <a:xfrm>
            <a:off x="2068770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68"/>
          <p:cNvSpPr>
            <a:spLocks/>
          </p:cNvSpPr>
          <p:nvPr/>
        </p:nvSpPr>
        <p:spPr bwMode="auto">
          <a:xfrm>
            <a:off x="1864304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2" name="Rectangle 202"/>
          <p:cNvSpPr>
            <a:spLocks/>
          </p:cNvSpPr>
          <p:nvPr/>
        </p:nvSpPr>
        <p:spPr bwMode="auto">
          <a:xfrm>
            <a:off x="1740042" y="4860267"/>
            <a:ext cx="65745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0" name="Rectangle 182"/>
          <p:cNvSpPr>
            <a:spLocks/>
          </p:cNvSpPr>
          <p:nvPr/>
        </p:nvSpPr>
        <p:spPr bwMode="auto">
          <a:xfrm>
            <a:off x="2039132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1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0" name="Rectangle 192"/>
          <p:cNvSpPr>
            <a:spLocks/>
          </p:cNvSpPr>
          <p:nvPr/>
        </p:nvSpPr>
        <p:spPr bwMode="auto">
          <a:xfrm>
            <a:off x="2662784" y="2178418"/>
            <a:ext cx="656425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1" name="Rectangle 182"/>
          <p:cNvSpPr>
            <a:spLocks/>
          </p:cNvSpPr>
          <p:nvPr/>
        </p:nvSpPr>
        <p:spPr bwMode="auto">
          <a:xfrm>
            <a:off x="2794332" y="1570751"/>
            <a:ext cx="393330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2</a:t>
            </a:r>
          </a:p>
        </p:txBody>
      </p:sp>
      <p:cxnSp>
        <p:nvCxnSpPr>
          <p:cNvPr id="22" name="直接箭头连接符 98"/>
          <p:cNvCxnSpPr>
            <a:cxnSpLocks noChangeShapeType="1"/>
            <a:stCxn id="21" idx="2"/>
            <a:endCxn id="20" idx="0"/>
          </p:cNvCxnSpPr>
          <p:nvPr/>
        </p:nvCxnSpPr>
        <p:spPr bwMode="auto">
          <a:xfrm>
            <a:off x="2990997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543"/>
          <p:cNvCxnSpPr>
            <a:cxnSpLocks noChangeShapeType="1"/>
            <a:stCxn id="33" idx="2"/>
            <a:endCxn id="24" idx="0"/>
          </p:cNvCxnSpPr>
          <p:nvPr/>
        </p:nvCxnSpPr>
        <p:spPr bwMode="auto">
          <a:xfrm flipH="1">
            <a:off x="2990997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68"/>
          <p:cNvSpPr>
            <a:spLocks/>
          </p:cNvSpPr>
          <p:nvPr/>
        </p:nvSpPr>
        <p:spPr bwMode="auto">
          <a:xfrm>
            <a:off x="2786531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3" name="Rectangle 192"/>
          <p:cNvSpPr>
            <a:spLocks/>
          </p:cNvSpPr>
          <p:nvPr/>
        </p:nvSpPr>
        <p:spPr bwMode="auto">
          <a:xfrm>
            <a:off x="2662785" y="4860267"/>
            <a:ext cx="656425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</a:t>
            </a:r>
            <a:r>
              <a:rPr lang="en-US" altLang="zh-CN" sz="2000" b="1" baseline="-25000" dirty="0" smtClean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1" name="Rectangle 182"/>
          <p:cNvSpPr>
            <a:spLocks/>
          </p:cNvSpPr>
          <p:nvPr/>
        </p:nvSpPr>
        <p:spPr bwMode="auto">
          <a:xfrm>
            <a:off x="2967318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5" name="Rectangle 211"/>
          <p:cNvSpPr>
            <a:spLocks/>
          </p:cNvSpPr>
          <p:nvPr/>
        </p:nvSpPr>
        <p:spPr bwMode="auto">
          <a:xfrm>
            <a:off x="3955485" y="2178418"/>
            <a:ext cx="65848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err="1" smtClean="0">
                <a:latin typeface="Times New Roman" charset="0"/>
              </a:rPr>
              <a:t>Q</a:t>
            </a:r>
            <a:r>
              <a:rPr lang="en-US" altLang="zh-CN" sz="2000" b="1" i="1" baseline="-25000" dirty="0" err="1" smtClean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6" name="Rectangle 182"/>
          <p:cNvSpPr>
            <a:spLocks/>
          </p:cNvSpPr>
          <p:nvPr/>
        </p:nvSpPr>
        <p:spPr bwMode="auto">
          <a:xfrm>
            <a:off x="4087232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>
                <a:latin typeface="Times New Roman" charset="0"/>
              </a:rPr>
              <a:t>p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27" name="直接箭头连接符 95"/>
          <p:cNvCxnSpPr>
            <a:cxnSpLocks noChangeShapeType="1"/>
            <a:stCxn id="26" idx="2"/>
            <a:endCxn id="25" idx="0"/>
          </p:cNvCxnSpPr>
          <p:nvPr/>
        </p:nvCxnSpPr>
        <p:spPr bwMode="auto">
          <a:xfrm>
            <a:off x="4284728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箭头连接符 543"/>
          <p:cNvCxnSpPr>
            <a:cxnSpLocks noChangeShapeType="1"/>
            <a:stCxn id="34" idx="2"/>
            <a:endCxn id="29" idx="0"/>
          </p:cNvCxnSpPr>
          <p:nvPr/>
        </p:nvCxnSpPr>
        <p:spPr bwMode="auto">
          <a:xfrm flipH="1">
            <a:off x="4284728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68"/>
          <p:cNvSpPr>
            <a:spLocks/>
          </p:cNvSpPr>
          <p:nvPr/>
        </p:nvSpPr>
        <p:spPr bwMode="auto">
          <a:xfrm>
            <a:off x="4080262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>
                <a:latin typeface="Times New Roman" charset="0"/>
              </a:rPr>
              <a:t>c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800" i="1" baseline="30000" dirty="0">
              <a:latin typeface="Times New Roman" charset="0"/>
            </a:endParaRPr>
          </a:p>
        </p:txBody>
      </p:sp>
      <p:sp>
        <p:nvSpPr>
          <p:cNvPr id="34" name="Rectangle 211"/>
          <p:cNvSpPr>
            <a:spLocks/>
          </p:cNvSpPr>
          <p:nvPr/>
        </p:nvSpPr>
        <p:spPr bwMode="auto">
          <a:xfrm>
            <a:off x="3955486" y="4860267"/>
            <a:ext cx="65848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i="1" baseline="-25000" dirty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2" name="Rectangle 182"/>
          <p:cNvSpPr>
            <a:spLocks/>
          </p:cNvSpPr>
          <p:nvPr/>
        </p:nvSpPr>
        <p:spPr bwMode="auto">
          <a:xfrm>
            <a:off x="4255090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i="1" baseline="-25000" dirty="0" smtClean="0">
                <a:latin typeface="Times New Roman" charset="0"/>
              </a:rPr>
              <a:t>n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grpSp>
        <p:nvGrpSpPr>
          <p:cNvPr id="60" name="组 59"/>
          <p:cNvGrpSpPr/>
          <p:nvPr/>
        </p:nvGrpSpPr>
        <p:grpSpPr>
          <a:xfrm>
            <a:off x="1007724" y="2626054"/>
            <a:ext cx="3277005" cy="2234213"/>
            <a:chOff x="1007724" y="2626054"/>
            <a:chExt cx="3277005" cy="2234213"/>
          </a:xfrm>
        </p:grpSpPr>
        <p:cxnSp>
          <p:nvCxnSpPr>
            <p:cNvPr id="52" name="直接箭头连接符 543"/>
            <p:cNvCxnSpPr>
              <a:cxnSpLocks noChangeShapeType="1"/>
              <a:stCxn id="10" idx="2"/>
              <a:endCxn id="31" idx="0"/>
            </p:cNvCxnSpPr>
            <p:nvPr/>
          </p:nvCxnSpPr>
          <p:spPr bwMode="auto">
            <a:xfrm>
              <a:off x="1007724" y="2626054"/>
              <a:ext cx="1" cy="22342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直接箭头连接符 543"/>
            <p:cNvCxnSpPr>
              <a:cxnSpLocks noChangeShapeType="1"/>
              <a:stCxn id="15" idx="2"/>
              <a:endCxn id="32" idx="0"/>
            </p:cNvCxnSpPr>
            <p:nvPr/>
          </p:nvCxnSpPr>
          <p:spPr bwMode="auto">
            <a:xfrm>
              <a:off x="2068769" y="2626054"/>
              <a:ext cx="1" cy="22342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直接箭头连接符 543"/>
            <p:cNvCxnSpPr>
              <a:cxnSpLocks noChangeShapeType="1"/>
              <a:stCxn id="20" idx="2"/>
              <a:endCxn id="33" idx="0"/>
            </p:cNvCxnSpPr>
            <p:nvPr/>
          </p:nvCxnSpPr>
          <p:spPr bwMode="auto">
            <a:xfrm>
              <a:off x="2990997" y="2626054"/>
              <a:ext cx="1" cy="22342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直接箭头连接符 543"/>
            <p:cNvCxnSpPr>
              <a:cxnSpLocks noChangeShapeType="1"/>
              <a:stCxn id="25" idx="2"/>
              <a:endCxn id="34" idx="0"/>
            </p:cNvCxnSpPr>
            <p:nvPr/>
          </p:nvCxnSpPr>
          <p:spPr bwMode="auto">
            <a:xfrm>
              <a:off x="4284728" y="2626054"/>
              <a:ext cx="1" cy="2234213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" name="组 60"/>
          <p:cNvGrpSpPr/>
          <p:nvPr/>
        </p:nvGrpSpPr>
        <p:grpSpPr>
          <a:xfrm>
            <a:off x="593447" y="2626053"/>
            <a:ext cx="3691282" cy="2234214"/>
            <a:chOff x="593447" y="2626053"/>
            <a:chExt cx="3691282" cy="2234214"/>
          </a:xfrm>
        </p:grpSpPr>
        <p:cxnSp>
          <p:nvCxnSpPr>
            <p:cNvPr id="62" name="直接箭头连接符 543"/>
            <p:cNvCxnSpPr>
              <a:cxnSpLocks noChangeShapeType="1"/>
            </p:cNvCxnSpPr>
            <p:nvPr/>
          </p:nvCxnSpPr>
          <p:spPr bwMode="auto">
            <a:xfrm rot="16200000" flipH="1">
              <a:off x="421141" y="3212637"/>
              <a:ext cx="2234213" cy="1061046"/>
            </a:xfrm>
            <a:prstGeom prst="bentConnector3">
              <a:avLst>
                <a:gd name="adj1" fmla="val 37231"/>
              </a:avLst>
            </a:prstGeom>
            <a:noFill/>
            <a:ln w="25400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直接箭头连接符 543"/>
            <p:cNvCxnSpPr>
              <a:cxnSpLocks noChangeShapeType="1"/>
            </p:cNvCxnSpPr>
            <p:nvPr/>
          </p:nvCxnSpPr>
          <p:spPr bwMode="auto">
            <a:xfrm>
              <a:off x="2064278" y="4560957"/>
              <a:ext cx="926720" cy="299310"/>
            </a:xfrm>
            <a:prstGeom prst="bentConnector2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直接箭头连接符 543"/>
            <p:cNvCxnSpPr>
              <a:cxnSpLocks noChangeShapeType="1"/>
            </p:cNvCxnSpPr>
            <p:nvPr/>
          </p:nvCxnSpPr>
          <p:spPr bwMode="auto">
            <a:xfrm>
              <a:off x="2662784" y="4560957"/>
              <a:ext cx="1621945" cy="299310"/>
            </a:xfrm>
            <a:prstGeom prst="bentConnector2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192"/>
            <p:cNvSpPr>
              <a:spLocks/>
            </p:cNvSpPr>
            <p:nvPr/>
          </p:nvSpPr>
          <p:spPr bwMode="auto">
            <a:xfrm>
              <a:off x="593447" y="3216709"/>
              <a:ext cx="837045" cy="38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>
                <a:lnSpc>
                  <a:spcPts val="1200"/>
                </a:lnSpc>
              </a:pPr>
              <a:r>
                <a:rPr lang="en-US" altLang="zh-CN" sz="1400" b="1" dirty="0">
                  <a:latin typeface="Times New Roman" charset="0"/>
                </a:rPr>
                <a:t>Disable control</a:t>
              </a:r>
            </a:p>
          </p:txBody>
        </p:sp>
      </p:grpSp>
      <p:grpSp>
        <p:nvGrpSpPr>
          <p:cNvPr id="66" name="组 65"/>
          <p:cNvGrpSpPr/>
          <p:nvPr/>
        </p:nvGrpSpPr>
        <p:grpSpPr>
          <a:xfrm>
            <a:off x="1007726" y="2626053"/>
            <a:ext cx="3277002" cy="2234213"/>
            <a:chOff x="1007726" y="2626053"/>
            <a:chExt cx="3277002" cy="2234213"/>
          </a:xfrm>
        </p:grpSpPr>
        <p:cxnSp>
          <p:nvCxnSpPr>
            <p:cNvPr id="67" name="直接箭头连接符 543"/>
            <p:cNvCxnSpPr>
              <a:cxnSpLocks noChangeShapeType="1"/>
            </p:cNvCxnSpPr>
            <p:nvPr/>
          </p:nvCxnSpPr>
          <p:spPr bwMode="auto">
            <a:xfrm rot="5400000">
              <a:off x="882255" y="2751524"/>
              <a:ext cx="2234213" cy="1983272"/>
            </a:xfrm>
            <a:prstGeom prst="bentConnector3">
              <a:avLst>
                <a:gd name="adj1" fmla="val 55393"/>
              </a:avLst>
            </a:prstGeom>
            <a:noFill/>
            <a:ln w="2540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直接箭头连接符 543"/>
            <p:cNvCxnSpPr>
              <a:cxnSpLocks noChangeShapeType="1"/>
            </p:cNvCxnSpPr>
            <p:nvPr/>
          </p:nvCxnSpPr>
          <p:spPr bwMode="auto">
            <a:xfrm rot="16200000" flipH="1">
              <a:off x="2330067" y="2364756"/>
              <a:ext cx="401100" cy="923696"/>
            </a:xfrm>
            <a:prstGeom prst="bentConnector2">
              <a:avLst/>
            </a:prstGeom>
            <a:noFill/>
            <a:ln w="2540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直接箭头连接符 543"/>
            <p:cNvCxnSpPr>
              <a:cxnSpLocks noChangeShapeType="1"/>
            </p:cNvCxnSpPr>
            <p:nvPr/>
          </p:nvCxnSpPr>
          <p:spPr bwMode="auto">
            <a:xfrm rot="5400000">
              <a:off x="3438047" y="2180473"/>
              <a:ext cx="401100" cy="1292262"/>
            </a:xfrm>
            <a:prstGeom prst="bentConnector2">
              <a:avLst/>
            </a:prstGeom>
            <a:noFill/>
            <a:ln w="2540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Rectangle 192"/>
            <p:cNvSpPr>
              <a:spLocks/>
            </p:cNvSpPr>
            <p:nvPr/>
          </p:nvSpPr>
          <p:spPr bwMode="auto">
            <a:xfrm>
              <a:off x="2572474" y="3216709"/>
              <a:ext cx="837045" cy="384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>
                <a:lnSpc>
                  <a:spcPts val="1200"/>
                </a:lnSpc>
              </a:pPr>
              <a:r>
                <a:rPr lang="en-US" altLang="zh-CN" sz="1400" b="1" dirty="0">
                  <a:latin typeface="Times New Roman" charset="0"/>
                </a:rPr>
                <a:t>Disable control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0494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Removing Sampling </a:t>
            </a:r>
            <a:r>
              <a:rPr lang="en-US" altLang="zh-CN" sz="4000" dirty="0" smtClean="0"/>
              <a:t>Conflicts</a:t>
            </a:r>
            <a:endParaRPr kumimoji="1" lang="zh-CN" altLang="en-US" sz="4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3" name="流程图: 数据 14"/>
          <p:cNvSpPr/>
          <p:nvPr/>
        </p:nvSpPr>
        <p:spPr bwMode="auto">
          <a:xfrm>
            <a:off x="1283447" y="2189770"/>
            <a:ext cx="1589989" cy="378331"/>
          </a:xfrm>
          <a:prstGeom prst="flowChartInputOutp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642938" eaLnBrk="1" fontAlgn="auto" hangingPunct="1">
              <a:spcAft>
                <a:spcPts val="0"/>
              </a:spcAft>
              <a:defRPr/>
            </a:pPr>
            <a:endParaRPr lang="zh-CN" altLang="en-US" sz="1000" i="1" dirty="0">
              <a:latin typeface="Times New Roman" pitchFamily="18" charset="0"/>
            </a:endParaRPr>
          </a:p>
        </p:txBody>
      </p:sp>
      <p:sp>
        <p:nvSpPr>
          <p:cNvPr id="94" name="Rectangle 182"/>
          <p:cNvSpPr>
            <a:spLocks/>
          </p:cNvSpPr>
          <p:nvPr/>
        </p:nvSpPr>
        <p:spPr bwMode="auto">
          <a:xfrm>
            <a:off x="1539738" y="2279980"/>
            <a:ext cx="1087886" cy="2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1600" i="1" dirty="0">
                <a:latin typeface="Times New Roman" charset="0"/>
              </a:rPr>
              <a:t>Outputs of </a:t>
            </a:r>
            <a:r>
              <a:rPr lang="en-US" altLang="zh-CN" sz="16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CN" sz="16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i="1" dirty="0">
                <a:latin typeface="Times New Roman" charset="0"/>
              </a:rPr>
              <a:t/>
            </a:r>
            <a:br>
              <a:rPr lang="en-US" altLang="zh-CN" sz="1600" i="1" dirty="0">
                <a:latin typeface="Times New Roman" charset="0"/>
              </a:rPr>
            </a:br>
            <a:endParaRPr lang="en-US" altLang="zh-CN" sz="1600" baseline="-25000" dirty="0">
              <a:latin typeface="Times New Roman" charset="0"/>
            </a:endParaRPr>
          </a:p>
        </p:txBody>
      </p:sp>
      <p:grpSp>
        <p:nvGrpSpPr>
          <p:cNvPr id="95" name="组 94"/>
          <p:cNvGrpSpPr/>
          <p:nvPr/>
        </p:nvGrpSpPr>
        <p:grpSpPr>
          <a:xfrm>
            <a:off x="1325872" y="2568101"/>
            <a:ext cx="1505139" cy="899506"/>
            <a:chOff x="1325872" y="2568101"/>
            <a:chExt cx="1505139" cy="899506"/>
          </a:xfrm>
        </p:grpSpPr>
        <p:cxnSp>
          <p:nvCxnSpPr>
            <p:cNvPr id="96" name="直接箭头连接符 19"/>
            <p:cNvCxnSpPr>
              <a:cxnSpLocks noChangeShapeType="1"/>
            </p:cNvCxnSpPr>
            <p:nvPr/>
          </p:nvCxnSpPr>
          <p:spPr bwMode="auto">
            <a:xfrm>
              <a:off x="2078442" y="2568101"/>
              <a:ext cx="0" cy="229941"/>
            </a:xfrm>
            <a:prstGeom prst="straightConnector1">
              <a:avLst/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7" name="流程图: 决策 17"/>
            <p:cNvSpPr/>
            <p:nvPr/>
          </p:nvSpPr>
          <p:spPr bwMode="auto">
            <a:xfrm>
              <a:off x="1325872" y="2798042"/>
              <a:ext cx="1505139" cy="669565"/>
            </a:xfrm>
            <a:prstGeom prst="flowChartDecisi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 eaLnBrk="1" fontAlgn="auto" hangingPunct="1">
                <a:spcAft>
                  <a:spcPts val="0"/>
                </a:spcAft>
                <a:defRPr/>
              </a:pPr>
              <a:endParaRPr lang="zh-CN" altLang="en-US" sz="1000" i="1" dirty="0">
                <a:latin typeface="Times New Roman" pitchFamily="18" charset="0"/>
              </a:endParaRPr>
            </a:p>
          </p:txBody>
        </p:sp>
        <p:sp>
          <p:nvSpPr>
            <p:cNvPr id="98" name="Rectangle 182"/>
            <p:cNvSpPr>
              <a:spLocks/>
            </p:cNvSpPr>
            <p:nvPr/>
          </p:nvSpPr>
          <p:spPr bwMode="auto">
            <a:xfrm>
              <a:off x="1546321" y="2988900"/>
              <a:ext cx="1064239" cy="28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1600" i="1" dirty="0" smtClean="0">
                  <a:latin typeface="Times New Roman" charset="0"/>
                </a:rPr>
                <a:t>Q</a:t>
              </a:r>
              <a:r>
                <a:rPr lang="en-US" altLang="zh-CN" sz="1600" i="1" baseline="-25000" dirty="0" smtClean="0">
                  <a:latin typeface="Times New Roman" charset="0"/>
                </a:rPr>
                <a:t>0</a:t>
              </a:r>
              <a:r>
                <a:rPr kumimoji="1" lang="en-US" altLang="zh-CN" sz="1600" i="1" dirty="0" smtClean="0"/>
                <a:t> </a:t>
              </a:r>
              <a:r>
                <a:rPr lang="en-US" altLang="zh-CN" sz="1600" i="1" dirty="0" smtClean="0">
                  <a:latin typeface="Times New Roman" charset="0"/>
                </a:rPr>
                <a:t>has output?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</p:grpSp>
      <p:grpSp>
        <p:nvGrpSpPr>
          <p:cNvPr id="99" name="组 98"/>
          <p:cNvGrpSpPr/>
          <p:nvPr/>
        </p:nvGrpSpPr>
        <p:grpSpPr>
          <a:xfrm>
            <a:off x="6451523" y="1769374"/>
            <a:ext cx="2005731" cy="739952"/>
            <a:chOff x="6451523" y="1769374"/>
            <a:chExt cx="2005731" cy="739952"/>
          </a:xfrm>
        </p:grpSpPr>
        <p:sp>
          <p:nvSpPr>
            <p:cNvPr id="100" name="Rectangle 182"/>
            <p:cNvSpPr>
              <a:spLocks/>
            </p:cNvSpPr>
            <p:nvPr/>
          </p:nvSpPr>
          <p:spPr bwMode="auto">
            <a:xfrm>
              <a:off x="6451523" y="1769374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i="1" dirty="0" smtClean="0">
                  <a:latin typeface="Times New Roman" charset="0"/>
                </a:rPr>
                <a:t>c</a:t>
              </a:r>
              <a:r>
                <a:rPr lang="en-US" altLang="zh-CN" baseline="-25000" dirty="0" smtClean="0">
                  <a:latin typeface="Times New Roman" charset="0"/>
                </a:rPr>
                <a:t>0</a:t>
              </a:r>
              <a:r>
                <a:rPr lang="en-US" altLang="zh-CN" baseline="30000" dirty="0" smtClean="0">
                  <a:latin typeface="Times New Roman" charset="0"/>
                </a:rPr>
                <a:t>0</a:t>
              </a:r>
              <a:endParaRPr lang="en-US" altLang="zh-CN" baseline="30000" dirty="0">
                <a:latin typeface="Times New Roman" charset="0"/>
              </a:endParaRPr>
            </a:p>
          </p:txBody>
        </p:sp>
        <p:sp>
          <p:nvSpPr>
            <p:cNvPr id="101" name="Rectangle 182"/>
            <p:cNvSpPr>
              <a:spLocks/>
            </p:cNvSpPr>
            <p:nvPr/>
          </p:nvSpPr>
          <p:spPr bwMode="auto">
            <a:xfrm>
              <a:off x="6910316" y="1769374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i="1" dirty="0" smtClean="0">
                  <a:latin typeface="Times New Roman" charset="0"/>
                </a:rPr>
                <a:t>c</a:t>
              </a:r>
              <a:r>
                <a:rPr lang="en-US" altLang="zh-CN" baseline="-25000" dirty="0" smtClean="0">
                  <a:latin typeface="Times New Roman" charset="0"/>
                </a:rPr>
                <a:t>1</a:t>
              </a:r>
              <a:r>
                <a:rPr lang="en-US" altLang="zh-CN" baseline="30000" dirty="0" smtClean="0">
                  <a:latin typeface="Times New Roman" charset="0"/>
                </a:rPr>
                <a:t>0</a:t>
              </a:r>
              <a:endParaRPr lang="en-US" altLang="zh-CN" baseline="30000" dirty="0">
                <a:latin typeface="Times New Roman" charset="0"/>
              </a:endParaRPr>
            </a:p>
          </p:txBody>
        </p:sp>
        <p:sp>
          <p:nvSpPr>
            <p:cNvPr id="102" name="Rectangle 182"/>
            <p:cNvSpPr>
              <a:spLocks/>
            </p:cNvSpPr>
            <p:nvPr/>
          </p:nvSpPr>
          <p:spPr bwMode="auto">
            <a:xfrm>
              <a:off x="7273652" y="1769374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i="1" dirty="0" smtClean="0">
                  <a:latin typeface="Times New Roman" charset="0"/>
                </a:rPr>
                <a:t>c</a:t>
              </a:r>
              <a:r>
                <a:rPr lang="en-US" altLang="zh-CN" baseline="-25000" dirty="0" smtClean="0">
                  <a:latin typeface="Times New Roman" charset="0"/>
                </a:rPr>
                <a:t>2</a:t>
              </a:r>
              <a:r>
                <a:rPr lang="en-US" altLang="zh-CN" baseline="30000" dirty="0" smtClean="0">
                  <a:latin typeface="Times New Roman" charset="0"/>
                </a:rPr>
                <a:t>0</a:t>
              </a:r>
              <a:endParaRPr lang="en-US" altLang="zh-CN" baseline="30000" dirty="0">
                <a:latin typeface="Times New Roman" charset="0"/>
              </a:endParaRPr>
            </a:p>
          </p:txBody>
        </p:sp>
        <p:sp>
          <p:nvSpPr>
            <p:cNvPr id="103" name="Rectangle 182"/>
            <p:cNvSpPr>
              <a:spLocks/>
            </p:cNvSpPr>
            <p:nvPr/>
          </p:nvSpPr>
          <p:spPr bwMode="auto">
            <a:xfrm>
              <a:off x="8026415" y="1769374"/>
              <a:ext cx="430839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i="1" dirty="0" smtClean="0">
                  <a:latin typeface="Times New Roman" charset="0"/>
                </a:rPr>
                <a:t>c</a:t>
              </a:r>
              <a:r>
                <a:rPr lang="en-US" altLang="zh-CN" i="1" baseline="-25000" dirty="0" smtClean="0">
                  <a:latin typeface="Times New Roman" charset="0"/>
                </a:rPr>
                <a:t>n</a:t>
              </a:r>
              <a:r>
                <a:rPr lang="en-US" altLang="zh-CN" baseline="30000" dirty="0" smtClean="0">
                  <a:latin typeface="Times New Roman" charset="0"/>
                </a:rPr>
                <a:t>0</a:t>
              </a:r>
              <a:endParaRPr lang="en-US" altLang="zh-CN" baseline="30000" dirty="0">
                <a:latin typeface="Times New Roman" charset="0"/>
              </a:endParaRPr>
            </a:p>
          </p:txBody>
        </p:sp>
        <p:sp>
          <p:nvSpPr>
            <p:cNvPr id="104" name="矩形 103"/>
            <p:cNvSpPr>
              <a:spLocks noChangeAspect="1"/>
            </p:cNvSpPr>
            <p:nvPr/>
          </p:nvSpPr>
          <p:spPr>
            <a:xfrm>
              <a:off x="6526485" y="2185326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5" name="矩形 104"/>
            <p:cNvSpPr>
              <a:spLocks noChangeAspect="1"/>
            </p:cNvSpPr>
            <p:nvPr/>
          </p:nvSpPr>
          <p:spPr>
            <a:xfrm>
              <a:off x="6986523" y="2185326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6" name="矩形 105"/>
            <p:cNvSpPr>
              <a:spLocks noChangeAspect="1"/>
            </p:cNvSpPr>
            <p:nvPr/>
          </p:nvSpPr>
          <p:spPr>
            <a:xfrm>
              <a:off x="7352121" y="2185326"/>
              <a:ext cx="323999" cy="324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7" name="矩形 106"/>
            <p:cNvSpPr>
              <a:spLocks noChangeAspect="1"/>
            </p:cNvSpPr>
            <p:nvPr/>
          </p:nvSpPr>
          <p:spPr>
            <a:xfrm>
              <a:off x="7717719" y="2185326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8" name="矩形 107"/>
            <p:cNvSpPr>
              <a:spLocks noChangeAspect="1"/>
            </p:cNvSpPr>
            <p:nvPr/>
          </p:nvSpPr>
          <p:spPr>
            <a:xfrm>
              <a:off x="8083317" y="2185326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9" name="Rectangle 182"/>
            <p:cNvSpPr>
              <a:spLocks/>
            </p:cNvSpPr>
            <p:nvPr/>
          </p:nvSpPr>
          <p:spPr bwMode="auto">
            <a:xfrm>
              <a:off x="7641874" y="1811498"/>
              <a:ext cx="473923" cy="37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baseline="30000" dirty="0" smtClean="0">
                  <a:latin typeface="Times New Roman" charset="0"/>
                </a:rPr>
                <a:t>…</a:t>
              </a:r>
              <a:endParaRPr lang="en-US" altLang="zh-CN" baseline="30000" dirty="0">
                <a:latin typeface="Times New Roman" charset="0"/>
              </a:endParaRPr>
            </a:p>
          </p:txBody>
        </p:sp>
      </p:grpSp>
      <p:grpSp>
        <p:nvGrpSpPr>
          <p:cNvPr id="110" name="组 109"/>
          <p:cNvGrpSpPr/>
          <p:nvPr/>
        </p:nvGrpSpPr>
        <p:grpSpPr>
          <a:xfrm>
            <a:off x="350791" y="2906663"/>
            <a:ext cx="1419481" cy="2204939"/>
            <a:chOff x="350791" y="2906663"/>
            <a:chExt cx="1419481" cy="2204939"/>
          </a:xfrm>
        </p:grpSpPr>
        <p:sp>
          <p:nvSpPr>
            <p:cNvPr id="111" name="Rectangle 182"/>
            <p:cNvSpPr>
              <a:spLocks/>
            </p:cNvSpPr>
            <p:nvPr/>
          </p:nvSpPr>
          <p:spPr bwMode="auto">
            <a:xfrm>
              <a:off x="350791" y="4730958"/>
              <a:ext cx="1419481" cy="3806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900000"/>
              </a:solidFill>
              <a:miter lim="0"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latin typeface="Times New Roman" charset="0"/>
                </a:rPr>
                <a:t>Disable all E</a:t>
              </a:r>
              <a:r>
                <a:rPr lang="en-US" altLang="zh-CN" i="1" baseline="-25000" dirty="0">
                  <a:latin typeface="Times New Roman" charset="0"/>
                </a:rPr>
                <a:t>i</a:t>
              </a:r>
              <a:endParaRPr lang="en-US" altLang="zh-CN" baseline="-25000" dirty="0">
                <a:latin typeface="Times New Roman" charset="0"/>
              </a:endParaRPr>
            </a:p>
          </p:txBody>
        </p:sp>
        <p:cxnSp>
          <p:nvCxnSpPr>
            <p:cNvPr id="112" name="肘形连接符 12"/>
            <p:cNvCxnSpPr>
              <a:cxnSpLocks noChangeShapeType="1"/>
              <a:endCxn id="111" idx="0"/>
            </p:cNvCxnSpPr>
            <p:nvPr/>
          </p:nvCxnSpPr>
          <p:spPr bwMode="auto">
            <a:xfrm rot="10800000" flipV="1">
              <a:off x="1060532" y="3132824"/>
              <a:ext cx="265340" cy="1598133"/>
            </a:xfrm>
            <a:prstGeom prst="bentConnector2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240"/>
            <p:cNvSpPr>
              <a:spLocks/>
            </p:cNvSpPr>
            <p:nvPr/>
          </p:nvSpPr>
          <p:spPr bwMode="auto">
            <a:xfrm>
              <a:off x="1089715" y="2906663"/>
              <a:ext cx="227275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</a:rPr>
                <a:t>N</a:t>
              </a:r>
              <a:endParaRPr lang="en-US" altLang="zh-CN" sz="1200" baseline="-25000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14" name="组 113"/>
          <p:cNvGrpSpPr/>
          <p:nvPr/>
        </p:nvGrpSpPr>
        <p:grpSpPr>
          <a:xfrm>
            <a:off x="7351223" y="2180434"/>
            <a:ext cx="1056093" cy="324448"/>
            <a:chOff x="7351223" y="2180434"/>
            <a:chExt cx="1056093" cy="324448"/>
          </a:xfrm>
        </p:grpSpPr>
        <p:cxnSp>
          <p:nvCxnSpPr>
            <p:cNvPr id="115" name="直线连接符 114"/>
            <p:cNvCxnSpPr/>
            <p:nvPr/>
          </p:nvCxnSpPr>
          <p:spPr>
            <a:xfrm>
              <a:off x="7351223" y="2185326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线连接符 115"/>
            <p:cNvCxnSpPr/>
            <p:nvPr/>
          </p:nvCxnSpPr>
          <p:spPr>
            <a:xfrm rot="5400000">
              <a:off x="7354118" y="2182880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线连接符 116"/>
            <p:cNvCxnSpPr/>
            <p:nvPr/>
          </p:nvCxnSpPr>
          <p:spPr>
            <a:xfrm>
              <a:off x="8082419" y="2185326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线连接符 117"/>
            <p:cNvCxnSpPr/>
            <p:nvPr/>
          </p:nvCxnSpPr>
          <p:spPr>
            <a:xfrm rot="5400000">
              <a:off x="8085314" y="2182880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组 118"/>
          <p:cNvGrpSpPr/>
          <p:nvPr/>
        </p:nvGrpSpPr>
        <p:grpSpPr>
          <a:xfrm>
            <a:off x="2823949" y="2906663"/>
            <a:ext cx="1505139" cy="1063998"/>
            <a:chOff x="2823949" y="2906663"/>
            <a:chExt cx="1505139" cy="1063998"/>
          </a:xfrm>
        </p:grpSpPr>
        <p:sp>
          <p:nvSpPr>
            <p:cNvPr id="120" name="流程图: 决策 5"/>
            <p:cNvSpPr/>
            <p:nvPr/>
          </p:nvSpPr>
          <p:spPr bwMode="auto">
            <a:xfrm>
              <a:off x="2823949" y="3301095"/>
              <a:ext cx="1505139" cy="669566"/>
            </a:xfrm>
            <a:prstGeom prst="flowChartDecisi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 eaLnBrk="1" fontAlgn="auto" hangingPunct="1">
                <a:spcAft>
                  <a:spcPts val="0"/>
                </a:spcAft>
                <a:defRPr/>
              </a:pPr>
              <a:endParaRPr lang="zh-CN" altLang="en-US" sz="1000" i="1" dirty="0">
                <a:latin typeface="Times New Roman" pitchFamily="18" charset="0"/>
              </a:endParaRPr>
            </a:p>
          </p:txBody>
        </p:sp>
        <p:sp>
          <p:nvSpPr>
            <p:cNvPr id="121" name="Rectangle 182"/>
            <p:cNvSpPr>
              <a:spLocks/>
            </p:cNvSpPr>
            <p:nvPr/>
          </p:nvSpPr>
          <p:spPr bwMode="auto">
            <a:xfrm>
              <a:off x="3107824" y="3447758"/>
              <a:ext cx="967490" cy="42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dirty="0" smtClean="0">
                  <a:latin typeface="Times New Roman" charset="0"/>
                </a:rPr>
                <a:t>{</a:t>
              </a:r>
              <a:r>
                <a:rPr lang="en-US" altLang="zh-CN" sz="1600" i="1" dirty="0" err="1" smtClean="0">
                  <a:latin typeface="Times New Roman" charset="0"/>
                </a:rPr>
                <a:t>Q</a:t>
              </a:r>
              <a:r>
                <a:rPr lang="en-US" altLang="zh-CN" sz="1600" i="1" baseline="-25000" dirty="0" err="1" smtClean="0">
                  <a:latin typeface="Times New Roman" charset="0"/>
                </a:rPr>
                <a:t>i</a:t>
              </a:r>
              <a:r>
                <a:rPr lang="en-US" altLang="zh-CN" sz="1600" dirty="0" smtClean="0">
                  <a:latin typeface="Times New Roman" charset="0"/>
                </a:rPr>
                <a:t>}</a:t>
              </a:r>
              <a:r>
                <a:rPr lang="en-US" altLang="zh-CN" sz="1600" i="1" dirty="0" smtClean="0">
                  <a:latin typeface="Times New Roman" charset="0"/>
                </a:rPr>
                <a:t> </a:t>
              </a:r>
              <a:r>
                <a:rPr lang="en-US" altLang="zh-CN" sz="1600" i="1" dirty="0">
                  <a:latin typeface="Times New Roman" charset="0"/>
                </a:rPr>
                <a:t>have output?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  <p:cxnSp>
          <p:nvCxnSpPr>
            <p:cNvPr id="122" name="肘形连接符 35"/>
            <p:cNvCxnSpPr>
              <a:cxnSpLocks noChangeShapeType="1"/>
              <a:endCxn id="120" idx="0"/>
            </p:cNvCxnSpPr>
            <p:nvPr/>
          </p:nvCxnSpPr>
          <p:spPr bwMode="auto">
            <a:xfrm>
              <a:off x="2831011" y="3132825"/>
              <a:ext cx="745508" cy="168270"/>
            </a:xfrm>
            <a:prstGeom prst="bentConnector2">
              <a:avLst/>
            </a:prstGeom>
            <a:noFill/>
            <a:ln w="19050">
              <a:solidFill>
                <a:srgbClr val="3F5B03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Rectangle 240"/>
            <p:cNvSpPr>
              <a:spLocks/>
            </p:cNvSpPr>
            <p:nvPr/>
          </p:nvSpPr>
          <p:spPr bwMode="auto">
            <a:xfrm>
              <a:off x="2830635" y="2906663"/>
              <a:ext cx="228662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5">
                      <a:lumMod val="50000"/>
                    </a:schemeClr>
                  </a:solidFill>
                  <a:latin typeface="Times New Roman" charset="0"/>
                </a:rPr>
                <a:t>Y</a:t>
              </a:r>
              <a:endParaRPr lang="en-US" altLang="zh-CN" sz="1200" baseline="-25000" dirty="0">
                <a:solidFill>
                  <a:schemeClr val="accent5">
                    <a:lumMod val="50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24" name="组 123"/>
          <p:cNvGrpSpPr/>
          <p:nvPr/>
        </p:nvGrpSpPr>
        <p:grpSpPr>
          <a:xfrm>
            <a:off x="6526485" y="2580824"/>
            <a:ext cx="1880831" cy="324000"/>
            <a:chOff x="6526485" y="2580824"/>
            <a:chExt cx="1880831" cy="324000"/>
          </a:xfrm>
        </p:grpSpPr>
        <p:sp>
          <p:nvSpPr>
            <p:cNvPr id="125" name="矩形 124"/>
            <p:cNvSpPr>
              <a:spLocks noChangeAspect="1"/>
            </p:cNvSpPr>
            <p:nvPr/>
          </p:nvSpPr>
          <p:spPr>
            <a:xfrm>
              <a:off x="6526485" y="2580824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6" name="矩形 125"/>
            <p:cNvSpPr>
              <a:spLocks noChangeAspect="1"/>
            </p:cNvSpPr>
            <p:nvPr/>
          </p:nvSpPr>
          <p:spPr>
            <a:xfrm>
              <a:off x="6986523" y="2580824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7" name="矩形 126"/>
            <p:cNvSpPr>
              <a:spLocks noChangeAspect="1"/>
            </p:cNvSpPr>
            <p:nvPr/>
          </p:nvSpPr>
          <p:spPr>
            <a:xfrm>
              <a:off x="7352121" y="2580824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8" name="矩形 127"/>
            <p:cNvSpPr>
              <a:spLocks noChangeAspect="1"/>
            </p:cNvSpPr>
            <p:nvPr/>
          </p:nvSpPr>
          <p:spPr>
            <a:xfrm>
              <a:off x="7717719" y="2580824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9" name="矩形 128"/>
            <p:cNvSpPr>
              <a:spLocks noChangeAspect="1"/>
            </p:cNvSpPr>
            <p:nvPr/>
          </p:nvSpPr>
          <p:spPr>
            <a:xfrm>
              <a:off x="8083317" y="2580824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0" name="组 129"/>
          <p:cNvGrpSpPr/>
          <p:nvPr/>
        </p:nvGrpSpPr>
        <p:grpSpPr>
          <a:xfrm>
            <a:off x="1839155" y="3396464"/>
            <a:ext cx="1171279" cy="1715138"/>
            <a:chOff x="1839155" y="3396464"/>
            <a:chExt cx="1171279" cy="1715138"/>
          </a:xfrm>
        </p:grpSpPr>
        <p:sp>
          <p:nvSpPr>
            <p:cNvPr id="131" name="Rectangle 182"/>
            <p:cNvSpPr>
              <a:spLocks/>
            </p:cNvSpPr>
            <p:nvPr/>
          </p:nvSpPr>
          <p:spPr bwMode="auto">
            <a:xfrm>
              <a:off x="1839155" y="4730958"/>
              <a:ext cx="1171279" cy="3806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900000"/>
              </a:solidFill>
              <a:miter lim="0"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latin typeface="Times New Roman" charset="0"/>
                </a:rPr>
                <a:t>Disable E</a:t>
              </a:r>
              <a:r>
                <a:rPr lang="en-US" altLang="zh-CN" i="1" baseline="-25000" dirty="0">
                  <a:latin typeface="Times New Roman" charset="0"/>
                </a:rPr>
                <a:t>0</a:t>
              </a:r>
              <a:endParaRPr lang="en-US" altLang="zh-CN" baseline="-25000" dirty="0">
                <a:latin typeface="Times New Roman" charset="0"/>
              </a:endParaRPr>
            </a:p>
          </p:txBody>
        </p:sp>
        <p:cxnSp>
          <p:nvCxnSpPr>
            <p:cNvPr id="132" name="肘形连接符 35"/>
            <p:cNvCxnSpPr>
              <a:cxnSpLocks noChangeShapeType="1"/>
              <a:endCxn id="131" idx="0"/>
            </p:cNvCxnSpPr>
            <p:nvPr/>
          </p:nvCxnSpPr>
          <p:spPr bwMode="auto">
            <a:xfrm rot="10800000" flipV="1">
              <a:off x="2424795" y="3635878"/>
              <a:ext cx="399155" cy="1095080"/>
            </a:xfrm>
            <a:prstGeom prst="bentConnector2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" name="Rectangle 240"/>
            <p:cNvSpPr>
              <a:spLocks/>
            </p:cNvSpPr>
            <p:nvPr/>
          </p:nvSpPr>
          <p:spPr bwMode="auto">
            <a:xfrm>
              <a:off x="2621360" y="3396464"/>
              <a:ext cx="227275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</a:rPr>
                <a:t>N</a:t>
              </a:r>
              <a:endParaRPr lang="en-US" altLang="zh-CN" sz="1200" baseline="-25000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34" name="组 133"/>
          <p:cNvGrpSpPr/>
          <p:nvPr/>
        </p:nvGrpSpPr>
        <p:grpSpPr>
          <a:xfrm>
            <a:off x="6520695" y="2580376"/>
            <a:ext cx="324897" cy="324448"/>
            <a:chOff x="6520695" y="2580376"/>
            <a:chExt cx="324897" cy="324448"/>
          </a:xfrm>
        </p:grpSpPr>
        <p:cxnSp>
          <p:nvCxnSpPr>
            <p:cNvPr id="135" name="直线连接符 134"/>
            <p:cNvCxnSpPr/>
            <p:nvPr/>
          </p:nvCxnSpPr>
          <p:spPr>
            <a:xfrm>
              <a:off x="6520695" y="2585268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线连接符 135"/>
            <p:cNvCxnSpPr/>
            <p:nvPr/>
          </p:nvCxnSpPr>
          <p:spPr>
            <a:xfrm rot="5400000">
              <a:off x="6523590" y="2582822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组 136"/>
          <p:cNvGrpSpPr/>
          <p:nvPr/>
        </p:nvGrpSpPr>
        <p:grpSpPr>
          <a:xfrm>
            <a:off x="4289922" y="3396464"/>
            <a:ext cx="1506984" cy="1075636"/>
            <a:chOff x="4289922" y="3396464"/>
            <a:chExt cx="1506984" cy="1075636"/>
          </a:xfrm>
        </p:grpSpPr>
        <p:sp>
          <p:nvSpPr>
            <p:cNvPr id="138" name="流程图: 决策 8"/>
            <p:cNvSpPr/>
            <p:nvPr/>
          </p:nvSpPr>
          <p:spPr bwMode="auto">
            <a:xfrm>
              <a:off x="4289922" y="3804379"/>
              <a:ext cx="1506984" cy="667721"/>
            </a:xfrm>
            <a:prstGeom prst="flowChartDecisi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 eaLnBrk="1" fontAlgn="auto" hangingPunct="1">
                <a:spcAft>
                  <a:spcPts val="0"/>
                </a:spcAft>
                <a:defRPr/>
              </a:pPr>
              <a:endParaRPr lang="zh-CN" altLang="en-US" sz="1000" i="1" dirty="0">
                <a:latin typeface="Times New Roman" pitchFamily="18" charset="0"/>
              </a:endParaRPr>
            </a:p>
          </p:txBody>
        </p:sp>
        <p:sp>
          <p:nvSpPr>
            <p:cNvPr id="139" name="Rectangle 182"/>
            <p:cNvSpPr>
              <a:spLocks/>
            </p:cNvSpPr>
            <p:nvPr/>
          </p:nvSpPr>
          <p:spPr bwMode="auto">
            <a:xfrm>
              <a:off x="4625711" y="4017248"/>
              <a:ext cx="880615" cy="287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dirty="0" smtClean="0">
                  <a:latin typeface="Times New Roman" charset="0"/>
                </a:rPr>
                <a:t>{</a:t>
              </a:r>
              <a:r>
                <a:rPr lang="en-US" altLang="zh-CN" sz="1600" i="1" dirty="0" err="1" smtClean="0">
                  <a:latin typeface="Times New Roman" charset="0"/>
                </a:rPr>
                <a:t>Q</a:t>
              </a:r>
              <a:r>
                <a:rPr lang="en-US" altLang="zh-CN" sz="1600" i="1" baseline="-25000" dirty="0" err="1" smtClean="0">
                  <a:latin typeface="Times New Roman" charset="0"/>
                </a:rPr>
                <a:t>i</a:t>
              </a:r>
              <a:r>
                <a:rPr lang="en-US" altLang="zh-CN" sz="1600" dirty="0" smtClean="0">
                  <a:latin typeface="Times New Roman" charset="0"/>
                </a:rPr>
                <a:t>}</a:t>
              </a:r>
              <a:r>
                <a:rPr lang="en-US" altLang="zh-CN" sz="1600" i="1" dirty="0" smtClean="0">
                  <a:latin typeface="Times New Roman" charset="0"/>
                </a:rPr>
                <a:t> </a:t>
              </a:r>
              <a:r>
                <a:rPr lang="en-US" altLang="zh-CN" sz="1600" i="1" dirty="0">
                  <a:latin typeface="Times New Roman" charset="0"/>
                </a:rPr>
                <a:t>have conflicts?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  <p:cxnSp>
          <p:nvCxnSpPr>
            <p:cNvPr id="140" name="肘形连接符 35"/>
            <p:cNvCxnSpPr>
              <a:cxnSpLocks noChangeShapeType="1"/>
              <a:endCxn id="138" idx="0"/>
            </p:cNvCxnSpPr>
            <p:nvPr/>
          </p:nvCxnSpPr>
          <p:spPr bwMode="auto">
            <a:xfrm>
              <a:off x="4329088" y="3635878"/>
              <a:ext cx="714326" cy="168501"/>
            </a:xfrm>
            <a:prstGeom prst="bentConnector2">
              <a:avLst/>
            </a:prstGeom>
            <a:noFill/>
            <a:ln w="19050">
              <a:solidFill>
                <a:srgbClr val="3F5B03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1" name="Rectangle 240"/>
            <p:cNvSpPr>
              <a:spLocks/>
            </p:cNvSpPr>
            <p:nvPr/>
          </p:nvSpPr>
          <p:spPr bwMode="auto">
            <a:xfrm>
              <a:off x="4362280" y="3396464"/>
              <a:ext cx="228662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5">
                      <a:lumMod val="50000"/>
                    </a:schemeClr>
                  </a:solidFill>
                  <a:latin typeface="Times New Roman" charset="0"/>
                </a:rPr>
                <a:t>Y</a:t>
              </a:r>
              <a:endParaRPr lang="en-US" altLang="zh-CN" sz="1200" baseline="-25000" dirty="0">
                <a:solidFill>
                  <a:schemeClr val="accent5">
                    <a:lumMod val="50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42" name="组 141"/>
          <p:cNvGrpSpPr/>
          <p:nvPr/>
        </p:nvGrpSpPr>
        <p:grpSpPr>
          <a:xfrm>
            <a:off x="6526036" y="2976322"/>
            <a:ext cx="1880831" cy="324000"/>
            <a:chOff x="6526036" y="2976322"/>
            <a:chExt cx="1880831" cy="324000"/>
          </a:xfrm>
        </p:grpSpPr>
        <p:sp>
          <p:nvSpPr>
            <p:cNvPr id="143" name="矩形 142"/>
            <p:cNvSpPr>
              <a:spLocks noChangeAspect="1"/>
            </p:cNvSpPr>
            <p:nvPr/>
          </p:nvSpPr>
          <p:spPr>
            <a:xfrm>
              <a:off x="6526036" y="2976322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4" name="矩形 143"/>
            <p:cNvSpPr>
              <a:spLocks noChangeAspect="1"/>
            </p:cNvSpPr>
            <p:nvPr/>
          </p:nvSpPr>
          <p:spPr>
            <a:xfrm>
              <a:off x="6986074" y="2976322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5" name="矩形 144"/>
            <p:cNvSpPr>
              <a:spLocks noChangeAspect="1"/>
            </p:cNvSpPr>
            <p:nvPr/>
          </p:nvSpPr>
          <p:spPr>
            <a:xfrm>
              <a:off x="7351672" y="2976322"/>
              <a:ext cx="323999" cy="324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6" name="矩形 145"/>
            <p:cNvSpPr>
              <a:spLocks noChangeAspect="1"/>
            </p:cNvSpPr>
            <p:nvPr/>
          </p:nvSpPr>
          <p:spPr>
            <a:xfrm>
              <a:off x="7717270" y="2976322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7" name="矩形 146"/>
            <p:cNvSpPr>
              <a:spLocks noChangeAspect="1"/>
            </p:cNvSpPr>
            <p:nvPr/>
          </p:nvSpPr>
          <p:spPr>
            <a:xfrm>
              <a:off x="8082868" y="2976322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48" name="组 147"/>
          <p:cNvGrpSpPr/>
          <p:nvPr/>
        </p:nvGrpSpPr>
        <p:grpSpPr>
          <a:xfrm>
            <a:off x="3119893" y="3892316"/>
            <a:ext cx="1935877" cy="1311673"/>
            <a:chOff x="3119893" y="3892316"/>
            <a:chExt cx="1935877" cy="1311673"/>
          </a:xfrm>
        </p:grpSpPr>
        <p:sp>
          <p:nvSpPr>
            <p:cNvPr id="149" name="Rectangle 182"/>
            <p:cNvSpPr>
              <a:spLocks/>
            </p:cNvSpPr>
            <p:nvPr/>
          </p:nvSpPr>
          <p:spPr bwMode="auto">
            <a:xfrm>
              <a:off x="3119893" y="4638572"/>
              <a:ext cx="1935877" cy="56541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50000"/>
                </a:schemeClr>
              </a:solidFill>
              <a:prstDash val="lgDash"/>
              <a:miter lim="0"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i="1" dirty="0">
                  <a:latin typeface="Times New Roman" charset="0"/>
                </a:rPr>
                <a:t>No adjustment needed</a:t>
              </a:r>
              <a:br>
                <a:rPr lang="en-US" altLang="zh-CN" sz="1600" i="1" dirty="0">
                  <a:latin typeface="Times New Roman" charset="0"/>
                </a:rPr>
              </a:br>
              <a:r>
                <a:rPr lang="en-US" altLang="zh-CN" sz="1600" i="1" dirty="0">
                  <a:latin typeface="Times New Roman" charset="0"/>
                </a:rPr>
                <a:t>(ideal  output)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  <p:cxnSp>
          <p:nvCxnSpPr>
            <p:cNvPr id="150" name="肘形连接符 35"/>
            <p:cNvCxnSpPr>
              <a:cxnSpLocks noChangeShapeType="1"/>
              <a:endCxn id="149" idx="0"/>
            </p:cNvCxnSpPr>
            <p:nvPr/>
          </p:nvCxnSpPr>
          <p:spPr bwMode="auto">
            <a:xfrm rot="10800000" flipV="1">
              <a:off x="4087833" y="4138240"/>
              <a:ext cx="202089" cy="500331"/>
            </a:xfrm>
            <a:prstGeom prst="bentConnector2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Rectangle 240"/>
            <p:cNvSpPr>
              <a:spLocks/>
            </p:cNvSpPr>
            <p:nvPr/>
          </p:nvSpPr>
          <p:spPr bwMode="auto">
            <a:xfrm>
              <a:off x="4055985" y="3892316"/>
              <a:ext cx="227275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</a:rPr>
                <a:t>N</a:t>
              </a:r>
              <a:endParaRPr lang="en-US" altLang="zh-CN" sz="1200" baseline="-25000" dirty="0">
                <a:solidFill>
                  <a:schemeClr val="accent6">
                    <a:lumMod val="75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56" name="组 155"/>
          <p:cNvGrpSpPr/>
          <p:nvPr/>
        </p:nvGrpSpPr>
        <p:grpSpPr>
          <a:xfrm>
            <a:off x="6526485" y="3371821"/>
            <a:ext cx="1880831" cy="324000"/>
            <a:chOff x="6526485" y="3371821"/>
            <a:chExt cx="1880831" cy="324000"/>
          </a:xfrm>
        </p:grpSpPr>
        <p:sp>
          <p:nvSpPr>
            <p:cNvPr id="157" name="矩形 156"/>
            <p:cNvSpPr>
              <a:spLocks noChangeAspect="1"/>
            </p:cNvSpPr>
            <p:nvPr/>
          </p:nvSpPr>
          <p:spPr>
            <a:xfrm>
              <a:off x="6526485" y="3371821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8" name="矩形 157"/>
            <p:cNvSpPr>
              <a:spLocks noChangeAspect="1"/>
            </p:cNvSpPr>
            <p:nvPr/>
          </p:nvSpPr>
          <p:spPr>
            <a:xfrm>
              <a:off x="6986523" y="3371821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9" name="矩形 158"/>
            <p:cNvSpPr>
              <a:spLocks noChangeAspect="1"/>
            </p:cNvSpPr>
            <p:nvPr/>
          </p:nvSpPr>
          <p:spPr>
            <a:xfrm>
              <a:off x="7352121" y="3371821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0" name="矩形 159"/>
            <p:cNvSpPr>
              <a:spLocks noChangeAspect="1"/>
            </p:cNvSpPr>
            <p:nvPr/>
          </p:nvSpPr>
          <p:spPr>
            <a:xfrm>
              <a:off x="7717719" y="3371821"/>
              <a:ext cx="323999" cy="3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1" name="矩形 160"/>
            <p:cNvSpPr>
              <a:spLocks noChangeAspect="1"/>
            </p:cNvSpPr>
            <p:nvPr/>
          </p:nvSpPr>
          <p:spPr>
            <a:xfrm>
              <a:off x="8083317" y="3371821"/>
              <a:ext cx="323999" cy="3240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2" name="组 161"/>
          <p:cNvGrpSpPr/>
          <p:nvPr/>
        </p:nvGrpSpPr>
        <p:grpSpPr>
          <a:xfrm>
            <a:off x="5124980" y="3892316"/>
            <a:ext cx="1763032" cy="1311673"/>
            <a:chOff x="5124980" y="3892316"/>
            <a:chExt cx="1763032" cy="1311673"/>
          </a:xfrm>
        </p:grpSpPr>
        <p:cxnSp>
          <p:nvCxnSpPr>
            <p:cNvPr id="163" name="肘形连接符 35"/>
            <p:cNvCxnSpPr>
              <a:cxnSpLocks noChangeShapeType="1"/>
              <a:endCxn id="164" idx="0"/>
            </p:cNvCxnSpPr>
            <p:nvPr/>
          </p:nvCxnSpPr>
          <p:spPr bwMode="auto">
            <a:xfrm>
              <a:off x="5796906" y="4138240"/>
              <a:ext cx="209590" cy="500331"/>
            </a:xfrm>
            <a:prstGeom prst="bentConnector2">
              <a:avLst/>
            </a:prstGeom>
            <a:noFill/>
            <a:ln w="19050">
              <a:solidFill>
                <a:srgbClr val="3F5B03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" name="Rectangle 182"/>
            <p:cNvSpPr>
              <a:spLocks/>
            </p:cNvSpPr>
            <p:nvPr/>
          </p:nvSpPr>
          <p:spPr bwMode="auto">
            <a:xfrm>
              <a:off x="5124980" y="4638572"/>
              <a:ext cx="1763032" cy="56541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900000"/>
              </a:solidFill>
              <a:miter lim="0"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i="1" dirty="0">
                  <a:latin typeface="Times New Roman" charset="0"/>
                </a:rPr>
                <a:t>Disable some of E</a:t>
              </a:r>
              <a:r>
                <a:rPr lang="en-US" altLang="zh-CN" sz="1600" i="1" baseline="-25000" dirty="0">
                  <a:latin typeface="Times New Roman" charset="0"/>
                </a:rPr>
                <a:t>i</a:t>
              </a:r>
              <a:r>
                <a:rPr lang="en-US" altLang="zh-CN" sz="1600" i="1" dirty="0">
                  <a:latin typeface="Times New Roman" charset="0"/>
                </a:rPr>
                <a:t> ,</a:t>
              </a:r>
              <a:br>
                <a:rPr lang="en-US" altLang="zh-CN" sz="1600" i="1" dirty="0">
                  <a:latin typeface="Times New Roman" charset="0"/>
                </a:rPr>
              </a:br>
              <a:r>
                <a:rPr lang="en-US" altLang="zh-CN" sz="1600" i="1" dirty="0">
                  <a:latin typeface="Times New Roman" charset="0"/>
                </a:rPr>
                <a:t>only one remains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  <p:sp>
          <p:nvSpPr>
            <p:cNvPr id="165" name="Rectangle 240"/>
            <p:cNvSpPr>
              <a:spLocks/>
            </p:cNvSpPr>
            <p:nvPr/>
          </p:nvSpPr>
          <p:spPr bwMode="auto">
            <a:xfrm>
              <a:off x="5796906" y="3892316"/>
              <a:ext cx="228662" cy="2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i="1" dirty="0">
                  <a:solidFill>
                    <a:schemeClr val="accent5">
                      <a:lumMod val="50000"/>
                    </a:schemeClr>
                  </a:solidFill>
                  <a:latin typeface="Times New Roman" charset="0"/>
                </a:rPr>
                <a:t>Y</a:t>
              </a:r>
              <a:endParaRPr lang="en-US" altLang="zh-CN" sz="1200" baseline="-25000" dirty="0">
                <a:solidFill>
                  <a:schemeClr val="accent5">
                    <a:lumMod val="50000"/>
                  </a:schemeClr>
                </a:solidFill>
                <a:latin typeface="Times New Roman" charset="0"/>
              </a:endParaRPr>
            </a:p>
          </p:txBody>
        </p:sp>
      </p:grpSp>
      <p:grpSp>
        <p:nvGrpSpPr>
          <p:cNvPr id="166" name="组 165"/>
          <p:cNvGrpSpPr/>
          <p:nvPr/>
        </p:nvGrpSpPr>
        <p:grpSpPr>
          <a:xfrm>
            <a:off x="8083317" y="3371373"/>
            <a:ext cx="324897" cy="324448"/>
            <a:chOff x="8083317" y="3371373"/>
            <a:chExt cx="324897" cy="324448"/>
          </a:xfrm>
        </p:grpSpPr>
        <p:cxnSp>
          <p:nvCxnSpPr>
            <p:cNvPr id="167" name="直线连接符 166"/>
            <p:cNvCxnSpPr/>
            <p:nvPr/>
          </p:nvCxnSpPr>
          <p:spPr>
            <a:xfrm>
              <a:off x="8083317" y="3376265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线连接符 167"/>
            <p:cNvCxnSpPr/>
            <p:nvPr/>
          </p:nvCxnSpPr>
          <p:spPr>
            <a:xfrm rot="5400000">
              <a:off x="8086212" y="3373819"/>
              <a:ext cx="324448" cy="31955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组 168"/>
          <p:cNvGrpSpPr/>
          <p:nvPr/>
        </p:nvGrpSpPr>
        <p:grpSpPr>
          <a:xfrm>
            <a:off x="1046256" y="5111600"/>
            <a:ext cx="5496352" cy="1083771"/>
            <a:chOff x="1046256" y="5111600"/>
            <a:chExt cx="5496352" cy="1083771"/>
          </a:xfrm>
        </p:grpSpPr>
        <p:sp>
          <p:nvSpPr>
            <p:cNvPr id="170" name="流程图: 准备 32"/>
            <p:cNvSpPr/>
            <p:nvPr/>
          </p:nvSpPr>
          <p:spPr bwMode="auto">
            <a:xfrm>
              <a:off x="2916866" y="5754679"/>
              <a:ext cx="1445415" cy="440692"/>
            </a:xfrm>
            <a:prstGeom prst="flowChartPreparation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defTabSz="642938" eaLnBrk="1" fontAlgn="auto" hangingPunct="1">
                <a:spcAft>
                  <a:spcPts val="0"/>
                </a:spcAft>
                <a:defRPr/>
              </a:pPr>
              <a:endParaRPr lang="zh-CN" altLang="en-US" sz="1000" i="1" dirty="0">
                <a:latin typeface="Times New Roman" pitchFamily="18" charset="0"/>
              </a:endParaRPr>
            </a:p>
          </p:txBody>
        </p:sp>
        <p:sp>
          <p:nvSpPr>
            <p:cNvPr id="171" name="Rectangle 182"/>
            <p:cNvSpPr>
              <a:spLocks/>
            </p:cNvSpPr>
            <p:nvPr/>
          </p:nvSpPr>
          <p:spPr bwMode="auto">
            <a:xfrm>
              <a:off x="3073976" y="5817636"/>
              <a:ext cx="1131195" cy="314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2000" i="1" dirty="0">
                  <a:latin typeface="Times New Roman" charset="0"/>
                </a:rPr>
                <a:t>E</a:t>
              </a:r>
              <a:r>
                <a:rPr lang="en-US" altLang="zh-CN" sz="2000" i="1" baseline="-25000" dirty="0">
                  <a:latin typeface="Times New Roman" charset="0"/>
                </a:rPr>
                <a:t>i</a:t>
              </a:r>
              <a:endParaRPr lang="en-US" altLang="zh-CN" sz="2000" baseline="-25000" dirty="0">
                <a:latin typeface="Times New Roman" charset="0"/>
              </a:endParaRPr>
            </a:p>
          </p:txBody>
        </p:sp>
        <p:cxnSp>
          <p:nvCxnSpPr>
            <p:cNvPr id="172" name="肘形连接符 35"/>
            <p:cNvCxnSpPr>
              <a:cxnSpLocks noChangeShapeType="1"/>
              <a:endCxn id="170" idx="0"/>
            </p:cNvCxnSpPr>
            <p:nvPr/>
          </p:nvCxnSpPr>
          <p:spPr bwMode="auto">
            <a:xfrm rot="16200000" flipH="1">
              <a:off x="2028515" y="4143619"/>
              <a:ext cx="643077" cy="2579042"/>
            </a:xfrm>
            <a:prstGeom prst="bentConnector3">
              <a:avLst>
                <a:gd name="adj1" fmla="val 56869"/>
              </a:avLst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3" name="肘形连接符 35"/>
            <p:cNvCxnSpPr>
              <a:cxnSpLocks noChangeShapeType="1"/>
              <a:endCxn id="170" idx="0"/>
            </p:cNvCxnSpPr>
            <p:nvPr/>
          </p:nvCxnSpPr>
          <p:spPr bwMode="auto">
            <a:xfrm rot="16200000" flipH="1">
              <a:off x="2710646" y="4825749"/>
              <a:ext cx="643077" cy="1214779"/>
            </a:xfrm>
            <a:prstGeom prst="bentConnector3">
              <a:avLst>
                <a:gd name="adj1" fmla="val 56869"/>
              </a:avLst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" name="肘形连接符 35"/>
            <p:cNvCxnSpPr>
              <a:cxnSpLocks noChangeShapeType="1"/>
              <a:endCxn id="170" idx="0"/>
            </p:cNvCxnSpPr>
            <p:nvPr/>
          </p:nvCxnSpPr>
          <p:spPr bwMode="auto">
            <a:xfrm rot="5400000">
              <a:off x="3588358" y="5255205"/>
              <a:ext cx="550690" cy="448258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prstDash val="lgDash"/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肘形连接符 35"/>
            <p:cNvCxnSpPr>
              <a:cxnSpLocks noChangeShapeType="1"/>
              <a:endCxn id="170" idx="0"/>
            </p:cNvCxnSpPr>
            <p:nvPr/>
          </p:nvCxnSpPr>
          <p:spPr bwMode="auto">
            <a:xfrm rot="5400000">
              <a:off x="4547690" y="4295873"/>
              <a:ext cx="550690" cy="2366922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2">
                  <a:lumMod val="75000"/>
                  <a:lumOff val="25000"/>
                </a:schemeClr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6" name="Rectangle 240"/>
            <p:cNvSpPr>
              <a:spLocks/>
            </p:cNvSpPr>
            <p:nvPr/>
          </p:nvSpPr>
          <p:spPr bwMode="auto">
            <a:xfrm>
              <a:off x="2418141" y="5193570"/>
              <a:ext cx="356157" cy="28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i="1" dirty="0">
                  <a:latin typeface="Times New Roman" charset="0"/>
                </a:rPr>
                <a:t>d</a:t>
              </a:r>
              <a:r>
                <a:rPr lang="en-US" altLang="zh-CN" sz="1600" baseline="-25000" dirty="0">
                  <a:latin typeface="Times New Roman" charset="0"/>
                </a:rPr>
                <a:t>0</a:t>
              </a:r>
              <a:endParaRPr lang="en-US" altLang="zh-CN" sz="1200" baseline="-25000" dirty="0">
                <a:latin typeface="Times New Roman" charset="0"/>
              </a:endParaRPr>
            </a:p>
          </p:txBody>
        </p:sp>
        <p:sp>
          <p:nvSpPr>
            <p:cNvPr id="177" name="Rectangle 240"/>
            <p:cNvSpPr>
              <a:spLocks/>
            </p:cNvSpPr>
            <p:nvPr/>
          </p:nvSpPr>
          <p:spPr bwMode="auto">
            <a:xfrm>
              <a:off x="1046256" y="5193570"/>
              <a:ext cx="356157" cy="28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i="1" dirty="0">
                  <a:latin typeface="Times New Roman" charset="0"/>
                </a:rPr>
                <a:t>d</a:t>
              </a:r>
              <a:r>
                <a:rPr lang="en-US" altLang="zh-CN" sz="1600" baseline="-25000" dirty="0">
                  <a:latin typeface="Times New Roman" charset="0"/>
                </a:rPr>
                <a:t>1</a:t>
              </a:r>
            </a:p>
          </p:txBody>
        </p:sp>
        <p:sp>
          <p:nvSpPr>
            <p:cNvPr id="178" name="Rectangle 240"/>
            <p:cNvSpPr>
              <a:spLocks/>
            </p:cNvSpPr>
            <p:nvPr/>
          </p:nvSpPr>
          <p:spPr bwMode="auto">
            <a:xfrm>
              <a:off x="6019128" y="5193570"/>
              <a:ext cx="523480" cy="28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 hangingPunct="1"/>
              <a:r>
                <a:rPr lang="en-US" altLang="zh-CN" sz="1600" i="1" dirty="0">
                  <a:latin typeface="Times New Roman" charset="0"/>
                </a:rPr>
                <a:t>d</a:t>
              </a:r>
              <a:r>
                <a:rPr lang="en-US" altLang="zh-CN" sz="1600" baseline="-25000" dirty="0">
                  <a:latin typeface="Times New Roman" charset="0"/>
                </a:rPr>
                <a:t>1</a:t>
              </a:r>
              <a:r>
                <a:rPr lang="en-US" altLang="zh-CN" sz="1600" i="1" dirty="0">
                  <a:latin typeface="Times New Roman" charset="0"/>
                </a:rPr>
                <a:t> +</a:t>
              </a:r>
              <a:r>
                <a:rPr lang="en-US" altLang="zh-CN" sz="1600" i="1" dirty="0" err="1">
                  <a:latin typeface="Times New Roman" charset="0"/>
                </a:rPr>
                <a:t>s</a:t>
              </a:r>
              <a:r>
                <a:rPr lang="en-US" altLang="zh-CN" sz="1600" i="1" baseline="-25000" dirty="0" err="1">
                  <a:latin typeface="Times New Roman" charset="0"/>
                </a:rPr>
                <a:t>i</a:t>
              </a:r>
              <a:endParaRPr lang="en-US" altLang="zh-CN" sz="1600" baseline="-250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852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Removing Sampling Conflicts</a:t>
            </a:r>
            <a:endParaRPr kumimoji="1" lang="zh-CN" altLang="en-US" sz="4000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>
          <a:xfrm>
            <a:off x="4853331" y="1477814"/>
            <a:ext cx="3960000" cy="4680000"/>
          </a:xfrm>
        </p:spPr>
        <p:txBody>
          <a:bodyPr/>
          <a:lstStyle/>
          <a:p>
            <a:pPr marL="349250" lvl="1" indent="-34925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CN" sz="2800" dirty="0" smtClean="0"/>
              <a:t>Disable control</a:t>
            </a:r>
            <a:endParaRPr lang="en-US" altLang="zh-CN" sz="2800" dirty="0"/>
          </a:p>
          <a:p>
            <a:pPr lvl="1"/>
            <a:r>
              <a:rPr lang="en-US" altLang="zh-CN" sz="2200" dirty="0" smtClean="0"/>
              <a:t>Disabling signal </a:t>
            </a:r>
            <a:r>
              <a:rPr lang="en-US" altLang="zh-CN" sz="2200" i="1" dirty="0" err="1" smtClean="0"/>
              <a:t>d</a:t>
            </a:r>
            <a:r>
              <a:rPr lang="en-US" altLang="zh-CN" sz="2200" i="1" baseline="-25000" dirty="0" err="1" smtClean="0"/>
              <a:t>i</a:t>
            </a:r>
            <a:endParaRPr lang="en-US" altLang="zh-CN" sz="2200" i="1" baseline="-25000" dirty="0" smtClean="0"/>
          </a:p>
          <a:p>
            <a:pPr lvl="2"/>
            <a:endParaRPr lang="en-US" altLang="zh-CN" dirty="0" smtClean="0"/>
          </a:p>
          <a:p>
            <a:pPr lvl="2"/>
            <a:endParaRPr lang="en-US" altLang="zh-CN" dirty="0" smtClean="0"/>
          </a:p>
          <a:p>
            <a:pPr lvl="2"/>
            <a:endParaRPr lang="en-US" altLang="zh-CN" dirty="0" smtClean="0"/>
          </a:p>
          <a:p>
            <a:pPr lvl="2">
              <a:spcBef>
                <a:spcPts val="1200"/>
              </a:spcBef>
            </a:pPr>
            <a:r>
              <a:rPr lang="en-US" altLang="zh-CN" dirty="0" smtClean="0"/>
              <a:t>If </a:t>
            </a:r>
            <a:r>
              <a:rPr lang="en-US" altLang="zh-CN" i="1" dirty="0" err="1" smtClean="0"/>
              <a:t>d</a:t>
            </a:r>
            <a:r>
              <a:rPr lang="en-US" altLang="zh-CN" i="1" baseline="-25000" dirty="0" err="1" smtClean="0"/>
              <a:t>j</a:t>
            </a:r>
            <a:r>
              <a:rPr lang="en-US" altLang="zh-CN" dirty="0" smtClean="0"/>
              <a:t>=TRUE, add an large value to threshold </a:t>
            </a:r>
            <a:r>
              <a:rPr lang="en-US" altLang="zh-CN" i="1" dirty="0" smtClean="0"/>
              <a:t>u</a:t>
            </a:r>
            <a:r>
              <a:rPr lang="en-US" altLang="zh-CN" dirty="0" smtClean="0"/>
              <a:t> to disable a class</a:t>
            </a:r>
          </a:p>
          <a:p>
            <a:pPr lvl="1"/>
            <a:r>
              <a:rPr lang="en-US" altLang="zh-CN" sz="2200" b="1" dirty="0" smtClean="0">
                <a:solidFill>
                  <a:srgbClr val="900000"/>
                </a:solidFill>
              </a:rPr>
              <a:t>Important Fact #1</a:t>
            </a:r>
            <a:r>
              <a:rPr lang="en-US" altLang="zh-CN" sz="2200" dirty="0" smtClean="0">
                <a:solidFill>
                  <a:srgbClr val="900000"/>
                </a:solidFill>
              </a:rPr>
              <a:t/>
            </a:r>
            <a:br>
              <a:rPr lang="en-US" altLang="zh-CN" sz="2200" dirty="0" smtClean="0">
                <a:solidFill>
                  <a:srgbClr val="900000"/>
                </a:solidFill>
              </a:rPr>
            </a:br>
            <a:r>
              <a:rPr lang="en-US" altLang="zh-CN" dirty="0" smtClean="0"/>
              <a:t>A very large quantization threshold will force the output to be 0</a:t>
            </a:r>
            <a:endParaRPr lang="en-US" altLang="zh-CN" sz="2200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Rectangle 114"/>
          <p:cNvSpPr>
            <a:spLocks/>
          </p:cNvSpPr>
          <p:nvPr/>
        </p:nvSpPr>
        <p:spPr bwMode="auto">
          <a:xfrm>
            <a:off x="3384288" y="222598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30" name="Rectangle 114"/>
          <p:cNvSpPr>
            <a:spLocks/>
          </p:cNvSpPr>
          <p:nvPr/>
        </p:nvSpPr>
        <p:spPr bwMode="auto">
          <a:xfrm>
            <a:off x="3457878" y="490783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10" name="Rectangle 36"/>
          <p:cNvSpPr>
            <a:spLocks/>
          </p:cNvSpPr>
          <p:nvPr/>
        </p:nvSpPr>
        <p:spPr bwMode="auto">
          <a:xfrm>
            <a:off x="678996" y="2178418"/>
            <a:ext cx="657456" cy="447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Q</a:t>
            </a:r>
            <a:r>
              <a:rPr lang="en-US" altLang="zh-CN" sz="2000" b="1" baseline="-25000" dirty="0" smtClean="0">
                <a:latin typeface="Times New Roman" charset="0"/>
              </a:rPr>
              <a:t>0</a:t>
            </a:r>
            <a:endParaRPr lang="en-US" altLang="zh-CN" sz="2800" b="1" baseline="-25000" dirty="0">
              <a:latin typeface="Times New Roman" charset="0"/>
            </a:endParaRPr>
          </a:p>
        </p:txBody>
      </p:sp>
      <p:sp>
        <p:nvSpPr>
          <p:cNvPr id="11" name="Rectangle 182"/>
          <p:cNvSpPr>
            <a:spLocks/>
          </p:cNvSpPr>
          <p:nvPr/>
        </p:nvSpPr>
        <p:spPr bwMode="auto">
          <a:xfrm>
            <a:off x="586154" y="1570751"/>
            <a:ext cx="843139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0 </a:t>
            </a:r>
            <a:r>
              <a:rPr lang="en-US" altLang="zh-CN" sz="2000" dirty="0" smtClean="0">
                <a:latin typeface="Times New Roman" charset="0"/>
              </a:rPr>
              <a:t>= </a:t>
            </a:r>
            <a:r>
              <a:rPr lang="en-US" altLang="zh-CN" sz="2000" dirty="0" err="1" smtClean="0">
                <a:latin typeface="Times New Roman" charset="0"/>
              </a:rPr>
              <a:t>Σ</a:t>
            </a:r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i</a:t>
            </a:r>
            <a:endParaRPr lang="en-US" altLang="zh-CN" sz="2000" i="1" baseline="-25000" dirty="0">
              <a:latin typeface="Times New Roman" charset="0"/>
            </a:endParaRPr>
          </a:p>
        </p:txBody>
      </p:sp>
      <p:cxnSp>
        <p:nvCxnSpPr>
          <p:cNvPr id="12" name="直接箭头连接符 104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1007724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543"/>
          <p:cNvCxnSpPr>
            <a:cxnSpLocks noChangeShapeType="1"/>
            <a:stCxn id="31" idx="2"/>
            <a:endCxn id="14" idx="0"/>
          </p:cNvCxnSpPr>
          <p:nvPr/>
        </p:nvCxnSpPr>
        <p:spPr bwMode="auto">
          <a:xfrm>
            <a:off x="1007725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268"/>
          <p:cNvSpPr>
            <a:spLocks/>
          </p:cNvSpPr>
          <p:nvPr/>
        </p:nvSpPr>
        <p:spPr bwMode="auto">
          <a:xfrm>
            <a:off x="803259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0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1" name="Rectangle 36"/>
          <p:cNvSpPr>
            <a:spLocks/>
          </p:cNvSpPr>
          <p:nvPr/>
        </p:nvSpPr>
        <p:spPr bwMode="auto">
          <a:xfrm>
            <a:off x="678997" y="4860267"/>
            <a:ext cx="657456" cy="44763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90000"/>
                <a:lumOff val="1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0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39" name="Rectangle 182"/>
          <p:cNvSpPr>
            <a:spLocks/>
          </p:cNvSpPr>
          <p:nvPr/>
        </p:nvSpPr>
        <p:spPr bwMode="auto">
          <a:xfrm>
            <a:off x="978087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0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15" name="Rectangle 202"/>
          <p:cNvSpPr>
            <a:spLocks/>
          </p:cNvSpPr>
          <p:nvPr/>
        </p:nvSpPr>
        <p:spPr bwMode="auto">
          <a:xfrm>
            <a:off x="1740041" y="2178418"/>
            <a:ext cx="65745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16" name="Rectangle 182"/>
          <p:cNvSpPr>
            <a:spLocks/>
          </p:cNvSpPr>
          <p:nvPr/>
        </p:nvSpPr>
        <p:spPr bwMode="auto">
          <a:xfrm>
            <a:off x="1871273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cxnSp>
        <p:nvCxnSpPr>
          <p:cNvPr id="17" name="直接箭头连接符 101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2068769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543"/>
          <p:cNvCxnSpPr>
            <a:cxnSpLocks noChangeShapeType="1"/>
            <a:stCxn id="32" idx="2"/>
            <a:endCxn id="19" idx="0"/>
          </p:cNvCxnSpPr>
          <p:nvPr/>
        </p:nvCxnSpPr>
        <p:spPr bwMode="auto">
          <a:xfrm>
            <a:off x="2068770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68"/>
          <p:cNvSpPr>
            <a:spLocks/>
          </p:cNvSpPr>
          <p:nvPr/>
        </p:nvSpPr>
        <p:spPr bwMode="auto">
          <a:xfrm>
            <a:off x="1864304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2" name="Rectangle 202"/>
          <p:cNvSpPr>
            <a:spLocks/>
          </p:cNvSpPr>
          <p:nvPr/>
        </p:nvSpPr>
        <p:spPr bwMode="auto">
          <a:xfrm>
            <a:off x="1740042" y="4860267"/>
            <a:ext cx="65745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0" name="Rectangle 182"/>
          <p:cNvSpPr>
            <a:spLocks/>
          </p:cNvSpPr>
          <p:nvPr/>
        </p:nvSpPr>
        <p:spPr bwMode="auto">
          <a:xfrm>
            <a:off x="2039132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1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0" name="Rectangle 192"/>
          <p:cNvSpPr>
            <a:spLocks/>
          </p:cNvSpPr>
          <p:nvPr/>
        </p:nvSpPr>
        <p:spPr bwMode="auto">
          <a:xfrm>
            <a:off x="2662784" y="2178418"/>
            <a:ext cx="656425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1" name="Rectangle 182"/>
          <p:cNvSpPr>
            <a:spLocks/>
          </p:cNvSpPr>
          <p:nvPr/>
        </p:nvSpPr>
        <p:spPr bwMode="auto">
          <a:xfrm>
            <a:off x="2794332" y="1570751"/>
            <a:ext cx="393330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2</a:t>
            </a:r>
          </a:p>
        </p:txBody>
      </p:sp>
      <p:cxnSp>
        <p:nvCxnSpPr>
          <p:cNvPr id="22" name="直接箭头连接符 98"/>
          <p:cNvCxnSpPr>
            <a:cxnSpLocks noChangeShapeType="1"/>
            <a:stCxn id="21" idx="2"/>
            <a:endCxn id="20" idx="0"/>
          </p:cNvCxnSpPr>
          <p:nvPr/>
        </p:nvCxnSpPr>
        <p:spPr bwMode="auto">
          <a:xfrm>
            <a:off x="2990997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543"/>
          <p:cNvCxnSpPr>
            <a:cxnSpLocks noChangeShapeType="1"/>
            <a:stCxn id="33" idx="2"/>
            <a:endCxn id="24" idx="0"/>
          </p:cNvCxnSpPr>
          <p:nvPr/>
        </p:nvCxnSpPr>
        <p:spPr bwMode="auto">
          <a:xfrm flipH="1">
            <a:off x="2990997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68"/>
          <p:cNvSpPr>
            <a:spLocks/>
          </p:cNvSpPr>
          <p:nvPr/>
        </p:nvSpPr>
        <p:spPr bwMode="auto">
          <a:xfrm>
            <a:off x="2786531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3" name="Rectangle 192"/>
          <p:cNvSpPr>
            <a:spLocks/>
          </p:cNvSpPr>
          <p:nvPr/>
        </p:nvSpPr>
        <p:spPr bwMode="auto">
          <a:xfrm>
            <a:off x="2662785" y="4860267"/>
            <a:ext cx="656425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</a:t>
            </a:r>
            <a:r>
              <a:rPr lang="en-US" altLang="zh-CN" sz="2000" b="1" baseline="-25000" dirty="0" smtClean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1" name="Rectangle 182"/>
          <p:cNvSpPr>
            <a:spLocks/>
          </p:cNvSpPr>
          <p:nvPr/>
        </p:nvSpPr>
        <p:spPr bwMode="auto">
          <a:xfrm>
            <a:off x="2967318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5" name="Rectangle 211"/>
          <p:cNvSpPr>
            <a:spLocks/>
          </p:cNvSpPr>
          <p:nvPr/>
        </p:nvSpPr>
        <p:spPr bwMode="auto">
          <a:xfrm>
            <a:off x="3955485" y="2178418"/>
            <a:ext cx="65848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err="1" smtClean="0">
                <a:latin typeface="Times New Roman" charset="0"/>
              </a:rPr>
              <a:t>Q</a:t>
            </a:r>
            <a:r>
              <a:rPr lang="en-US" altLang="zh-CN" sz="2000" b="1" i="1" baseline="-25000" dirty="0" err="1" smtClean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6" name="Rectangle 182"/>
          <p:cNvSpPr>
            <a:spLocks/>
          </p:cNvSpPr>
          <p:nvPr/>
        </p:nvSpPr>
        <p:spPr bwMode="auto">
          <a:xfrm>
            <a:off x="4087232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>
                <a:latin typeface="Times New Roman" charset="0"/>
              </a:rPr>
              <a:t>p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27" name="直接箭头连接符 95"/>
          <p:cNvCxnSpPr>
            <a:cxnSpLocks noChangeShapeType="1"/>
            <a:stCxn id="26" idx="2"/>
            <a:endCxn id="25" idx="0"/>
          </p:cNvCxnSpPr>
          <p:nvPr/>
        </p:nvCxnSpPr>
        <p:spPr bwMode="auto">
          <a:xfrm>
            <a:off x="4284728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箭头连接符 543"/>
          <p:cNvCxnSpPr>
            <a:cxnSpLocks noChangeShapeType="1"/>
            <a:stCxn id="34" idx="2"/>
            <a:endCxn id="29" idx="0"/>
          </p:cNvCxnSpPr>
          <p:nvPr/>
        </p:nvCxnSpPr>
        <p:spPr bwMode="auto">
          <a:xfrm flipH="1">
            <a:off x="4284728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68"/>
          <p:cNvSpPr>
            <a:spLocks/>
          </p:cNvSpPr>
          <p:nvPr/>
        </p:nvSpPr>
        <p:spPr bwMode="auto">
          <a:xfrm>
            <a:off x="4080262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>
                <a:latin typeface="Times New Roman" charset="0"/>
              </a:rPr>
              <a:t>c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800" i="1" baseline="30000" dirty="0">
              <a:latin typeface="Times New Roman" charset="0"/>
            </a:endParaRPr>
          </a:p>
        </p:txBody>
      </p:sp>
      <p:sp>
        <p:nvSpPr>
          <p:cNvPr id="34" name="Rectangle 211"/>
          <p:cNvSpPr>
            <a:spLocks/>
          </p:cNvSpPr>
          <p:nvPr/>
        </p:nvSpPr>
        <p:spPr bwMode="auto">
          <a:xfrm>
            <a:off x="3955486" y="4860267"/>
            <a:ext cx="65848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i="1" baseline="-25000" dirty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2" name="Rectangle 182"/>
          <p:cNvSpPr>
            <a:spLocks/>
          </p:cNvSpPr>
          <p:nvPr/>
        </p:nvSpPr>
        <p:spPr bwMode="auto">
          <a:xfrm>
            <a:off x="4255090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i="1" baseline="-25000" dirty="0" smtClean="0">
                <a:latin typeface="Times New Roman" charset="0"/>
              </a:rPr>
              <a:t>n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cxnSp>
        <p:nvCxnSpPr>
          <p:cNvPr id="43" name="直接箭头连接符 543"/>
          <p:cNvCxnSpPr>
            <a:cxnSpLocks noChangeShapeType="1"/>
            <a:stCxn id="20" idx="2"/>
            <a:endCxn id="31" idx="0"/>
          </p:cNvCxnSpPr>
          <p:nvPr/>
        </p:nvCxnSpPr>
        <p:spPr bwMode="auto">
          <a:xfrm rot="5400000">
            <a:off x="882255" y="2751524"/>
            <a:ext cx="2234213" cy="1983272"/>
          </a:xfrm>
          <a:prstGeom prst="bentConnector3">
            <a:avLst>
              <a:gd name="adj1" fmla="val 55393"/>
            </a:avLst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直接箭头连接符 543"/>
          <p:cNvCxnSpPr>
            <a:cxnSpLocks noChangeShapeType="1"/>
            <a:stCxn id="10" idx="2"/>
            <a:endCxn id="32" idx="0"/>
          </p:cNvCxnSpPr>
          <p:nvPr/>
        </p:nvCxnSpPr>
        <p:spPr bwMode="auto">
          <a:xfrm rot="16200000" flipH="1">
            <a:off x="421141" y="3212637"/>
            <a:ext cx="2234213" cy="1061046"/>
          </a:xfrm>
          <a:prstGeom prst="bentConnector3">
            <a:avLst>
              <a:gd name="adj1" fmla="val 37231"/>
            </a:avLst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直接箭头连接符 543"/>
          <p:cNvCxnSpPr>
            <a:cxnSpLocks noChangeShapeType="1"/>
            <a:stCxn id="15" idx="2"/>
          </p:cNvCxnSpPr>
          <p:nvPr/>
        </p:nvCxnSpPr>
        <p:spPr bwMode="auto">
          <a:xfrm rot="16200000" flipH="1">
            <a:off x="2330067" y="2364756"/>
            <a:ext cx="401100" cy="923696"/>
          </a:xfrm>
          <a:prstGeom prst="bentConnector2">
            <a:avLst/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直接箭头连接符 543"/>
          <p:cNvCxnSpPr>
            <a:cxnSpLocks noChangeShapeType="1"/>
            <a:stCxn id="25" idx="2"/>
          </p:cNvCxnSpPr>
          <p:nvPr/>
        </p:nvCxnSpPr>
        <p:spPr bwMode="auto">
          <a:xfrm rot="5400000">
            <a:off x="3438047" y="2180473"/>
            <a:ext cx="401100" cy="1292262"/>
          </a:xfrm>
          <a:prstGeom prst="bentConnector2">
            <a:avLst/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直接箭头连接符 543"/>
          <p:cNvCxnSpPr>
            <a:cxnSpLocks noChangeShapeType="1"/>
            <a:endCxn id="33" idx="0"/>
          </p:cNvCxnSpPr>
          <p:nvPr/>
        </p:nvCxnSpPr>
        <p:spPr bwMode="auto">
          <a:xfrm>
            <a:off x="2064278" y="4560957"/>
            <a:ext cx="926720" cy="299310"/>
          </a:xfrm>
          <a:prstGeom prst="bentConnector2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直接箭头连接符 543"/>
          <p:cNvCxnSpPr>
            <a:cxnSpLocks noChangeShapeType="1"/>
            <a:endCxn id="34" idx="0"/>
          </p:cNvCxnSpPr>
          <p:nvPr/>
        </p:nvCxnSpPr>
        <p:spPr bwMode="auto">
          <a:xfrm>
            <a:off x="2662784" y="4560957"/>
            <a:ext cx="1621945" cy="299310"/>
          </a:xfrm>
          <a:prstGeom prst="bentConnector2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Rectangle 192"/>
          <p:cNvSpPr>
            <a:spLocks/>
          </p:cNvSpPr>
          <p:nvPr/>
        </p:nvSpPr>
        <p:spPr bwMode="auto">
          <a:xfrm>
            <a:off x="2572474" y="3216709"/>
            <a:ext cx="837045" cy="384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642938">
              <a:lnSpc>
                <a:spcPts val="1200"/>
              </a:lnSpc>
            </a:pPr>
            <a:r>
              <a:rPr lang="en-US" altLang="zh-CN" sz="1400" b="1" dirty="0">
                <a:latin typeface="Times New Roman" charset="0"/>
              </a:rPr>
              <a:t>Disable control</a:t>
            </a:r>
          </a:p>
        </p:txBody>
      </p:sp>
      <p:sp>
        <p:nvSpPr>
          <p:cNvPr id="75" name="Rectangle 192"/>
          <p:cNvSpPr>
            <a:spLocks/>
          </p:cNvSpPr>
          <p:nvPr/>
        </p:nvSpPr>
        <p:spPr bwMode="auto">
          <a:xfrm>
            <a:off x="593447" y="3216709"/>
            <a:ext cx="837045" cy="384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642938">
              <a:lnSpc>
                <a:spcPts val="1200"/>
              </a:lnSpc>
            </a:pPr>
            <a:r>
              <a:rPr lang="en-US" altLang="zh-CN" sz="1400" b="1" dirty="0">
                <a:latin typeface="Times New Roman" charset="0"/>
              </a:rPr>
              <a:t>Disable control</a:t>
            </a:r>
          </a:p>
        </p:txBody>
      </p:sp>
      <p:sp>
        <p:nvSpPr>
          <p:cNvPr id="81" name="Rectangle 240"/>
          <p:cNvSpPr>
            <a:spLocks/>
          </p:cNvSpPr>
          <p:nvPr/>
        </p:nvSpPr>
        <p:spPr bwMode="auto">
          <a:xfrm>
            <a:off x="653587" y="3850476"/>
            <a:ext cx="4079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i="1" dirty="0">
                <a:latin typeface="Times New Roman" charset="0"/>
              </a:rPr>
              <a:t>d</a:t>
            </a:r>
            <a:r>
              <a:rPr lang="en-US" altLang="zh-CN" baseline="-25000" dirty="0">
                <a:latin typeface="Times New Roman" charset="0"/>
              </a:rPr>
              <a:t>0</a:t>
            </a:r>
          </a:p>
        </p:txBody>
      </p:sp>
      <p:sp>
        <p:nvSpPr>
          <p:cNvPr id="82" name="Rectangle 240"/>
          <p:cNvSpPr>
            <a:spLocks/>
          </p:cNvSpPr>
          <p:nvPr/>
        </p:nvSpPr>
        <p:spPr bwMode="auto">
          <a:xfrm>
            <a:off x="1722549" y="3850476"/>
            <a:ext cx="4079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i="1" dirty="0">
                <a:latin typeface="Times New Roman" charset="0"/>
              </a:rPr>
              <a:t>d</a:t>
            </a:r>
            <a:r>
              <a:rPr lang="en-US" altLang="zh-CN" baseline="-25000" dirty="0">
                <a:latin typeface="Times New Roman" charset="0"/>
              </a:rPr>
              <a:t>1</a:t>
            </a:r>
            <a:endParaRPr lang="en-US" altLang="zh-CN" i="1" baseline="-25000" dirty="0">
              <a:latin typeface="Times New Roman" charset="0"/>
            </a:endParaRPr>
          </a:p>
        </p:txBody>
      </p:sp>
      <p:sp>
        <p:nvSpPr>
          <p:cNvPr id="54" name="TextBox 30"/>
          <p:cNvSpPr txBox="1"/>
          <p:nvPr/>
        </p:nvSpPr>
        <p:spPr>
          <a:xfrm>
            <a:off x="5769225" y="2464894"/>
            <a:ext cx="2612775" cy="8969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tIns="93600" rIns="108000" bIns="936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altLang="zh-CN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= ¬(</a:t>
            </a:r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altLang="zh-CN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altLang="zh-CN" baseline="30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∨</a:t>
            </a:r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altLang="zh-CN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en-US" altLang="zh-CN" baseline="30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···∨</a:t>
            </a:r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altLang="zh-CN" i="1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altLang="zh-CN" baseline="30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altLang="zh-CN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altLang="zh-CN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= ¬(</a:t>
            </a:r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altLang="zh-CN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baseline="30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0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5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Removing Sampling Conflicts</a:t>
            </a:r>
            <a:endParaRPr kumimoji="1" lang="zh-CN" altLang="en-US" sz="4000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>
          <a:xfrm>
            <a:off x="4853331" y="1477814"/>
            <a:ext cx="3960000" cy="4680000"/>
          </a:xfrm>
        </p:spPr>
        <p:txBody>
          <a:bodyPr/>
          <a:lstStyle/>
          <a:p>
            <a:pPr marL="349250" lvl="1" indent="-34925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CN" sz="2800" dirty="0" smtClean="0"/>
              <a:t>Class </a:t>
            </a:r>
            <a:r>
              <a:rPr lang="en-US" altLang="zh-CN" sz="2800" dirty="0"/>
              <a:t>priority</a:t>
            </a:r>
          </a:p>
          <a:p>
            <a:pPr lvl="1">
              <a:spcBef>
                <a:spcPts val="1800"/>
              </a:spcBef>
            </a:pPr>
            <a:r>
              <a:rPr lang="en-US" altLang="zh-CN" sz="2200" dirty="0" smtClean="0"/>
              <a:t>Preserve the class with the highest sampling density</a:t>
            </a:r>
          </a:p>
          <a:p>
            <a:pPr lvl="1">
              <a:spcBef>
                <a:spcPts val="1800"/>
              </a:spcBef>
            </a:pPr>
            <a:endParaRPr lang="en-US" altLang="zh-CN" sz="2800" dirty="0" smtClean="0"/>
          </a:p>
          <a:p>
            <a:pPr lvl="1"/>
            <a:r>
              <a:rPr lang="en-US" altLang="zh-CN" sz="2200" dirty="0" smtClean="0"/>
              <a:t>Selecting </a:t>
            </a:r>
            <a:r>
              <a:rPr lang="en-US" altLang="zh-CN" sz="2200" dirty="0"/>
              <a:t>signal </a:t>
            </a:r>
            <a:r>
              <a:rPr lang="en-US" altLang="zh-CN" sz="2200" i="1" dirty="0" err="1" smtClean="0"/>
              <a:t>s</a:t>
            </a:r>
            <a:r>
              <a:rPr lang="en-US" altLang="zh-CN" sz="2200" i="1" baseline="-25000" dirty="0" err="1" smtClean="0"/>
              <a:t>i</a:t>
            </a:r>
            <a:endParaRPr lang="en-US" altLang="zh-CN" sz="2200" i="1" baseline="-25000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Rectangle 114"/>
          <p:cNvSpPr>
            <a:spLocks/>
          </p:cNvSpPr>
          <p:nvPr/>
        </p:nvSpPr>
        <p:spPr bwMode="auto">
          <a:xfrm>
            <a:off x="3384288" y="222598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30" name="Rectangle 114"/>
          <p:cNvSpPr>
            <a:spLocks/>
          </p:cNvSpPr>
          <p:nvPr/>
        </p:nvSpPr>
        <p:spPr bwMode="auto">
          <a:xfrm>
            <a:off x="3457878" y="490783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10" name="Rectangle 36"/>
          <p:cNvSpPr>
            <a:spLocks/>
          </p:cNvSpPr>
          <p:nvPr/>
        </p:nvSpPr>
        <p:spPr bwMode="auto">
          <a:xfrm>
            <a:off x="678996" y="2178418"/>
            <a:ext cx="657456" cy="447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Q</a:t>
            </a:r>
            <a:r>
              <a:rPr lang="en-US" altLang="zh-CN" sz="2000" b="1" baseline="-25000" dirty="0" smtClean="0">
                <a:latin typeface="Times New Roman" charset="0"/>
              </a:rPr>
              <a:t>0</a:t>
            </a:r>
            <a:endParaRPr lang="en-US" altLang="zh-CN" sz="2800" b="1" baseline="-25000" dirty="0">
              <a:latin typeface="Times New Roman" charset="0"/>
            </a:endParaRPr>
          </a:p>
        </p:txBody>
      </p:sp>
      <p:sp>
        <p:nvSpPr>
          <p:cNvPr id="11" name="Rectangle 182"/>
          <p:cNvSpPr>
            <a:spLocks/>
          </p:cNvSpPr>
          <p:nvPr/>
        </p:nvSpPr>
        <p:spPr bwMode="auto">
          <a:xfrm>
            <a:off x="586154" y="1570751"/>
            <a:ext cx="843139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0 </a:t>
            </a:r>
            <a:r>
              <a:rPr lang="en-US" altLang="zh-CN" sz="2000" dirty="0" smtClean="0">
                <a:latin typeface="Times New Roman" charset="0"/>
              </a:rPr>
              <a:t>= </a:t>
            </a:r>
            <a:r>
              <a:rPr lang="en-US" altLang="zh-CN" sz="2000" dirty="0" err="1" smtClean="0">
                <a:latin typeface="Times New Roman" charset="0"/>
              </a:rPr>
              <a:t>Σ</a:t>
            </a:r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i</a:t>
            </a:r>
            <a:endParaRPr lang="en-US" altLang="zh-CN" sz="2000" i="1" baseline="-25000" dirty="0">
              <a:latin typeface="Times New Roman" charset="0"/>
            </a:endParaRPr>
          </a:p>
        </p:txBody>
      </p:sp>
      <p:cxnSp>
        <p:nvCxnSpPr>
          <p:cNvPr id="12" name="直接箭头连接符 104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1007724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543"/>
          <p:cNvCxnSpPr>
            <a:cxnSpLocks noChangeShapeType="1"/>
            <a:stCxn id="31" idx="2"/>
            <a:endCxn id="14" idx="0"/>
          </p:cNvCxnSpPr>
          <p:nvPr/>
        </p:nvCxnSpPr>
        <p:spPr bwMode="auto">
          <a:xfrm>
            <a:off x="1007725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268"/>
          <p:cNvSpPr>
            <a:spLocks/>
          </p:cNvSpPr>
          <p:nvPr/>
        </p:nvSpPr>
        <p:spPr bwMode="auto">
          <a:xfrm>
            <a:off x="803259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0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1" name="Rectangle 36"/>
          <p:cNvSpPr>
            <a:spLocks/>
          </p:cNvSpPr>
          <p:nvPr/>
        </p:nvSpPr>
        <p:spPr bwMode="auto">
          <a:xfrm>
            <a:off x="678997" y="4860267"/>
            <a:ext cx="657456" cy="44763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90000"/>
                <a:lumOff val="10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0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39" name="Rectangle 182"/>
          <p:cNvSpPr>
            <a:spLocks/>
          </p:cNvSpPr>
          <p:nvPr/>
        </p:nvSpPr>
        <p:spPr bwMode="auto">
          <a:xfrm>
            <a:off x="978087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0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15" name="Rectangle 202"/>
          <p:cNvSpPr>
            <a:spLocks/>
          </p:cNvSpPr>
          <p:nvPr/>
        </p:nvSpPr>
        <p:spPr bwMode="auto">
          <a:xfrm>
            <a:off x="1740041" y="2178418"/>
            <a:ext cx="65745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16" name="Rectangle 182"/>
          <p:cNvSpPr>
            <a:spLocks/>
          </p:cNvSpPr>
          <p:nvPr/>
        </p:nvSpPr>
        <p:spPr bwMode="auto">
          <a:xfrm>
            <a:off x="1871273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cxnSp>
        <p:nvCxnSpPr>
          <p:cNvPr id="17" name="直接箭头连接符 101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2068769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543"/>
          <p:cNvCxnSpPr>
            <a:cxnSpLocks noChangeShapeType="1"/>
            <a:stCxn id="32" idx="2"/>
            <a:endCxn id="19" idx="0"/>
          </p:cNvCxnSpPr>
          <p:nvPr/>
        </p:nvCxnSpPr>
        <p:spPr bwMode="auto">
          <a:xfrm>
            <a:off x="2068770" y="5307903"/>
            <a:ext cx="0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268"/>
          <p:cNvSpPr>
            <a:spLocks/>
          </p:cNvSpPr>
          <p:nvPr/>
        </p:nvSpPr>
        <p:spPr bwMode="auto">
          <a:xfrm>
            <a:off x="1864304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2" name="Rectangle 202"/>
          <p:cNvSpPr>
            <a:spLocks/>
          </p:cNvSpPr>
          <p:nvPr/>
        </p:nvSpPr>
        <p:spPr bwMode="auto">
          <a:xfrm>
            <a:off x="1740042" y="4860267"/>
            <a:ext cx="65745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baseline="-25000" dirty="0">
                <a:latin typeface="Times New Roman" charset="0"/>
              </a:rPr>
              <a:t>1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0" name="Rectangle 182"/>
          <p:cNvSpPr>
            <a:spLocks/>
          </p:cNvSpPr>
          <p:nvPr/>
        </p:nvSpPr>
        <p:spPr bwMode="auto">
          <a:xfrm>
            <a:off x="2039132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1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0" name="Rectangle 192"/>
          <p:cNvSpPr>
            <a:spLocks/>
          </p:cNvSpPr>
          <p:nvPr/>
        </p:nvSpPr>
        <p:spPr bwMode="auto">
          <a:xfrm>
            <a:off x="2662784" y="2178418"/>
            <a:ext cx="656425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Q</a:t>
            </a:r>
            <a:r>
              <a:rPr lang="en-US" altLang="zh-CN" sz="2000" b="1" baseline="-25000" dirty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1" name="Rectangle 182"/>
          <p:cNvSpPr>
            <a:spLocks/>
          </p:cNvSpPr>
          <p:nvPr/>
        </p:nvSpPr>
        <p:spPr bwMode="auto">
          <a:xfrm>
            <a:off x="2794332" y="1570751"/>
            <a:ext cx="393330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2</a:t>
            </a:r>
          </a:p>
        </p:txBody>
      </p:sp>
      <p:cxnSp>
        <p:nvCxnSpPr>
          <p:cNvPr id="22" name="直接箭头连接符 98"/>
          <p:cNvCxnSpPr>
            <a:cxnSpLocks noChangeShapeType="1"/>
            <a:stCxn id="21" idx="2"/>
            <a:endCxn id="20" idx="0"/>
          </p:cNvCxnSpPr>
          <p:nvPr/>
        </p:nvCxnSpPr>
        <p:spPr bwMode="auto">
          <a:xfrm>
            <a:off x="2990997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543"/>
          <p:cNvCxnSpPr>
            <a:cxnSpLocks noChangeShapeType="1"/>
            <a:stCxn id="33" idx="2"/>
            <a:endCxn id="24" idx="0"/>
          </p:cNvCxnSpPr>
          <p:nvPr/>
        </p:nvCxnSpPr>
        <p:spPr bwMode="auto">
          <a:xfrm flipH="1">
            <a:off x="2990997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68"/>
          <p:cNvSpPr>
            <a:spLocks/>
          </p:cNvSpPr>
          <p:nvPr/>
        </p:nvSpPr>
        <p:spPr bwMode="auto">
          <a:xfrm>
            <a:off x="2786531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33" name="Rectangle 192"/>
          <p:cNvSpPr>
            <a:spLocks/>
          </p:cNvSpPr>
          <p:nvPr/>
        </p:nvSpPr>
        <p:spPr bwMode="auto">
          <a:xfrm>
            <a:off x="2662785" y="4860267"/>
            <a:ext cx="656425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</a:t>
            </a:r>
            <a:r>
              <a:rPr lang="en-US" altLang="zh-CN" sz="2000" b="1" baseline="-25000" dirty="0" smtClean="0">
                <a:latin typeface="Times New Roman" charset="0"/>
              </a:rPr>
              <a:t>2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1" name="Rectangle 182"/>
          <p:cNvSpPr>
            <a:spLocks/>
          </p:cNvSpPr>
          <p:nvPr/>
        </p:nvSpPr>
        <p:spPr bwMode="auto">
          <a:xfrm>
            <a:off x="2967318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sp>
        <p:nvSpPr>
          <p:cNvPr id="25" name="Rectangle 211"/>
          <p:cNvSpPr>
            <a:spLocks/>
          </p:cNvSpPr>
          <p:nvPr/>
        </p:nvSpPr>
        <p:spPr bwMode="auto">
          <a:xfrm>
            <a:off x="3955485" y="2178418"/>
            <a:ext cx="658486" cy="447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err="1" smtClean="0">
                <a:latin typeface="Times New Roman" charset="0"/>
              </a:rPr>
              <a:t>Q</a:t>
            </a:r>
            <a:r>
              <a:rPr lang="en-US" altLang="zh-CN" sz="2000" b="1" i="1" baseline="-25000" dirty="0" err="1" smtClean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26" name="Rectangle 182"/>
          <p:cNvSpPr>
            <a:spLocks/>
          </p:cNvSpPr>
          <p:nvPr/>
        </p:nvSpPr>
        <p:spPr bwMode="auto">
          <a:xfrm>
            <a:off x="4087232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>
                <a:latin typeface="Times New Roman" charset="0"/>
              </a:rPr>
              <a:t>p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27" name="直接箭头连接符 95"/>
          <p:cNvCxnSpPr>
            <a:cxnSpLocks noChangeShapeType="1"/>
            <a:stCxn id="26" idx="2"/>
            <a:endCxn id="25" idx="0"/>
          </p:cNvCxnSpPr>
          <p:nvPr/>
        </p:nvCxnSpPr>
        <p:spPr bwMode="auto">
          <a:xfrm>
            <a:off x="4284728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箭头连接符 543"/>
          <p:cNvCxnSpPr>
            <a:cxnSpLocks noChangeShapeType="1"/>
            <a:stCxn id="34" idx="2"/>
            <a:endCxn id="29" idx="0"/>
          </p:cNvCxnSpPr>
          <p:nvPr/>
        </p:nvCxnSpPr>
        <p:spPr bwMode="auto">
          <a:xfrm flipH="1">
            <a:off x="4284728" y="5307903"/>
            <a:ext cx="1" cy="302059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68"/>
          <p:cNvSpPr>
            <a:spLocks/>
          </p:cNvSpPr>
          <p:nvPr/>
        </p:nvSpPr>
        <p:spPr bwMode="auto">
          <a:xfrm>
            <a:off x="4080262" y="5609962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>
                <a:latin typeface="Times New Roman" charset="0"/>
              </a:rPr>
              <a:t>c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800" i="1" baseline="30000" dirty="0">
              <a:latin typeface="Times New Roman" charset="0"/>
            </a:endParaRPr>
          </a:p>
        </p:txBody>
      </p:sp>
      <p:sp>
        <p:nvSpPr>
          <p:cNvPr id="34" name="Rectangle 211"/>
          <p:cNvSpPr>
            <a:spLocks/>
          </p:cNvSpPr>
          <p:nvPr/>
        </p:nvSpPr>
        <p:spPr bwMode="auto">
          <a:xfrm>
            <a:off x="3955486" y="4860267"/>
            <a:ext cx="658486" cy="44763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>
                <a:latin typeface="Times New Roman" charset="0"/>
              </a:rPr>
              <a:t>E</a:t>
            </a:r>
            <a:r>
              <a:rPr lang="en-US" altLang="zh-CN" sz="2000" b="1" i="1" baseline="-25000" dirty="0">
                <a:latin typeface="Times New Roman" charset="0"/>
              </a:rPr>
              <a:t>n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42" name="Rectangle 182"/>
          <p:cNvSpPr>
            <a:spLocks/>
          </p:cNvSpPr>
          <p:nvPr/>
        </p:nvSpPr>
        <p:spPr bwMode="auto">
          <a:xfrm>
            <a:off x="4255090" y="2603956"/>
            <a:ext cx="473923" cy="37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i="1" baseline="-25000" dirty="0" smtClean="0">
                <a:latin typeface="Times New Roman" charset="0"/>
              </a:rPr>
              <a:t>n</a:t>
            </a:r>
            <a:r>
              <a:rPr lang="en-US" altLang="zh-CN" sz="2000" baseline="30000" dirty="0" smtClean="0">
                <a:latin typeface="Times New Roman" charset="0"/>
              </a:rPr>
              <a:t>0</a:t>
            </a:r>
            <a:endParaRPr lang="en-US" altLang="zh-CN" sz="2000" baseline="30000" dirty="0">
              <a:latin typeface="Times New Roman" charset="0"/>
            </a:endParaRPr>
          </a:p>
        </p:txBody>
      </p:sp>
      <p:cxnSp>
        <p:nvCxnSpPr>
          <p:cNvPr id="43" name="直接箭头连接符 543"/>
          <p:cNvCxnSpPr>
            <a:cxnSpLocks noChangeShapeType="1"/>
            <a:stCxn id="20" idx="2"/>
            <a:endCxn id="31" idx="0"/>
          </p:cNvCxnSpPr>
          <p:nvPr/>
        </p:nvCxnSpPr>
        <p:spPr bwMode="auto">
          <a:xfrm rot="5400000">
            <a:off x="882255" y="2751524"/>
            <a:ext cx="2234213" cy="1983272"/>
          </a:xfrm>
          <a:prstGeom prst="bentConnector3">
            <a:avLst>
              <a:gd name="adj1" fmla="val 55393"/>
            </a:avLst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直接箭头连接符 543"/>
          <p:cNvCxnSpPr>
            <a:cxnSpLocks noChangeShapeType="1"/>
            <a:stCxn id="10" idx="2"/>
            <a:endCxn id="32" idx="0"/>
          </p:cNvCxnSpPr>
          <p:nvPr/>
        </p:nvCxnSpPr>
        <p:spPr bwMode="auto">
          <a:xfrm rot="16200000" flipH="1">
            <a:off x="421141" y="3212637"/>
            <a:ext cx="2234213" cy="1061046"/>
          </a:xfrm>
          <a:prstGeom prst="bentConnector3">
            <a:avLst>
              <a:gd name="adj1" fmla="val 37231"/>
            </a:avLst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直接箭头连接符 543"/>
          <p:cNvCxnSpPr>
            <a:cxnSpLocks noChangeShapeType="1"/>
            <a:stCxn id="15" idx="2"/>
          </p:cNvCxnSpPr>
          <p:nvPr/>
        </p:nvCxnSpPr>
        <p:spPr bwMode="auto">
          <a:xfrm rot="16200000" flipH="1">
            <a:off x="2330067" y="2364756"/>
            <a:ext cx="401100" cy="923696"/>
          </a:xfrm>
          <a:prstGeom prst="bentConnector2">
            <a:avLst/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直接箭头连接符 543"/>
          <p:cNvCxnSpPr>
            <a:cxnSpLocks noChangeShapeType="1"/>
            <a:stCxn id="25" idx="2"/>
          </p:cNvCxnSpPr>
          <p:nvPr/>
        </p:nvCxnSpPr>
        <p:spPr bwMode="auto">
          <a:xfrm rot="5400000">
            <a:off x="3438047" y="2180473"/>
            <a:ext cx="401100" cy="1292262"/>
          </a:xfrm>
          <a:prstGeom prst="bentConnector2">
            <a:avLst/>
          </a:prstGeom>
          <a:noFill/>
          <a:ln w="25400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直接箭头连接符 543"/>
          <p:cNvCxnSpPr>
            <a:cxnSpLocks noChangeShapeType="1"/>
            <a:endCxn id="33" idx="0"/>
          </p:cNvCxnSpPr>
          <p:nvPr/>
        </p:nvCxnSpPr>
        <p:spPr bwMode="auto">
          <a:xfrm>
            <a:off x="2064278" y="4560957"/>
            <a:ext cx="926720" cy="299310"/>
          </a:xfrm>
          <a:prstGeom prst="bentConnector2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直接箭头连接符 543"/>
          <p:cNvCxnSpPr>
            <a:cxnSpLocks noChangeShapeType="1"/>
            <a:endCxn id="34" idx="0"/>
          </p:cNvCxnSpPr>
          <p:nvPr/>
        </p:nvCxnSpPr>
        <p:spPr bwMode="auto">
          <a:xfrm>
            <a:off x="2662784" y="4560957"/>
            <a:ext cx="1621945" cy="299310"/>
          </a:xfrm>
          <a:prstGeom prst="bentConnector2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" name="Rectangle 192"/>
          <p:cNvSpPr>
            <a:spLocks/>
          </p:cNvSpPr>
          <p:nvPr/>
        </p:nvSpPr>
        <p:spPr bwMode="auto">
          <a:xfrm>
            <a:off x="2572474" y="3216709"/>
            <a:ext cx="837045" cy="384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642938">
              <a:lnSpc>
                <a:spcPts val="1200"/>
              </a:lnSpc>
            </a:pPr>
            <a:r>
              <a:rPr lang="en-US" altLang="zh-CN" sz="1400" b="1" dirty="0">
                <a:latin typeface="Times New Roman" charset="0"/>
              </a:rPr>
              <a:t>Disable control</a:t>
            </a:r>
          </a:p>
        </p:txBody>
      </p:sp>
      <p:sp>
        <p:nvSpPr>
          <p:cNvPr id="75" name="Rectangle 192"/>
          <p:cNvSpPr>
            <a:spLocks/>
          </p:cNvSpPr>
          <p:nvPr/>
        </p:nvSpPr>
        <p:spPr bwMode="auto">
          <a:xfrm>
            <a:off x="593447" y="3216709"/>
            <a:ext cx="837045" cy="384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defTabSz="642938">
              <a:lnSpc>
                <a:spcPts val="1200"/>
              </a:lnSpc>
            </a:pPr>
            <a:r>
              <a:rPr lang="en-US" altLang="zh-CN" sz="1400" b="1" dirty="0">
                <a:latin typeface="Times New Roman" charset="0"/>
              </a:rPr>
              <a:t>Disable control</a:t>
            </a:r>
          </a:p>
        </p:txBody>
      </p:sp>
      <p:sp>
        <p:nvSpPr>
          <p:cNvPr id="81" name="Rectangle 240"/>
          <p:cNvSpPr>
            <a:spLocks/>
          </p:cNvSpPr>
          <p:nvPr/>
        </p:nvSpPr>
        <p:spPr bwMode="auto">
          <a:xfrm>
            <a:off x="653587" y="3850476"/>
            <a:ext cx="4079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i="1" dirty="0">
                <a:latin typeface="Times New Roman" charset="0"/>
              </a:rPr>
              <a:t>d</a:t>
            </a:r>
            <a:r>
              <a:rPr lang="en-US" altLang="zh-CN" baseline="-25000" dirty="0">
                <a:latin typeface="Times New Roman" charset="0"/>
              </a:rPr>
              <a:t>0</a:t>
            </a:r>
          </a:p>
        </p:txBody>
      </p:sp>
      <p:sp>
        <p:nvSpPr>
          <p:cNvPr id="82" name="Rectangle 240"/>
          <p:cNvSpPr>
            <a:spLocks/>
          </p:cNvSpPr>
          <p:nvPr/>
        </p:nvSpPr>
        <p:spPr bwMode="auto">
          <a:xfrm>
            <a:off x="1722549" y="3850476"/>
            <a:ext cx="4079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i="1" dirty="0">
                <a:latin typeface="Times New Roman" charset="0"/>
              </a:rPr>
              <a:t>d</a:t>
            </a:r>
            <a:r>
              <a:rPr lang="en-US" altLang="zh-CN" baseline="-25000" dirty="0">
                <a:latin typeface="Times New Roman" charset="0"/>
              </a:rPr>
              <a:t>1</a:t>
            </a:r>
            <a:endParaRPr lang="en-US" altLang="zh-CN" i="1" baseline="-25000" dirty="0">
              <a:latin typeface="Times New Roman" charset="0"/>
            </a:endParaRPr>
          </a:p>
        </p:txBody>
      </p:sp>
      <p:sp>
        <p:nvSpPr>
          <p:cNvPr id="83" name="Rectangle 182"/>
          <p:cNvSpPr>
            <a:spLocks/>
          </p:cNvSpPr>
          <p:nvPr/>
        </p:nvSpPr>
        <p:spPr bwMode="auto">
          <a:xfrm>
            <a:off x="2339039" y="4107946"/>
            <a:ext cx="3762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>
                <a:latin typeface="Times New Roman" charset="0"/>
              </a:rPr>
              <a:t>s</a:t>
            </a:r>
            <a:r>
              <a:rPr lang="en-US" altLang="zh-CN" sz="2000" i="1" baseline="-25000" dirty="0" err="1">
                <a:latin typeface="Times New Roman" charset="0"/>
              </a:rPr>
              <a:t>i</a:t>
            </a:r>
            <a:endParaRPr lang="en-US" altLang="zh-CN" sz="2000" i="1" baseline="-25000" dirty="0">
              <a:latin typeface="Times New Roman" charset="0"/>
            </a:endParaRPr>
          </a:p>
        </p:txBody>
      </p:sp>
      <p:cxnSp>
        <p:nvCxnSpPr>
          <p:cNvPr id="84" name="直接箭头连接符 131"/>
          <p:cNvCxnSpPr>
            <a:cxnSpLocks noChangeShapeType="1"/>
          </p:cNvCxnSpPr>
          <p:nvPr/>
        </p:nvCxnSpPr>
        <p:spPr bwMode="auto">
          <a:xfrm flipH="1">
            <a:off x="2192565" y="4315191"/>
            <a:ext cx="251998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5" name="AutoShape 179"/>
          <p:cNvSpPr>
            <a:spLocks/>
          </p:cNvSpPr>
          <p:nvPr/>
        </p:nvSpPr>
        <p:spPr bwMode="auto">
          <a:xfrm>
            <a:off x="1941870" y="4181327"/>
            <a:ext cx="249850" cy="249851"/>
          </a:xfrm>
          <a:custGeom>
            <a:avLst/>
            <a:gdLst>
              <a:gd name="T0" fmla="*/ 143993 w 19679"/>
              <a:gd name="T1" fmla="*/ 158057 h 19679"/>
              <a:gd name="T2" fmla="*/ 143993 w 19679"/>
              <a:gd name="T3" fmla="*/ 158057 h 19679"/>
              <a:gd name="T4" fmla="*/ 143993 w 19679"/>
              <a:gd name="T5" fmla="*/ 158057 h 19679"/>
              <a:gd name="T6" fmla="*/ 143993 w 19679"/>
              <a:gd name="T7" fmla="*/ 158057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2881" y="2881"/>
                </a:moveTo>
                <a:cubicBezTo>
                  <a:pt x="-961" y="6724"/>
                  <a:pt x="-961" y="12953"/>
                  <a:pt x="2881" y="16796"/>
                </a:cubicBezTo>
                <a:cubicBezTo>
                  <a:pt x="6724" y="20639"/>
                  <a:pt x="12953" y="20639"/>
                  <a:pt x="16796" y="16796"/>
                </a:cubicBezTo>
                <a:cubicBezTo>
                  <a:pt x="20639" y="12953"/>
                  <a:pt x="20639" y="6724"/>
                  <a:pt x="16796" y="2881"/>
                </a:cubicBezTo>
                <a:cubicBezTo>
                  <a:pt x="12953" y="-961"/>
                  <a:pt x="6724" y="-961"/>
                  <a:pt x="2881" y="2881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>
              <a:spcBef>
                <a:spcPts val="2250"/>
              </a:spcBef>
              <a:defRPr/>
            </a:pPr>
            <a:endParaRPr lang="zh-CN" altLang="en-US" sz="2400" i="1" kern="0">
              <a:solidFill>
                <a:srgbClr val="000000"/>
              </a:solidFill>
              <a:latin typeface="Times New Roman" pitchFamily="18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86" name="Rectangle 48"/>
          <p:cNvSpPr>
            <a:spLocks/>
          </p:cNvSpPr>
          <p:nvPr/>
        </p:nvSpPr>
        <p:spPr bwMode="auto">
          <a:xfrm rot="10800000">
            <a:off x="1915726" y="4160591"/>
            <a:ext cx="309199" cy="3092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 eaLnBrk="1">
              <a:defRPr/>
            </a:pPr>
            <a:r>
              <a:rPr lang="en-US" altLang="zh-CN" sz="20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Helvetica Light"/>
              </a:rPr>
              <a:t>+</a:t>
            </a:r>
          </a:p>
        </p:txBody>
      </p:sp>
      <p:sp>
        <p:nvSpPr>
          <p:cNvPr id="87" name="Rectangle 182"/>
          <p:cNvSpPr>
            <a:spLocks/>
          </p:cNvSpPr>
          <p:nvPr/>
        </p:nvSpPr>
        <p:spPr bwMode="auto">
          <a:xfrm>
            <a:off x="2072261" y="4527828"/>
            <a:ext cx="374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1500" i="1" dirty="0" smtClean="0">
                <a:latin typeface="Times New Roman" charset="0"/>
              </a:rPr>
              <a:t>d</a:t>
            </a:r>
            <a:r>
              <a:rPr lang="en-US" altLang="zh-CN" sz="1500" baseline="-25000" dirty="0" smtClean="0">
                <a:latin typeface="Times New Roman" charset="0"/>
              </a:rPr>
              <a:t>1</a:t>
            </a:r>
            <a:r>
              <a:rPr lang="en-US" altLang="zh-CN" sz="1500" baseline="-25000" dirty="0">
                <a:latin typeface="Times New Roman" charset="0"/>
              </a:rPr>
              <a:t>1</a:t>
            </a:r>
          </a:p>
        </p:txBody>
      </p:sp>
      <p:sp>
        <p:nvSpPr>
          <p:cNvPr id="88" name="Rectangle 182"/>
          <p:cNvSpPr>
            <a:spLocks/>
          </p:cNvSpPr>
          <p:nvPr/>
        </p:nvSpPr>
        <p:spPr bwMode="auto">
          <a:xfrm>
            <a:off x="2982991" y="4527828"/>
            <a:ext cx="374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1500" i="1" dirty="0" smtClean="0">
                <a:latin typeface="Times New Roman" charset="0"/>
              </a:rPr>
              <a:t>d</a:t>
            </a:r>
            <a:r>
              <a:rPr lang="en-US" altLang="zh-CN" sz="1500" baseline="-25000" dirty="0" smtClean="0">
                <a:latin typeface="Times New Roman" charset="0"/>
              </a:rPr>
              <a:t>12</a:t>
            </a:r>
            <a:endParaRPr lang="en-US" altLang="zh-CN" sz="1500" baseline="30000" dirty="0">
              <a:latin typeface="Times New Roman" charset="0"/>
            </a:endParaRPr>
          </a:p>
        </p:txBody>
      </p:sp>
      <p:sp>
        <p:nvSpPr>
          <p:cNvPr id="89" name="Rectangle 182"/>
          <p:cNvSpPr>
            <a:spLocks/>
          </p:cNvSpPr>
          <p:nvPr/>
        </p:nvSpPr>
        <p:spPr bwMode="auto">
          <a:xfrm>
            <a:off x="4295489" y="4527828"/>
            <a:ext cx="374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1500" i="1" dirty="0" smtClean="0">
                <a:latin typeface="Times New Roman" charset="0"/>
              </a:rPr>
              <a:t>d</a:t>
            </a:r>
            <a:r>
              <a:rPr lang="en-US" altLang="zh-CN" sz="1500" baseline="-25000" dirty="0" smtClean="0">
                <a:latin typeface="Times New Roman" charset="0"/>
              </a:rPr>
              <a:t>1</a:t>
            </a:r>
            <a:r>
              <a:rPr lang="en-US" altLang="zh-CN" sz="1500" i="1" baseline="-25000" dirty="0" smtClean="0">
                <a:latin typeface="Times New Roman" charset="0"/>
              </a:rPr>
              <a:t>n</a:t>
            </a:r>
            <a:endParaRPr lang="en-US" altLang="zh-CN" sz="1500" i="1" baseline="30000" dirty="0">
              <a:latin typeface="Times New Roman" charset="0"/>
            </a:endParaRPr>
          </a:p>
        </p:txBody>
      </p:sp>
      <p:pic>
        <p:nvPicPr>
          <p:cNvPr id="6" name="图片 5" descr="屏幕快照 2016-02-25 04.42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75" y="4357370"/>
            <a:ext cx="3164601" cy="93349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55" name="TextBox 30"/>
          <p:cNvSpPr txBox="1"/>
          <p:nvPr/>
        </p:nvSpPr>
        <p:spPr>
          <a:xfrm>
            <a:off x="5613475" y="5445801"/>
            <a:ext cx="1585146" cy="496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tIns="93600" rIns="108000" bIns="936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altLang="zh-CN" sz="2000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=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∧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altLang="zh-CN" sz="2000" i="1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5306" y="3272163"/>
            <a:ext cx="3023998" cy="426569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313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 37"/>
          <p:cNvGrpSpPr/>
          <p:nvPr/>
        </p:nvGrpSpPr>
        <p:grpSpPr>
          <a:xfrm>
            <a:off x="7069121" y="4095200"/>
            <a:ext cx="867454" cy="925389"/>
            <a:chOff x="7069121" y="4095200"/>
            <a:chExt cx="867454" cy="925389"/>
          </a:xfrm>
        </p:grpSpPr>
        <p:sp>
          <p:nvSpPr>
            <p:cNvPr id="71" name="圆角矩形 70"/>
            <p:cNvSpPr/>
            <p:nvPr/>
          </p:nvSpPr>
          <p:spPr>
            <a:xfrm>
              <a:off x="7069121" y="4493251"/>
              <a:ext cx="867454" cy="376918"/>
            </a:xfrm>
            <a:prstGeom prst="roundRect">
              <a:avLst>
                <a:gd name="adj" fmla="val 958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46" name="Rectangle 157"/>
            <p:cNvSpPr>
              <a:spLocks/>
            </p:cNvSpPr>
            <p:nvPr/>
          </p:nvSpPr>
          <p:spPr bwMode="auto">
            <a:xfrm>
              <a:off x="7625377" y="4495457"/>
              <a:ext cx="241039" cy="22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 err="1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s</a:t>
              </a:r>
              <a:r>
                <a:rPr lang="en-US" altLang="zh-CN" sz="1200" i="1" baseline="-25000" dirty="0" err="1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1400" baseline="-2500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cxnSp>
          <p:nvCxnSpPr>
            <p:cNvPr id="52" name="直接箭头连接符 70"/>
            <p:cNvCxnSpPr>
              <a:cxnSpLocks noChangeShapeType="1"/>
              <a:stCxn id="46" idx="2"/>
              <a:endCxn id="37" idx="2"/>
            </p:cNvCxnSpPr>
            <p:nvPr/>
          </p:nvCxnSpPr>
          <p:spPr bwMode="auto">
            <a:xfrm rot="5400000">
              <a:off x="7345901" y="4620593"/>
              <a:ext cx="302860" cy="497132"/>
            </a:xfrm>
            <a:prstGeom prst="bentConnector3">
              <a:avLst>
                <a:gd name="adj1" fmla="val 29764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Rectangle 157"/>
            <p:cNvSpPr>
              <a:spLocks/>
            </p:cNvSpPr>
            <p:nvPr/>
          </p:nvSpPr>
          <p:spPr bwMode="auto">
            <a:xfrm>
              <a:off x="7381213" y="4495457"/>
              <a:ext cx="241039" cy="22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d</a:t>
              </a:r>
              <a:r>
                <a:rPr lang="en-US" altLang="zh-CN" sz="1200" i="1" baseline="-25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j</a:t>
              </a:r>
              <a:endParaRPr lang="en-US" altLang="zh-CN" sz="1400" baseline="-2500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cxnSp>
          <p:nvCxnSpPr>
            <p:cNvPr id="57" name="直接箭头连接符 70"/>
            <p:cNvCxnSpPr>
              <a:cxnSpLocks noChangeShapeType="1"/>
              <a:stCxn id="56" idx="2"/>
              <a:endCxn id="37" idx="2"/>
            </p:cNvCxnSpPr>
            <p:nvPr/>
          </p:nvCxnSpPr>
          <p:spPr bwMode="auto">
            <a:xfrm rot="5400000">
              <a:off x="7223819" y="4742675"/>
              <a:ext cx="302860" cy="252968"/>
            </a:xfrm>
            <a:prstGeom prst="bentConnector3">
              <a:avLst>
                <a:gd name="adj1" fmla="val 29765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Rectangle 182"/>
            <p:cNvSpPr>
              <a:spLocks/>
            </p:cNvSpPr>
            <p:nvPr/>
          </p:nvSpPr>
          <p:spPr bwMode="auto">
            <a:xfrm>
              <a:off x="7232811" y="4095200"/>
              <a:ext cx="531941" cy="460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600" i="1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m</a:t>
              </a:r>
              <a:r>
                <a:rPr lang="en-US" altLang="zh-CN" sz="1600" i="1" baseline="-25000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1600" i="1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Maintaining Blue-Noise </a:t>
            </a:r>
            <a:r>
              <a:rPr lang="en-US" altLang="zh-CN" sz="4000" dirty="0" smtClean="0"/>
              <a:t>Property</a:t>
            </a:r>
            <a:endParaRPr kumimoji="1"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/>
            <a:r>
              <a:rPr lang="en-US" altLang="zh-CN" dirty="0" smtClean="0"/>
              <a:t>Threshold displacement</a:t>
            </a:r>
            <a:endParaRPr kumimoji="1" lang="en-US" altLang="zh-CN" dirty="0"/>
          </a:p>
          <a:p>
            <a:pPr lvl="1"/>
            <a:r>
              <a:rPr lang="en-US" altLang="zh-CN" dirty="0" smtClean="0"/>
              <a:t>Class disabling disrupts the blue-noise property</a:t>
            </a:r>
            <a:endParaRPr lang="en-US" altLang="zh-CN" i="1" baseline="-25000" dirty="0" smtClean="0"/>
          </a:p>
          <a:p>
            <a:pPr lvl="1"/>
            <a:r>
              <a:rPr kumimoji="1" lang="en-US" altLang="zh-CN" b="1" dirty="0" smtClean="0">
                <a:solidFill>
                  <a:srgbClr val="900000"/>
                </a:solidFill>
              </a:rPr>
              <a:t>Important Fact #2 </a:t>
            </a:r>
            <a:r>
              <a:rPr kumimoji="1" lang="en-US" altLang="zh-CN" dirty="0" smtClean="0">
                <a:solidFill>
                  <a:srgbClr val="900000"/>
                </a:solidFill>
              </a:rPr>
              <a:t/>
            </a:r>
            <a:br>
              <a:rPr kumimoji="1" lang="en-US" altLang="zh-CN" dirty="0" smtClean="0">
                <a:solidFill>
                  <a:srgbClr val="900000"/>
                </a:solidFill>
              </a:rPr>
            </a:br>
            <a:r>
              <a:rPr lang="en-US" altLang="zh-CN" dirty="0" smtClean="0"/>
              <a:t>A constant variation of threshold </a:t>
            </a:r>
            <a:r>
              <a:rPr lang="en-US" altLang="zh-CN" i="1" dirty="0" smtClean="0"/>
              <a:t>u</a:t>
            </a:r>
            <a:r>
              <a:rPr lang="en-US" altLang="zh-CN" dirty="0" smtClean="0"/>
              <a:t> will</a:t>
            </a:r>
            <a:endParaRPr lang="en-US" altLang="zh-CN" sz="2800" dirty="0" smtClean="0"/>
          </a:p>
          <a:p>
            <a:pPr lvl="2"/>
            <a:r>
              <a:rPr lang="en-US" altLang="zh-CN" dirty="0" smtClean="0"/>
              <a:t>Change the output sampling points distribution </a:t>
            </a:r>
          </a:p>
          <a:p>
            <a:pPr lvl="2"/>
            <a:r>
              <a:rPr lang="en-US" altLang="zh-CN" dirty="0" smtClean="0"/>
              <a:t>Not affect the average sampling density </a:t>
            </a:r>
          </a:p>
          <a:p>
            <a:pPr lvl="1"/>
            <a:r>
              <a:rPr lang="en-US" altLang="zh-CN" dirty="0" smtClean="0"/>
              <a:t>Add a displacement 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i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to threshold </a:t>
            </a:r>
            <a:r>
              <a:rPr lang="en-US" altLang="zh-CN" i="1" dirty="0" smtClean="0"/>
              <a:t>u </a:t>
            </a:r>
          </a:p>
          <a:p>
            <a:pPr lvl="2"/>
            <a:r>
              <a:rPr lang="en-US" altLang="zh-CN" dirty="0" smtClean="0"/>
              <a:t>Reduce the chance of sampling conflicts</a:t>
            </a:r>
          </a:p>
          <a:p>
            <a:pPr lvl="2"/>
            <a:r>
              <a:rPr lang="en-US" altLang="zh-CN" dirty="0" smtClean="0"/>
              <a:t>Restore blue-noise distribution</a:t>
            </a:r>
          </a:p>
          <a:p>
            <a:pPr lvl="2"/>
            <a:r>
              <a:rPr lang="en-US" altLang="zh-CN" i="1" dirty="0" smtClean="0"/>
              <a:t>m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: threshold modification term</a:t>
            </a:r>
            <a:endParaRPr lang="en-US" altLang="zh-CN" baseline="-25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组 6"/>
          <p:cNvGrpSpPr/>
          <p:nvPr/>
        </p:nvGrpSpPr>
        <p:grpSpPr>
          <a:xfrm>
            <a:off x="5061266" y="4917493"/>
            <a:ext cx="3972544" cy="1707365"/>
            <a:chOff x="5061266" y="4917493"/>
            <a:chExt cx="3972544" cy="1707365"/>
          </a:xfrm>
        </p:grpSpPr>
        <p:sp>
          <p:nvSpPr>
            <p:cNvPr id="8" name="圆角矩形 7"/>
            <p:cNvSpPr/>
            <p:nvPr/>
          </p:nvSpPr>
          <p:spPr>
            <a:xfrm>
              <a:off x="5790527" y="4932858"/>
              <a:ext cx="2460912" cy="1692000"/>
            </a:xfrm>
            <a:prstGeom prst="roundRect">
              <a:avLst>
                <a:gd name="adj" fmla="val 958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9" name="Rectangle 182"/>
            <p:cNvSpPr>
              <a:spLocks/>
            </p:cNvSpPr>
            <p:nvPr/>
          </p:nvSpPr>
          <p:spPr bwMode="auto">
            <a:xfrm>
              <a:off x="6864049" y="5419629"/>
              <a:ext cx="767376" cy="334002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1200" i="1" baseline="-25000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200" i="1" dirty="0" smtClean="0">
                  <a:solidFill>
                    <a:srgbClr val="FFFFFF"/>
                  </a:solidFill>
                  <a:latin typeface="Times New Roman" charset="0"/>
                  <a:sym typeface="Helvetica Light" charset="0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p’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2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u</a:t>
              </a:r>
              <a:r>
                <a:rPr lang="en-US" altLang="zh-CN" sz="1200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0" name="Rectangle 182"/>
            <p:cNvSpPr>
              <a:spLocks/>
            </p:cNvSpPr>
            <p:nvPr/>
          </p:nvSpPr>
          <p:spPr bwMode="auto">
            <a:xfrm>
              <a:off x="5061266" y="5419629"/>
              <a:ext cx="619236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400" i="1" baseline="-25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1" name="Rectangle 182"/>
            <p:cNvSpPr>
              <a:spLocks/>
            </p:cNvSpPr>
            <p:nvPr/>
          </p:nvSpPr>
          <p:spPr bwMode="auto">
            <a:xfrm>
              <a:off x="8419173" y="5419629"/>
              <a:ext cx="614637" cy="33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c</a:t>
              </a:r>
              <a:r>
                <a:rPr lang="en-US" altLang="zh-CN" sz="1400" i="1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i 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1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1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2" name="AutoShape 179"/>
            <p:cNvSpPr>
              <a:spLocks/>
            </p:cNvSpPr>
            <p:nvPr/>
          </p:nvSpPr>
          <p:spPr bwMode="auto">
            <a:xfrm>
              <a:off x="6150770" y="5482196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AutoShape 179"/>
            <p:cNvSpPr>
              <a:spLocks/>
            </p:cNvSpPr>
            <p:nvPr/>
          </p:nvSpPr>
          <p:spPr bwMode="auto">
            <a:xfrm>
              <a:off x="7973618" y="5878766"/>
              <a:ext cx="207946" cy="208866"/>
            </a:xfrm>
            <a:custGeom>
              <a:avLst/>
              <a:gdLst>
                <a:gd name="T0" fmla="*/ 180011 w 19679"/>
                <a:gd name="T1" fmla="*/ 197606 h 19679"/>
                <a:gd name="T2" fmla="*/ 180011 w 19679"/>
                <a:gd name="T3" fmla="*/ 197606 h 19679"/>
                <a:gd name="T4" fmla="*/ 180011 w 19679"/>
                <a:gd name="T5" fmla="*/ 197606 h 19679"/>
                <a:gd name="T6" fmla="*/ 180011 w 19679"/>
                <a:gd name="T7" fmla="*/ 197606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4" name="直接箭头连接符 66"/>
            <p:cNvCxnSpPr>
              <a:cxnSpLocks noChangeShapeType="1"/>
            </p:cNvCxnSpPr>
            <p:nvPr/>
          </p:nvCxnSpPr>
          <p:spPr bwMode="auto">
            <a:xfrm flipH="1">
              <a:off x="8074866" y="5584329"/>
              <a:ext cx="3646" cy="291236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接箭头连接符 70"/>
            <p:cNvCxnSpPr>
              <a:cxnSpLocks noChangeShapeType="1"/>
              <a:stCxn id="10" idx="3"/>
              <a:endCxn id="27" idx="3"/>
            </p:cNvCxnSpPr>
            <p:nvPr/>
          </p:nvCxnSpPr>
          <p:spPr bwMode="auto">
            <a:xfrm>
              <a:off x="5680502" y="5586630"/>
              <a:ext cx="471298" cy="101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箭头连接符 73"/>
            <p:cNvCxnSpPr>
              <a:cxnSpLocks noChangeShapeType="1"/>
              <a:stCxn id="27" idx="1"/>
              <a:endCxn id="9" idx="1"/>
            </p:cNvCxnSpPr>
            <p:nvPr/>
          </p:nvCxnSpPr>
          <p:spPr bwMode="auto">
            <a:xfrm flipV="1">
              <a:off x="6360666" y="5586630"/>
              <a:ext cx="503383" cy="1012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接箭头连接符 76"/>
            <p:cNvCxnSpPr>
              <a:cxnSpLocks noChangeShapeType="1"/>
              <a:stCxn id="9" idx="3"/>
              <a:endCxn id="11" idx="1"/>
            </p:cNvCxnSpPr>
            <p:nvPr/>
          </p:nvCxnSpPr>
          <p:spPr bwMode="auto">
            <a:xfrm>
              <a:off x="7631425" y="5586630"/>
              <a:ext cx="787748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形状 98"/>
            <p:cNvCxnSpPr>
              <a:cxnSpLocks noChangeShapeType="1"/>
              <a:endCxn id="29" idx="3"/>
            </p:cNvCxnSpPr>
            <p:nvPr/>
          </p:nvCxnSpPr>
          <p:spPr bwMode="auto">
            <a:xfrm rot="5400000">
              <a:off x="7808108" y="6037251"/>
              <a:ext cx="209580" cy="323939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tangle 240"/>
            <p:cNvSpPr>
              <a:spLocks/>
            </p:cNvSpPr>
            <p:nvPr/>
          </p:nvSpPr>
          <p:spPr bwMode="auto">
            <a:xfrm>
              <a:off x="7764752" y="5806613"/>
              <a:ext cx="236470" cy="18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+</a:t>
              </a:r>
              <a:endParaRPr lang="en-US" altLang="zh-CN" sz="1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20" name="Rectangle 240"/>
            <p:cNvSpPr>
              <a:spLocks/>
            </p:cNvSpPr>
            <p:nvPr/>
          </p:nvSpPr>
          <p:spPr bwMode="auto">
            <a:xfrm>
              <a:off x="8070230" y="5712225"/>
              <a:ext cx="236470" cy="18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−</a:t>
              </a:r>
              <a:endParaRPr lang="en-US" altLang="zh-CN" sz="1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21" name="Rectangle 182"/>
            <p:cNvSpPr>
              <a:spLocks/>
            </p:cNvSpPr>
            <p:nvPr/>
          </p:nvSpPr>
          <p:spPr bwMode="auto">
            <a:xfrm>
              <a:off x="6597985" y="5319487"/>
              <a:ext cx="292597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p’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22" name="直接箭头连接符 48"/>
            <p:cNvCxnSpPr>
              <a:cxnSpLocks noChangeShapeType="1"/>
              <a:stCxn id="25" idx="0"/>
              <a:endCxn id="27" idx="0"/>
            </p:cNvCxnSpPr>
            <p:nvPr/>
          </p:nvCxnSpPr>
          <p:spPr bwMode="auto">
            <a:xfrm flipV="1">
              <a:off x="6255204" y="5692075"/>
              <a:ext cx="1029" cy="37828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直接箭头连接符 73"/>
            <p:cNvCxnSpPr>
              <a:cxnSpLocks noChangeShapeType="1"/>
              <a:stCxn id="29" idx="1"/>
              <a:endCxn id="25" idx="3"/>
            </p:cNvCxnSpPr>
            <p:nvPr/>
          </p:nvCxnSpPr>
          <p:spPr bwMode="auto">
            <a:xfrm flipH="1" flipV="1">
              <a:off x="6540021" y="6303456"/>
              <a:ext cx="204373" cy="554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流程图: 卡片 111"/>
            <p:cNvSpPr/>
            <p:nvPr/>
          </p:nvSpPr>
          <p:spPr bwMode="auto">
            <a:xfrm>
              <a:off x="5970386" y="6070358"/>
              <a:ext cx="569635" cy="466196"/>
            </a:xfrm>
            <a:prstGeom prst="flowChartPunchedCard">
              <a:avLst/>
            </a:prstGeom>
            <a:solidFill>
              <a:schemeClr val="tx2">
                <a:lumMod val="25000"/>
                <a:lumOff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endParaRPr lang="zh-CN" altLang="en-US" sz="600" i="1" kern="0" dirty="0">
                <a:solidFill>
                  <a:srgbClr val="000000"/>
                </a:solidFill>
                <a:latin typeface="Times New Roman" pitchFamily="18" charset="0"/>
                <a:ea typeface="宋体"/>
                <a:cs typeface="+mn-cs"/>
                <a:sym typeface="Helvetica Light"/>
              </a:endParaRPr>
            </a:p>
          </p:txBody>
        </p:sp>
        <p:sp>
          <p:nvSpPr>
            <p:cNvPr id="26" name="Rectangle 182"/>
            <p:cNvSpPr>
              <a:spLocks/>
            </p:cNvSpPr>
            <p:nvPr/>
          </p:nvSpPr>
          <p:spPr bwMode="auto">
            <a:xfrm>
              <a:off x="5983309" y="6062401"/>
              <a:ext cx="543788" cy="48211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12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buffer</a:t>
              </a:r>
              <a:endParaRPr lang="en-US" altLang="zh-CN" sz="12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27" name="Rectangle 48"/>
            <p:cNvSpPr>
              <a:spLocks/>
            </p:cNvSpPr>
            <p:nvPr/>
          </p:nvSpPr>
          <p:spPr bwMode="auto">
            <a:xfrm rot="10800000">
              <a:off x="6151800" y="5483209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29" name="Rectangle 182"/>
            <p:cNvSpPr>
              <a:spLocks/>
            </p:cNvSpPr>
            <p:nvPr/>
          </p:nvSpPr>
          <p:spPr bwMode="auto">
            <a:xfrm>
              <a:off x="6744394" y="6137009"/>
              <a:ext cx="1006534" cy="334001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</a:schemeClr>
                </a:gs>
                <a:gs pos="69000">
                  <a:schemeClr val="accent1">
                    <a:tint val="80000"/>
                    <a:shade val="100000"/>
                    <a:satMod val="150000"/>
                  </a:schemeClr>
                </a:gs>
                <a:gs pos="100000">
                  <a:schemeClr val="tx2">
                    <a:lumMod val="10000"/>
                    <a:lumOff val="9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12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filter</a:t>
              </a:r>
              <a:endParaRPr lang="en-US" altLang="zh-CN" sz="1200" i="1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30" name="Rectangle 182"/>
            <p:cNvSpPr>
              <a:spLocks/>
            </p:cNvSpPr>
            <p:nvPr/>
          </p:nvSpPr>
          <p:spPr bwMode="auto">
            <a:xfrm>
              <a:off x="7173295" y="5107598"/>
              <a:ext cx="292597" cy="29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31" name="直接箭头连接符 66"/>
            <p:cNvCxnSpPr>
              <a:cxnSpLocks noChangeShapeType="1"/>
              <a:stCxn id="37" idx="0"/>
              <a:endCxn id="9" idx="0"/>
            </p:cNvCxnSpPr>
            <p:nvPr/>
          </p:nvCxnSpPr>
          <p:spPr bwMode="auto">
            <a:xfrm flipH="1">
              <a:off x="7247737" y="5229455"/>
              <a:ext cx="1029" cy="190173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AutoShape 179"/>
            <p:cNvSpPr>
              <a:spLocks/>
            </p:cNvSpPr>
            <p:nvPr/>
          </p:nvSpPr>
          <p:spPr bwMode="auto">
            <a:xfrm>
              <a:off x="7143303" y="5011081"/>
              <a:ext cx="208866" cy="208866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1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33" name="直接箭头连接符 70"/>
            <p:cNvCxnSpPr>
              <a:cxnSpLocks noChangeShapeType="1"/>
              <a:stCxn id="34" idx="3"/>
              <a:endCxn id="37" idx="3"/>
            </p:cNvCxnSpPr>
            <p:nvPr/>
          </p:nvCxnSpPr>
          <p:spPr bwMode="auto">
            <a:xfrm>
              <a:off x="6913242" y="5123385"/>
              <a:ext cx="231091" cy="163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182"/>
            <p:cNvSpPr>
              <a:spLocks/>
            </p:cNvSpPr>
            <p:nvPr/>
          </p:nvSpPr>
          <p:spPr bwMode="auto">
            <a:xfrm>
              <a:off x="6499832" y="4956844"/>
              <a:ext cx="413410" cy="33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0.5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35" name="直接箭头连接符 70"/>
            <p:cNvCxnSpPr>
              <a:cxnSpLocks noChangeShapeType="1"/>
              <a:stCxn id="36" idx="1"/>
              <a:endCxn id="37" idx="1"/>
            </p:cNvCxnSpPr>
            <p:nvPr/>
          </p:nvCxnSpPr>
          <p:spPr bwMode="auto">
            <a:xfrm flipH="1">
              <a:off x="7353199" y="5123385"/>
              <a:ext cx="243411" cy="1637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Rectangle 182"/>
            <p:cNvSpPr>
              <a:spLocks/>
            </p:cNvSpPr>
            <p:nvPr/>
          </p:nvSpPr>
          <p:spPr bwMode="auto">
            <a:xfrm>
              <a:off x="7596609" y="4956384"/>
              <a:ext cx="398045" cy="33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r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12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12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37" name="Rectangle 48"/>
            <p:cNvSpPr>
              <a:spLocks/>
            </p:cNvSpPr>
            <p:nvPr/>
          </p:nvSpPr>
          <p:spPr bwMode="auto">
            <a:xfrm rot="10800000">
              <a:off x="7144332" y="5020589"/>
              <a:ext cx="208866" cy="208866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cxnSp>
          <p:nvCxnSpPr>
            <p:cNvPr id="39" name="形状 101"/>
            <p:cNvCxnSpPr>
              <a:cxnSpLocks noChangeShapeType="1"/>
            </p:cNvCxnSpPr>
            <p:nvPr/>
          </p:nvCxnSpPr>
          <p:spPr bwMode="auto">
            <a:xfrm>
              <a:off x="6597985" y="5584329"/>
              <a:ext cx="1367451" cy="400668"/>
            </a:xfrm>
            <a:prstGeom prst="bentConnector3">
              <a:avLst>
                <a:gd name="adj1" fmla="val -77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182"/>
            <p:cNvSpPr>
              <a:spLocks/>
            </p:cNvSpPr>
            <p:nvPr/>
          </p:nvSpPr>
          <p:spPr bwMode="auto">
            <a:xfrm>
              <a:off x="5799332" y="4917493"/>
              <a:ext cx="531941" cy="460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E</a:t>
              </a:r>
              <a:r>
                <a:rPr lang="en-US" altLang="zh-CN" sz="2000" i="1" baseline="-25000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sz="2000" i="1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51" name="Rectangle 48"/>
            <p:cNvSpPr>
              <a:spLocks/>
            </p:cNvSpPr>
            <p:nvPr/>
          </p:nvSpPr>
          <p:spPr bwMode="auto">
            <a:xfrm rot="10800000">
              <a:off x="7965436" y="5875566"/>
              <a:ext cx="218862" cy="218864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7112945" y="4458671"/>
            <a:ext cx="265143" cy="561918"/>
            <a:chOff x="7112945" y="4458671"/>
            <a:chExt cx="265143" cy="561918"/>
          </a:xfrm>
        </p:grpSpPr>
        <p:cxnSp>
          <p:nvCxnSpPr>
            <p:cNvPr id="41" name="直接箭头连接符 48"/>
            <p:cNvCxnSpPr>
              <a:cxnSpLocks noChangeShapeType="1"/>
              <a:stCxn id="66" idx="2"/>
              <a:endCxn id="37" idx="2"/>
            </p:cNvCxnSpPr>
            <p:nvPr/>
          </p:nvCxnSpPr>
          <p:spPr bwMode="auto">
            <a:xfrm>
              <a:off x="7245517" y="4754515"/>
              <a:ext cx="3248" cy="266074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Rectangle 157"/>
            <p:cNvSpPr>
              <a:spLocks/>
            </p:cNvSpPr>
            <p:nvPr/>
          </p:nvSpPr>
          <p:spPr bwMode="auto">
            <a:xfrm>
              <a:off x="7112945" y="4458671"/>
              <a:ext cx="265143" cy="29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1600" i="1" dirty="0" err="1" smtClean="0">
                  <a:solidFill>
                    <a:srgbClr val="900000"/>
                  </a:solidFill>
                  <a:latin typeface="Times New Roman" charset="0"/>
                  <a:sym typeface="Helvetica Light" charset="0"/>
                </a:rPr>
                <a:t>t</a:t>
              </a:r>
              <a:r>
                <a:rPr lang="en-US" altLang="zh-CN" sz="1600" i="1" baseline="-25000" dirty="0" err="1" smtClean="0">
                  <a:solidFill>
                    <a:srgbClr val="900000"/>
                  </a:solidFill>
                  <a:latin typeface="Times New Roman" charset="0"/>
                  <a:sym typeface="Helvetica Light" charset="0"/>
                </a:rPr>
                <a:t>i</a:t>
              </a:r>
              <a:endParaRPr lang="en-US" altLang="zh-CN" baseline="-25000" dirty="0">
                <a:solidFill>
                  <a:srgbClr val="900000"/>
                </a:solidFill>
                <a:latin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483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smtClean="0"/>
              <a:t>Displacement Optimization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Optimal displacement 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i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Simplified as a function of input combination (</a:t>
            </a:r>
            <a:r>
              <a:rPr lang="en-US" altLang="zh-CN" i="1" dirty="0" smtClean="0"/>
              <a:t>p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, </a:t>
            </a:r>
            <a:r>
              <a:rPr lang="en-US" altLang="zh-CN" i="1" dirty="0" smtClean="0"/>
              <a:t>p</a:t>
            </a:r>
            <a:r>
              <a:rPr lang="en-US" altLang="zh-CN" i="1" baseline="-25000" dirty="0" smtClean="0"/>
              <a:t>i</a:t>
            </a:r>
            <a:r>
              <a:rPr kumimoji="1" lang="en-US" altLang="zh-CN" dirty="0" smtClean="0"/>
              <a:t>)</a:t>
            </a:r>
          </a:p>
          <a:p>
            <a:pPr>
              <a:buNone/>
            </a:pPr>
            <a:endParaRPr kumimoji="1" lang="en-US" altLang="zh-CN" dirty="0" smtClean="0"/>
          </a:p>
          <a:p>
            <a:pPr lvl="1">
              <a:spcBef>
                <a:spcPts val="3000"/>
              </a:spcBef>
            </a:pPr>
            <a:r>
              <a:rPr lang="en-US" altLang="zh-CN" dirty="0" smtClean="0"/>
              <a:t>Optimizing the Fourier power spectrum property </a:t>
            </a:r>
          </a:p>
          <a:p>
            <a:pPr lvl="2"/>
            <a:r>
              <a:rPr lang="en-US" altLang="zh-CN" dirty="0" smtClean="0"/>
              <a:t>To obtain blue-noise property</a:t>
            </a:r>
          </a:p>
          <a:p>
            <a:pPr lvl="2"/>
            <a:r>
              <a:rPr lang="en-US" altLang="zh-CN" b="1" i="1" dirty="0" smtClean="0"/>
              <a:t>Anisotropy</a:t>
            </a:r>
            <a:r>
              <a:rPr lang="en-US" altLang="zh-CN" dirty="0" smtClean="0"/>
              <a:t> </a:t>
            </a:r>
            <a:r>
              <a:rPr lang="en-US" altLang="zh-CN" i="1" dirty="0" smtClean="0">
                <a:sym typeface="Symbol"/>
              </a:rPr>
              <a:t> </a:t>
            </a:r>
            <a:r>
              <a:rPr lang="en-US" altLang="zh-CN" dirty="0" smtClean="0"/>
              <a:t>(</a:t>
            </a:r>
            <a:r>
              <a:rPr lang="en-US" altLang="zh-CN" i="1" dirty="0" smtClean="0"/>
              <a:t>p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, 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i</a:t>
            </a:r>
            <a:r>
              <a:rPr lang="en-US" altLang="zh-CN" dirty="0" smtClean="0"/>
              <a:t>)</a:t>
            </a:r>
          </a:p>
          <a:p>
            <a:pPr lvl="2"/>
            <a:r>
              <a:rPr lang="en-US" altLang="zh-CN" b="1" i="1" dirty="0" smtClean="0"/>
              <a:t>Lower frequency ratio </a:t>
            </a:r>
            <a:r>
              <a:rPr lang="en-US" altLang="zh-CN" i="1" dirty="0" smtClean="0">
                <a:sym typeface="Symbol"/>
              </a:rPr>
              <a:t>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i="1" dirty="0" smtClean="0"/>
              <a:t>p</a:t>
            </a:r>
            <a:r>
              <a:rPr lang="en-US" altLang="zh-CN" i="1" baseline="-25000" dirty="0" smtClean="0"/>
              <a:t>i</a:t>
            </a:r>
            <a:r>
              <a:rPr lang="en-US" altLang="zh-CN" dirty="0" smtClean="0"/>
              <a:t>, </a:t>
            </a:r>
            <a:r>
              <a:rPr lang="en-US" altLang="zh-CN" i="1" dirty="0" err="1" smtClean="0"/>
              <a:t>t</a:t>
            </a:r>
            <a:r>
              <a:rPr lang="en-US" altLang="zh-CN" i="1" baseline="-25000" dirty="0" err="1" smtClean="0"/>
              <a:t>i</a:t>
            </a:r>
            <a:r>
              <a:rPr lang="en-US" altLang="zh-CN" dirty="0" smtClean="0"/>
              <a:t>) </a:t>
            </a:r>
            <a:endParaRPr kumimoji="1" lang="en-US" altLang="zh-CN" i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366" y="2457540"/>
            <a:ext cx="2825887" cy="82800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466" y="5075201"/>
            <a:ext cx="4698460" cy="1144245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411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smtClean="0"/>
              <a:t>Displacement Optimization</a:t>
            </a:r>
            <a:endParaRPr kumimoji="1" lang="zh-CN" altLang="en-US" sz="4400" dirty="0"/>
          </a:p>
        </p:txBody>
      </p:sp>
      <p:sp>
        <p:nvSpPr>
          <p:cNvPr id="54" name="内容占位符 5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7-class MCED using optimized displacement</a:t>
            </a:r>
            <a:endParaRPr lang="zh-CN" altLang="en-US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" name="组 6"/>
          <p:cNvGrpSpPr/>
          <p:nvPr/>
        </p:nvGrpSpPr>
        <p:grpSpPr>
          <a:xfrm>
            <a:off x="759926" y="2076306"/>
            <a:ext cx="7624149" cy="4192485"/>
            <a:chOff x="759926" y="2076306"/>
            <a:chExt cx="7624149" cy="4192485"/>
          </a:xfrm>
        </p:grpSpPr>
        <p:grpSp>
          <p:nvGrpSpPr>
            <p:cNvPr id="46" name="组合 45"/>
            <p:cNvGrpSpPr/>
            <p:nvPr/>
          </p:nvGrpSpPr>
          <p:grpSpPr>
            <a:xfrm>
              <a:off x="2700334" y="2076306"/>
              <a:ext cx="1802925" cy="2002950"/>
              <a:chOff x="2731717" y="1628631"/>
              <a:chExt cx="1802925" cy="2002950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2731717" y="1628631"/>
                <a:ext cx="1802925" cy="2002950"/>
                <a:chOff x="2731717" y="1647681"/>
                <a:chExt cx="1802925" cy="2002950"/>
              </a:xfrm>
            </p:grpSpPr>
            <p:pic>
              <p:nvPicPr>
                <p:cNvPr id="2053" name="Picture 5" descr="E:\documents\&amp;研究室工作_by project\_MCED\!2016 GRAPP\MCED_for_GRAPP2016_latex\images\7-calss\7c2-21p-pos18t_inverse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31717" y="164768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54" name="Picture 6" descr="E:\documents\&amp;研究室工作_by project\_MCED\!2016 GRAPP\MCED_for_GRAPP2016_latex\images\7-calss\7c2-21p-pos18t-fft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54642" y="257063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2731717" y="3085889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2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21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640742" y="2076306"/>
              <a:ext cx="1802925" cy="2002950"/>
              <a:chOff x="4612183" y="1628631"/>
              <a:chExt cx="1802925" cy="200295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612183" y="1628631"/>
                <a:ext cx="1802925" cy="2002950"/>
                <a:chOff x="4612183" y="1647681"/>
                <a:chExt cx="1802925" cy="2002950"/>
              </a:xfrm>
            </p:grpSpPr>
            <p:pic>
              <p:nvPicPr>
                <p:cNvPr id="2055" name="Picture 7" descr="E:\documents\&amp;研究室工作_by project\_MCED\!2016 GRAPP\MCED_for_GRAPP2016_latex\images\7-calss\7c3-16p-pos52t_inverse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612183" y="164768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56" name="Picture 8" descr="E:\documents\&amp;研究室工作_by project\_MCED\!2016 GRAPP\MCED_for_GRAPP2016_latex\images\7-calss\7c3-16p-pos52t-fft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5335108" y="257063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4612183" y="3085889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3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16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6581150" y="2076306"/>
              <a:ext cx="1802925" cy="2002950"/>
              <a:chOff x="6668995" y="1628631"/>
              <a:chExt cx="1802925" cy="2002950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6668995" y="1628631"/>
                <a:ext cx="1802925" cy="2002950"/>
                <a:chOff x="6668995" y="1647681"/>
                <a:chExt cx="1802925" cy="2002950"/>
              </a:xfrm>
            </p:grpSpPr>
            <p:pic>
              <p:nvPicPr>
                <p:cNvPr id="2057" name="Picture 9" descr="E:\documents\&amp;研究室工作_by project\_MCED\!2016 GRAPP\MCED_for_GRAPP2016_latex\images\7-calss\7c4-12p-pos23t_inverse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668995" y="164768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58" name="Picture 10" descr="E:\documents\&amp;研究室工作_by project\_MCED\!2016 GRAPP\MCED_for_GRAPP2016_latex\images\7-calss\7c4-12p-pos23t-fft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391920" y="257063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6668995" y="3085889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4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12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59926" y="4265841"/>
              <a:ext cx="1802925" cy="2002950"/>
              <a:chOff x="847771" y="3999141"/>
              <a:chExt cx="1802925" cy="200295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847771" y="3999141"/>
                <a:ext cx="1802925" cy="2002950"/>
                <a:chOff x="847771" y="4189641"/>
                <a:chExt cx="1802925" cy="2002950"/>
              </a:xfrm>
            </p:grpSpPr>
            <p:pic>
              <p:nvPicPr>
                <p:cNvPr id="2060" name="Picture 12" descr="E:\documents\&amp;研究室工作_by project\_MCED\!2016 GRAPP\MCED_for_GRAPP2016_latex\images\7-calss\7c5-08p-pos80t_inverse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47771" y="418964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59" name="Picture 11" descr="E:\documents\&amp;研究室工作_by project\_MCED\!2016 GRAPP\MCED_for_GRAPP2016_latex\images\7-calss\7c5-08p-pos80t-fft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570696" y="511259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847771" y="5452588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5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8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2700334" y="4265841"/>
              <a:ext cx="1802925" cy="2002950"/>
              <a:chOff x="2731717" y="3999141"/>
              <a:chExt cx="1802925" cy="2002950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2731717" y="3999141"/>
                <a:ext cx="1802925" cy="2002950"/>
                <a:chOff x="2731717" y="4189641"/>
                <a:chExt cx="1802925" cy="2002950"/>
              </a:xfrm>
            </p:grpSpPr>
            <p:pic>
              <p:nvPicPr>
                <p:cNvPr id="2061" name="Picture 13" descr="E:\documents\&amp;研究室工作_by project\_MCED\!2016 GRAPP\MCED_for_GRAPP2016_latex\images\7-calss\7c6-06p-pos46t_inverse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731717" y="418964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62" name="Picture 14" descr="E:\documents\&amp;研究室工作_by project\_MCED\!2016 GRAPP\MCED_for_GRAPP2016_latex\images\7-calss\7c6-06p-pos46t-fft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454642" y="511259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0" name="TextBox 29"/>
              <p:cNvSpPr txBox="1"/>
              <p:nvPr/>
            </p:nvSpPr>
            <p:spPr>
              <a:xfrm>
                <a:off x="2731717" y="5452588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6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6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6581150" y="4265841"/>
              <a:ext cx="1802925" cy="2002950"/>
              <a:chOff x="6668995" y="3999141"/>
              <a:chExt cx="1802925" cy="2002950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6668995" y="3999141"/>
                <a:ext cx="1802925" cy="2002950"/>
                <a:chOff x="6668995" y="4189641"/>
                <a:chExt cx="1802925" cy="2002950"/>
              </a:xfrm>
            </p:grpSpPr>
            <p:pic>
              <p:nvPicPr>
                <p:cNvPr id="2065" name="Picture 17" descr="E:\documents\&amp;研究室工作_by project\_MCED\!2016 GRAPP\MCED_for_GRAPP2016_latex\images\7-calss\7c0-100p-neg09t_inverse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6668995" y="418964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66" name="Picture 18" descr="E:\documents\&amp;研究室工作_by project\_MCED\!2016 GRAPP\MCED_for_GRAPP2016_latex\images\7-calss\7c0-100p-neg09t-fft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7391920" y="511259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6" name="TextBox 35"/>
              <p:cNvSpPr txBox="1"/>
              <p:nvPr/>
            </p:nvSpPr>
            <p:spPr>
              <a:xfrm>
                <a:off x="6668995" y="5452588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chemeClr val="accent6">
                        <a:lumMod val="75000"/>
                      </a:schemeClr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chemeClr val="accent6">
                        <a:lumMod val="75000"/>
                      </a:schemeClr>
                    </a:solidFill>
                    <a:latin typeface="Book Antiqua"/>
                  </a:rPr>
                  <a:t>0</a:t>
                </a:r>
                <a:r>
                  <a:rPr lang="en-US" altLang="zh-CN" sz="1400" dirty="0" smtClean="0">
                    <a:solidFill>
                      <a:schemeClr val="accent6">
                        <a:lumMod val="75000"/>
                      </a:schemeClr>
                    </a:solidFill>
                    <a:latin typeface="Book Antiqua"/>
                  </a:rPr>
                  <a:t> = 100</a:t>
                </a:r>
                <a:endParaRPr lang="zh-CN" altLang="en-US" sz="1400" dirty="0">
                  <a:solidFill>
                    <a:schemeClr val="accent6">
                      <a:lumMod val="75000"/>
                    </a:schemeClr>
                  </a:solidFill>
                  <a:latin typeface="Book Antiqua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4640742" y="4265841"/>
              <a:ext cx="1802925" cy="2002950"/>
              <a:chOff x="4612183" y="3999141"/>
              <a:chExt cx="1802925" cy="200295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612183" y="5452588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7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5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4612183" y="3999141"/>
                <a:ext cx="1802925" cy="2002950"/>
                <a:chOff x="4612183" y="4189641"/>
                <a:chExt cx="1802925" cy="2002950"/>
              </a:xfrm>
            </p:grpSpPr>
            <p:pic>
              <p:nvPicPr>
                <p:cNvPr id="2064" name="Picture 16" descr="E:\documents\&amp;研究室工作_by project\_MCED\!2016 GRAPP\MCED_for_GRAPP2016_latex\images\7-calss\7c7-05p-pos17t_inverse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612183" y="4189641"/>
                  <a:ext cx="1260000" cy="1260000"/>
                </a:xfrm>
                <a:prstGeom prst="rect">
                  <a:avLst/>
                </a:prstGeom>
                <a:noFill/>
                <a:ln w="6350">
                  <a:solidFill>
                    <a:schemeClr val="accent1"/>
                  </a:solidFill>
                </a:ln>
              </p:spPr>
            </p:pic>
            <p:pic>
              <p:nvPicPr>
                <p:cNvPr id="2063" name="Picture 15" descr="E:\documents\&amp;研究室工作_by project\_MCED\!2016 GRAPP\MCED_for_GRAPP2016_latex\images\7-calss\7c7-05p-pos17t-fft.pn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5335108" y="5112591"/>
                  <a:ext cx="1080000" cy="108000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3" name="组 2"/>
            <p:cNvGrpSpPr/>
            <p:nvPr/>
          </p:nvGrpSpPr>
          <p:grpSpPr>
            <a:xfrm>
              <a:off x="759926" y="2076306"/>
              <a:ext cx="1802925" cy="2002950"/>
              <a:chOff x="759926" y="2076306"/>
              <a:chExt cx="1802925" cy="2002950"/>
            </a:xfrm>
          </p:grpSpPr>
          <p:pic>
            <p:nvPicPr>
              <p:cNvPr id="2052" name="Picture 4" descr="E:\documents\&amp;研究室工作_by project\_MCED\!2016 GRAPP\MCED_for_GRAPP2016_latex\images\7-calss\7c1-30p-pos34t_inverse.pn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59926" y="2076306"/>
                <a:ext cx="1260000" cy="126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2051" name="Picture 3" descr="E:\documents\&amp;研究室工作_by project\_MCED\!2016 GRAPP\MCED_for_GRAPP2016_latex\images\7-calss\7c1-30p-pos34t-fft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82851" y="2999256"/>
                <a:ext cx="1080000" cy="1080000"/>
              </a:xfrm>
              <a:prstGeom prst="rect">
                <a:avLst/>
              </a:prstGeom>
              <a:noFill/>
            </p:spPr>
          </p:pic>
          <p:sp>
            <p:nvSpPr>
              <p:cNvPr id="45" name="TextBox 26"/>
              <p:cNvSpPr txBox="1"/>
              <p:nvPr/>
            </p:nvSpPr>
            <p:spPr>
              <a:xfrm>
                <a:off x="762851" y="3533564"/>
                <a:ext cx="72000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i="1" dirty="0" smtClean="0">
                    <a:solidFill>
                      <a:srgbClr val="163E50"/>
                    </a:solidFill>
                    <a:latin typeface="Book Antiqua"/>
                  </a:rPr>
                  <a:t>p</a:t>
                </a:r>
                <a:r>
                  <a:rPr lang="en-US" altLang="zh-CN" sz="1400" baseline="-25000" dirty="0" smtClean="0">
                    <a:solidFill>
                      <a:srgbClr val="163E50"/>
                    </a:solidFill>
                    <a:latin typeface="Book Antiqua"/>
                  </a:rPr>
                  <a:t>1</a:t>
                </a:r>
                <a:r>
                  <a:rPr lang="en-US" altLang="zh-CN" sz="1400" dirty="0" smtClean="0">
                    <a:solidFill>
                      <a:srgbClr val="163E50"/>
                    </a:solidFill>
                    <a:latin typeface="Book Antiqua"/>
                  </a:rPr>
                  <a:t> = 32</a:t>
                </a:r>
                <a:endParaRPr lang="zh-CN" altLang="en-US" sz="1400" dirty="0">
                  <a:solidFill>
                    <a:srgbClr val="163E50"/>
                  </a:solidFill>
                  <a:latin typeface="Book Antiqua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1411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smtClean="0"/>
              <a:t>Displacement Interpolation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Decreasing computational costs</a:t>
            </a:r>
          </a:p>
          <a:p>
            <a:pPr lvl="1"/>
            <a:r>
              <a:rPr lang="en-US" altLang="zh-CN" sz="2200" dirty="0" smtClean="0"/>
              <a:t>Displacement optimization only for </a:t>
            </a:r>
            <a:r>
              <a:rPr lang="en-US" altLang="zh-CN" sz="2200" i="1" dirty="0" smtClean="0"/>
              <a:t>key input combinations</a:t>
            </a:r>
          </a:p>
          <a:p>
            <a:pPr lvl="1"/>
            <a:r>
              <a:rPr lang="en-US" altLang="zh-CN" dirty="0" smtClean="0"/>
              <a:t>Other input combinations: linear interpolation</a:t>
            </a:r>
          </a:p>
          <a:p>
            <a:r>
              <a:rPr lang="en-US" altLang="zh-CN" dirty="0" smtClean="0"/>
              <a:t>Key displacement lookup table</a:t>
            </a:r>
            <a:endParaRPr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 descr="E:\documents\&amp;研究室工作_by project\_MCED\!2016 GRAPP\MCED_for_GRAPP2016_latex\figure\MCED-Exprmnt-new-colored2-FT-cro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578763"/>
            <a:ext cx="6565556" cy="2664000"/>
          </a:xfrm>
          <a:prstGeom prst="rect">
            <a:avLst/>
          </a:prstGeom>
          <a:noFill/>
        </p:spPr>
      </p:pic>
      <p:pic>
        <p:nvPicPr>
          <p:cNvPr id="3075" name="Picture 3" descr="E:\documents\&amp;研究室工作_by project\_MCED\!2016 GRAPP\MCED_for_GRAPP2016_latex\figure\p0-t0-cro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1018" y="3578763"/>
            <a:ext cx="510466" cy="26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411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smtClean="0"/>
              <a:t>Displacement Interpolation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1"/>
            <a:ext cx="8042276" cy="789710"/>
          </a:xfrm>
        </p:spPr>
        <p:txBody>
          <a:bodyPr/>
          <a:lstStyle/>
          <a:p>
            <a:r>
              <a:rPr lang="en-US" altLang="zh-CN" sz="2800" dirty="0" smtClean="0"/>
              <a:t>2-class MCED using displacement interpolation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17949" y="2280429"/>
            <a:ext cx="6908102" cy="3797623"/>
            <a:chOff x="554742" y="2000250"/>
            <a:chExt cx="7763949" cy="4275418"/>
          </a:xfrm>
        </p:grpSpPr>
        <p:pic>
          <p:nvPicPr>
            <p:cNvPr id="4098" name="Picture 2" descr="E:\documents\&amp;研究室工作_by project\_MCED\!2016 GRAPP\MCED_for_GRAPP2016_latex\images\2-class\r-g-51-500x52-hf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0279" y="4227793"/>
              <a:ext cx="6348412" cy="660400"/>
            </a:xfrm>
            <a:prstGeom prst="rect">
              <a:avLst/>
            </a:prstGeom>
            <a:noFill/>
          </p:spPr>
        </p:pic>
        <p:pic>
          <p:nvPicPr>
            <p:cNvPr id="4099" name="Picture 3" descr="E:\documents\&amp;研究室工作_by project\_MCED\!2016 GRAPP\MCED_for_GRAPP2016_latex\images\2-class\r-g-51-500x52-hft-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0279" y="5615268"/>
              <a:ext cx="6348412" cy="660400"/>
            </a:xfrm>
            <a:prstGeom prst="rect">
              <a:avLst/>
            </a:prstGeom>
            <a:noFill/>
          </p:spPr>
        </p:pic>
        <p:pic>
          <p:nvPicPr>
            <p:cNvPr id="4100" name="Picture 4" descr="E:\documents\&amp;研究室工作_by project\_MCED\!2016 GRAPP\MCED_for_GRAPP2016_latex\images\2-class\r-g-51-500x52-hft-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0279" y="4921531"/>
              <a:ext cx="6348412" cy="660400"/>
            </a:xfrm>
            <a:prstGeom prst="rect">
              <a:avLst/>
            </a:prstGeom>
            <a:noFill/>
          </p:spPr>
        </p:pic>
        <p:pic>
          <p:nvPicPr>
            <p:cNvPr id="4101" name="Picture 5" descr="E:\documents\&amp;研究室工作_by project\_MCED\!2016 GRAPP\MCED_for_GRAPP2016_latex\images\2-class\r-g-255-500x52-hf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70279" y="2000250"/>
              <a:ext cx="6348412" cy="660400"/>
            </a:xfrm>
            <a:prstGeom prst="rect">
              <a:avLst/>
            </a:prstGeom>
            <a:noFill/>
          </p:spPr>
        </p:pic>
        <p:pic>
          <p:nvPicPr>
            <p:cNvPr id="4102" name="Picture 6" descr="E:\documents\&amp;研究室工作_by project\_MCED\!2016 GRAPP\MCED_for_GRAPP2016_latex\images\2-class\r-g-255-500x52-hft-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0279" y="3387725"/>
              <a:ext cx="6348412" cy="660400"/>
            </a:xfrm>
            <a:prstGeom prst="rect">
              <a:avLst/>
            </a:prstGeom>
            <a:noFill/>
          </p:spPr>
        </p:pic>
        <p:pic>
          <p:nvPicPr>
            <p:cNvPr id="4103" name="Picture 7" descr="E:\documents\&amp;研究室工作_by project\_MCED\!2016 GRAPP\MCED_for_GRAPP2016_latex\images\2-class\r-g-255-500x52-hft-r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70279" y="2693987"/>
              <a:ext cx="6348412" cy="66040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554742" y="2916465"/>
              <a:ext cx="1335182" cy="242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1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255~0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4742" y="3610203"/>
              <a:ext cx="1335182" cy="242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2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0~255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742" y="2222728"/>
              <a:ext cx="133518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0</a:t>
              </a:r>
              <a:r>
                <a:rPr lang="en-US" altLang="zh-CN" sz="1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 = 255~255</a:t>
              </a:r>
              <a:endParaRPr lang="zh-CN" altLang="en-US" sz="1400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742" y="5144009"/>
              <a:ext cx="1335182" cy="242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1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51~0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4742" y="5837747"/>
              <a:ext cx="1335182" cy="242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2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0~51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4742" y="4450271"/>
              <a:ext cx="133518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0</a:t>
              </a:r>
              <a:r>
                <a:rPr lang="en-US" altLang="zh-CN" sz="1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 = 51~51</a:t>
              </a:r>
              <a:endParaRPr lang="zh-CN" altLang="en-US" sz="1400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411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Error-Diffusion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Error-diffusion in image halftoning</a:t>
            </a:r>
          </a:p>
          <a:p>
            <a:pPr lvl="1"/>
            <a:r>
              <a:rPr lang="en-US" altLang="zh-CN" dirty="0" smtClean="0"/>
              <a:t>Generating binary halftone image</a:t>
            </a:r>
          </a:p>
          <a:p>
            <a:pPr lvl="1"/>
            <a:r>
              <a:rPr lang="en-US" altLang="zh-CN" dirty="0" smtClean="0"/>
              <a:t>For printing </a:t>
            </a:r>
            <a:r>
              <a:rPr lang="en-US" altLang="zh-CN" dirty="0"/>
              <a:t>and displaying </a:t>
            </a:r>
            <a:endParaRPr kumimoji="1"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组 6"/>
          <p:cNvGrpSpPr/>
          <p:nvPr/>
        </p:nvGrpSpPr>
        <p:grpSpPr>
          <a:xfrm>
            <a:off x="1249528" y="3208504"/>
            <a:ext cx="6644944" cy="2960809"/>
            <a:chOff x="1249528" y="3208504"/>
            <a:chExt cx="6644944" cy="296080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3976" y="3814348"/>
              <a:ext cx="2592000" cy="207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365169" y="5953869"/>
              <a:ext cx="24381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[Zhou and Fang 2003]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73976" y="3208504"/>
              <a:ext cx="262049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Halftone image</a:t>
              </a:r>
            </a:p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(binary)</a:t>
              </a:r>
              <a:endParaRPr lang="zh-CN" altLang="en-US" dirty="0" smtClean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49528" y="3208504"/>
              <a:ext cx="296171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Continuous tone image (</a:t>
              </a:r>
              <a:r>
                <a:rPr lang="en-US" altLang="zh-CN" dirty="0" err="1" smtClean="0">
                  <a:solidFill>
                    <a:srgbClr val="163E50"/>
                  </a:solidFill>
                  <a:latin typeface="Book Antiqua"/>
                </a:rPr>
                <a:t>grayscale</a:t>
              </a:r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)</a:t>
              </a:r>
              <a:endParaRPr lang="zh-CN" altLang="en-US" dirty="0" smtClean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2" name="右箭头 11"/>
            <p:cNvSpPr/>
            <p:nvPr/>
          </p:nvSpPr>
          <p:spPr>
            <a:xfrm>
              <a:off x="4335856" y="4504898"/>
              <a:ext cx="628650" cy="6953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63E50"/>
                </a:solidFill>
              </a:endParaRPr>
            </a:p>
          </p:txBody>
        </p:sp>
        <p:pic>
          <p:nvPicPr>
            <p:cNvPr id="1026" name="Picture 2" descr="E:\documents\&amp;研究室工作_by project\_MCED\!2016 GRAPP\ppt\figure\IMG_5644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34385" y="3816223"/>
              <a:ext cx="2592000" cy="20726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1966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Experimental Results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684935"/>
          </a:xfrm>
        </p:spPr>
        <p:txBody>
          <a:bodyPr/>
          <a:lstStyle/>
          <a:p>
            <a:r>
              <a:rPr lang="en-US" altLang="zh-CN" dirty="0"/>
              <a:t>MCED </a:t>
            </a:r>
            <a:r>
              <a:rPr kumimoji="1" lang="en-US" altLang="zh-CN" dirty="0" smtClean="0"/>
              <a:t>vs. </a:t>
            </a:r>
            <a:r>
              <a:rPr lang="en-US" altLang="zh-CN" dirty="0"/>
              <a:t>per-channel standard ED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0" name="组 9"/>
          <p:cNvGrpSpPr/>
          <p:nvPr/>
        </p:nvGrpSpPr>
        <p:grpSpPr>
          <a:xfrm>
            <a:off x="965925" y="2371725"/>
            <a:ext cx="2625000" cy="3808468"/>
            <a:chOff x="965925" y="2371725"/>
            <a:chExt cx="2625000" cy="3808468"/>
          </a:xfrm>
        </p:grpSpPr>
        <p:pic>
          <p:nvPicPr>
            <p:cNvPr id="5122" name="Picture 2" descr="E:\documents\&amp;研究室工作_by project\_MCED\!2016 GRAPP\ppt\figure\per-channel vs mced\r53_g30_b50-100-MC-mid-ft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90925" y="2371725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3" name="Picture 3" descr="E:\documents\&amp;研究室工作_by project\_MCED\!2016 GRAPP\ppt\figure\per-channel vs mced\r53_g30_b50-100-MC-R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5675" y="3480193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4" name="Picture 4" descr="E:\documents\&amp;研究室工作_by project\_MCED\!2016 GRAPP\ppt\figure\per-channel vs mced\r53_g30_b50-100-MC-B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5675" y="5280193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5" name="Picture 5" descr="E:\documents\&amp;研究室工作_by project\_MCED\!2016 GRAPP\ppt\figure\per-channel vs mced\r53_g30_b50-100-MC-color_w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85925" y="2381250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6" name="Picture 6" descr="E:\documents\&amp;研究室工作_by project\_MCED\!2016 GRAPP\ppt\figure\per-channel vs mced\r53_g30_b50-100-MC-G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95675" y="4380193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7" name="Picture 7" descr="E:\documents\&amp;研究室工作_by project\_MCED\!2016 GRAPP\ppt\figure\per-channel vs mced\r53_g30_b50-100-MC-r-ft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0925" y="3470668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8" name="Picture 8" descr="E:\documents\&amp;研究室工作_by project\_MCED\!2016 GRAPP\ppt\figure\per-channel vs mced\r53_g30_b50-100-MC-g-ft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0925" y="4370668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5129" name="Picture 9" descr="E:\documents\&amp;研究室工作_by project\_MCED\!2016 GRAPP\ppt\figure\per-channel vs mced\r53_g30_b50-100-MC-b-f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0925" y="5270668"/>
              <a:ext cx="900000" cy="90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965925" y="3749008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1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53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65925" y="4712946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2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30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65925" y="5612946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rgbClr val="163E50"/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rgbClr val="163E50"/>
                  </a:solidFill>
                  <a:latin typeface="Book Antiqua"/>
                </a:rPr>
                <a:t>3</a:t>
              </a:r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 = 50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65925" y="2756356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p</a:t>
              </a:r>
              <a:r>
                <a:rPr lang="en-US" altLang="zh-CN" sz="1400" baseline="-250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0</a:t>
              </a:r>
              <a:r>
                <a:rPr lang="en-US" altLang="zh-CN" sz="1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</a:rPr>
                <a:t> = 133</a:t>
              </a:r>
              <a:endParaRPr lang="zh-CN" altLang="en-US" sz="1400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4535020" y="2381250"/>
            <a:ext cx="3867227" cy="3629455"/>
            <a:chOff x="4535020" y="2381250"/>
            <a:chExt cx="3867227" cy="3629455"/>
          </a:xfrm>
        </p:grpSpPr>
        <p:grpSp>
          <p:nvGrpSpPr>
            <p:cNvPr id="9" name="组 8"/>
            <p:cNvGrpSpPr/>
            <p:nvPr/>
          </p:nvGrpSpPr>
          <p:grpSpPr>
            <a:xfrm>
              <a:off x="5491899" y="2381250"/>
              <a:ext cx="1885629" cy="900000"/>
              <a:chOff x="5350976" y="2371725"/>
              <a:chExt cx="1885629" cy="900000"/>
            </a:xfrm>
          </p:grpSpPr>
          <p:pic>
            <p:nvPicPr>
              <p:cNvPr id="5130" name="Picture 10" descr="E:\documents\&amp;研究室工作_by project\_MCED\!2016 GRAPP\ppt\figure\per-channel vs mced\r53_g30_b50-100-PC-mid-ft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336605" y="2371725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6" name="Picture 16" descr="E:\documents\&amp;研究室工作_by project\_MCED\!2016 GRAPP\ppt\figure\per-channel vs mced\r53_g30_b50-100-PC-color_w.gi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350976" y="2371725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</p:grpSp>
        <p:grpSp>
          <p:nvGrpSpPr>
            <p:cNvPr id="8" name="组 7"/>
            <p:cNvGrpSpPr/>
            <p:nvPr/>
          </p:nvGrpSpPr>
          <p:grpSpPr>
            <a:xfrm>
              <a:off x="5016791" y="3695583"/>
              <a:ext cx="2903684" cy="900000"/>
              <a:chOff x="4954606" y="3615868"/>
              <a:chExt cx="2903684" cy="900000"/>
            </a:xfrm>
          </p:grpSpPr>
          <p:pic>
            <p:nvPicPr>
              <p:cNvPr id="5131" name="Picture 11" descr="E:\documents\&amp;研究室工作_by project\_MCED\!2016 GRAPP\ppt\figure\per-channel vs mced\r53_g30_b50-100-PC-R.gif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954606" y="36158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4" name="Picture 14" descr="E:\documents\&amp;研究室工作_by project\_MCED\!2016 GRAPP\ppt\figure\per-channel vs mced\r53_g30_b50-100-PC-B_combine2.gif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958290" y="36158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7" name="Picture 17" descr="E:\documents\&amp;研究室工作_by project\_MCED\!2016 GRAPP\ppt\figure\per-channel vs mced\r53_g30_b50-100-PC-G.gif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956448" y="36158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</p:grpSp>
        <p:grpSp>
          <p:nvGrpSpPr>
            <p:cNvPr id="7" name="组 6"/>
            <p:cNvGrpSpPr/>
            <p:nvPr/>
          </p:nvGrpSpPr>
          <p:grpSpPr>
            <a:xfrm>
              <a:off x="4535020" y="4787539"/>
              <a:ext cx="3867227" cy="900000"/>
              <a:chOff x="4535020" y="4820668"/>
              <a:chExt cx="3867227" cy="900000"/>
            </a:xfrm>
          </p:grpSpPr>
          <p:pic>
            <p:nvPicPr>
              <p:cNvPr id="5132" name="Picture 12" descr="E:\documents\&amp;研究室工作_by project\_MCED\!2016 GRAPP\ppt\figure\per-channel vs mced\r53_g30_b50-100-PC-W.gif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7502247" y="48206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3" name="Picture 13" descr="E:\documents\&amp;研究室工作_by project\_MCED\!2016 GRAPP\ppt\figure\per-channel vs mced\r53_g30_b50-100-PC-Y.gif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513172" y="48206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5" name="Picture 15" descr="E:\documents\&amp;研究室工作_by project\_MCED\!2016 GRAPP\ppt\figure\per-channel vs mced\r53_g30_b50-100-PC-C.gif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4535020" y="48206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  <p:pic>
            <p:nvPicPr>
              <p:cNvPr id="5138" name="Picture 18" descr="E:\documents\&amp;研究室工作_by project\_MCED\!2016 GRAPP\ppt\figure\per-channel vs mced\r53_g30_b50-100-PC-M.gif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524096" y="4820668"/>
                <a:ext cx="900000" cy="90000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4990975" y="5795261"/>
              <a:ext cx="32481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Uncontrollable  point overlapping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83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Halftoning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800" dirty="0" smtClean="0"/>
              <a:t>Halftoning on all color planes simultaneously</a:t>
            </a:r>
          </a:p>
          <a:p>
            <a:pPr lvl="1"/>
            <a:r>
              <a:rPr kumimoji="1" lang="en-US" altLang="zh-CN" sz="2000" dirty="0" smtClean="0"/>
              <a:t>Per-channel ED </a:t>
            </a:r>
            <a:r>
              <a:rPr kumimoji="1" lang="en-US" altLang="zh-CN" sz="2000" dirty="0" smtClean="0">
                <a:sym typeface="Symbol"/>
              </a:rPr>
              <a:t> </a:t>
            </a:r>
            <a:r>
              <a:rPr lang="en-US" altLang="zh-CN" sz="2000" dirty="0"/>
              <a:t>uncontrolled color </a:t>
            </a:r>
            <a:r>
              <a:rPr lang="en-US" altLang="zh-CN" sz="2000" dirty="0" smtClean="0"/>
              <a:t>appearance</a:t>
            </a:r>
            <a:endParaRPr kumimoji="1" lang="en-US" altLang="zh-CN" sz="2000" dirty="0" smtClean="0"/>
          </a:p>
          <a:p>
            <a:r>
              <a:rPr kumimoji="1" lang="en-US" altLang="zh-CN" sz="2800" dirty="0" smtClean="0"/>
              <a:t>CMYK color images in printing</a:t>
            </a:r>
          </a:p>
          <a:p>
            <a:pPr lvl="1"/>
            <a:r>
              <a:rPr kumimoji="1" lang="en-US" altLang="zh-CN" dirty="0" smtClean="0"/>
              <a:t>4 primary colors, 15 different ink overprints</a:t>
            </a:r>
          </a:p>
          <a:p>
            <a:pPr lvl="1"/>
            <a:r>
              <a:rPr kumimoji="1" lang="en-US" altLang="zh-CN" dirty="0" smtClean="0"/>
              <a:t>15-class MCED</a:t>
            </a:r>
          </a:p>
          <a:p>
            <a:pPr lvl="1"/>
            <a:r>
              <a:rPr kumimoji="1" lang="en-US" altLang="zh-CN" dirty="0" smtClean="0"/>
              <a:t>Linear programming for dot densities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840" y="4302120"/>
            <a:ext cx="4895999" cy="1981484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973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Halftoning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876953"/>
          </a:xfrm>
        </p:spPr>
        <p:txBody>
          <a:bodyPr/>
          <a:lstStyle/>
          <a:p>
            <a:r>
              <a:rPr lang="en-US" altLang="zh-CN" sz="2800" dirty="0" smtClean="0"/>
              <a:t>Blue-</a:t>
            </a:r>
            <a:r>
              <a:rPr lang="en-US" altLang="zh-CN" sz="2800" dirty="0"/>
              <a:t>noise dot distributions for all </a:t>
            </a:r>
            <a:r>
              <a:rPr lang="en-US" altLang="zh-CN" sz="2800" dirty="0" smtClean="0"/>
              <a:t>classes </a:t>
            </a:r>
            <a:endParaRPr lang="en-US" altLang="zh-CN" sz="2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6174" name="组 6173"/>
          <p:cNvGrpSpPr/>
          <p:nvPr/>
        </p:nvGrpSpPr>
        <p:grpSpPr>
          <a:xfrm>
            <a:off x="1005272" y="1968253"/>
            <a:ext cx="7521608" cy="4309313"/>
            <a:chOff x="1071530" y="1968253"/>
            <a:chExt cx="7521608" cy="4309313"/>
          </a:xfrm>
        </p:grpSpPr>
        <p:pic>
          <p:nvPicPr>
            <p:cNvPr id="26" name="图片 25" descr="cup-generic-h1-M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253" y="1968253"/>
              <a:ext cx="1187997" cy="1187997"/>
            </a:xfrm>
            <a:prstGeom prst="rect">
              <a:avLst/>
            </a:prstGeom>
          </p:spPr>
        </p:pic>
        <p:sp>
          <p:nvSpPr>
            <p:cNvPr id="46" name="TextBox 24"/>
            <p:cNvSpPr txBox="1"/>
            <p:nvPr/>
          </p:nvSpPr>
          <p:spPr>
            <a:xfrm>
              <a:off x="2572251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2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M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45" name="图片 6144" descr="cup-generic-h1-MY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253" y="3429182"/>
              <a:ext cx="1187997" cy="1187997"/>
            </a:xfrm>
            <a:prstGeom prst="rect">
              <a:avLst/>
            </a:prstGeom>
          </p:spPr>
        </p:pic>
        <p:pic>
          <p:nvPicPr>
            <p:cNvPr id="6150" name="图片 6149" descr="cup-generic-h1-MYK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253" y="4890112"/>
              <a:ext cx="1187997" cy="1187997"/>
            </a:xfrm>
            <a:prstGeom prst="rect">
              <a:avLst/>
            </a:prstGeom>
          </p:spPr>
        </p:pic>
        <p:sp>
          <p:nvSpPr>
            <p:cNvPr id="52" name="TextBox 24"/>
            <p:cNvSpPr txBox="1"/>
            <p:nvPr/>
          </p:nvSpPr>
          <p:spPr>
            <a:xfrm>
              <a:off x="2572251" y="460175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23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MY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6" name="TextBox 24"/>
            <p:cNvSpPr txBox="1"/>
            <p:nvPr/>
          </p:nvSpPr>
          <p:spPr>
            <a:xfrm>
              <a:off x="2405175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234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MYK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8" name="图片 27" descr="cup-generic-h1-Y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973" y="1968253"/>
              <a:ext cx="1187997" cy="1187997"/>
            </a:xfrm>
            <a:prstGeom prst="rect">
              <a:avLst/>
            </a:prstGeom>
          </p:spPr>
        </p:pic>
        <p:sp>
          <p:nvSpPr>
            <p:cNvPr id="47" name="TextBox 24"/>
            <p:cNvSpPr txBox="1"/>
            <p:nvPr/>
          </p:nvSpPr>
          <p:spPr>
            <a:xfrm>
              <a:off x="3838971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Y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47" name="图片 6146" descr="cup-generic-h1-MK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973" y="3429182"/>
              <a:ext cx="1187997" cy="1187997"/>
            </a:xfrm>
            <a:prstGeom prst="rect">
              <a:avLst/>
            </a:prstGeom>
          </p:spPr>
        </p:pic>
        <p:pic>
          <p:nvPicPr>
            <p:cNvPr id="6151" name="图片 6150" descr="cup-generic-h1-CMYK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973" y="4890112"/>
              <a:ext cx="1187997" cy="1187997"/>
            </a:xfrm>
            <a:prstGeom prst="rect">
              <a:avLst/>
            </a:prstGeom>
          </p:spPr>
        </p:pic>
        <p:sp>
          <p:nvSpPr>
            <p:cNvPr id="53" name="TextBox 24"/>
            <p:cNvSpPr txBox="1"/>
            <p:nvPr/>
          </p:nvSpPr>
          <p:spPr>
            <a:xfrm>
              <a:off x="3838971" y="460175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24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MK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Box 24"/>
            <p:cNvSpPr txBox="1"/>
            <p:nvPr/>
          </p:nvSpPr>
          <p:spPr>
            <a:xfrm>
              <a:off x="3671895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1234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(C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MYK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9" name="图片 28" descr="cup-generic-h1-K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695" y="1968253"/>
              <a:ext cx="1187997" cy="1187997"/>
            </a:xfrm>
            <a:prstGeom prst="rect">
              <a:avLst/>
            </a:prstGeom>
          </p:spPr>
        </p:pic>
        <p:sp>
          <p:nvSpPr>
            <p:cNvPr id="48" name="TextBox 24"/>
            <p:cNvSpPr txBox="1"/>
            <p:nvPr/>
          </p:nvSpPr>
          <p:spPr>
            <a:xfrm>
              <a:off x="5105693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59" name="图片 6158" descr="cup-generic-h1-YK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693" y="3429180"/>
              <a:ext cx="1188000" cy="1188000"/>
            </a:xfrm>
            <a:prstGeom prst="rect">
              <a:avLst/>
            </a:prstGeom>
          </p:spPr>
        </p:pic>
        <p:pic>
          <p:nvPicPr>
            <p:cNvPr id="6152" name="图片 6151" descr="cup-generic-h1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695" y="4890112"/>
              <a:ext cx="1187997" cy="1187997"/>
            </a:xfrm>
            <a:prstGeom prst="rect">
              <a:avLst/>
            </a:prstGeom>
          </p:spPr>
        </p:pic>
        <p:sp>
          <p:nvSpPr>
            <p:cNvPr id="65" name="TextBox 24"/>
            <p:cNvSpPr txBox="1"/>
            <p:nvPr/>
          </p:nvSpPr>
          <p:spPr>
            <a:xfrm>
              <a:off x="5105693" y="460175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34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YK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8" name="TextBox 24"/>
            <p:cNvSpPr txBox="1"/>
            <p:nvPr/>
          </p:nvSpPr>
          <p:spPr>
            <a:xfrm>
              <a:off x="4938617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Colored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0" name="图片 29" descr="cup-generic-h1-CM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416" y="1968253"/>
              <a:ext cx="1187997" cy="1187997"/>
            </a:xfrm>
            <a:prstGeom prst="rect">
              <a:avLst/>
            </a:prstGeom>
          </p:spPr>
        </p:pic>
        <p:sp>
          <p:nvSpPr>
            <p:cNvPr id="49" name="TextBox 24"/>
            <p:cNvSpPr txBox="1"/>
            <p:nvPr/>
          </p:nvSpPr>
          <p:spPr>
            <a:xfrm>
              <a:off x="6372414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12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CM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48" name="图片 6147" descr="cup-generic-h1-CMY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416" y="3429182"/>
              <a:ext cx="1187997" cy="1187997"/>
            </a:xfrm>
            <a:prstGeom prst="rect">
              <a:avLst/>
            </a:prstGeom>
          </p:spPr>
        </p:pic>
        <p:pic>
          <p:nvPicPr>
            <p:cNvPr id="6153" name="图片 6152" descr="cup-std-15cls.gi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416" y="4890112"/>
              <a:ext cx="1187997" cy="1187997"/>
            </a:xfrm>
            <a:prstGeom prst="rect">
              <a:avLst/>
            </a:prstGeom>
          </p:spPr>
        </p:pic>
        <p:sp>
          <p:nvSpPr>
            <p:cNvPr id="54" name="TextBox 24"/>
            <p:cNvSpPr txBox="1"/>
            <p:nvPr/>
          </p:nvSpPr>
          <p:spPr>
            <a:xfrm>
              <a:off x="6205338" y="460203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123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CMY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9" name="TextBox 24"/>
            <p:cNvSpPr txBox="1"/>
            <p:nvPr/>
          </p:nvSpPr>
          <p:spPr>
            <a:xfrm>
              <a:off x="6205338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Standard ED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1" name="图片 30" descr="cup-generic-h1-CY.gi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140" y="1968253"/>
              <a:ext cx="1187997" cy="1187997"/>
            </a:xfrm>
            <a:prstGeom prst="rect">
              <a:avLst/>
            </a:prstGeom>
          </p:spPr>
        </p:pic>
        <p:sp>
          <p:nvSpPr>
            <p:cNvPr id="50" name="TextBox 24"/>
            <p:cNvSpPr txBox="1"/>
            <p:nvPr/>
          </p:nvSpPr>
          <p:spPr>
            <a:xfrm>
              <a:off x="7639138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13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CY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49" name="图片 6148" descr="cup-generic-h1-CMK.gif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140" y="3429182"/>
              <a:ext cx="1187997" cy="1187997"/>
            </a:xfrm>
            <a:prstGeom prst="rect">
              <a:avLst/>
            </a:prstGeom>
          </p:spPr>
        </p:pic>
        <p:pic>
          <p:nvPicPr>
            <p:cNvPr id="6157" name="图片 6156" descr="cup500.bmp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138" y="4890110"/>
              <a:ext cx="1188000" cy="1188000"/>
            </a:xfrm>
            <a:prstGeom prst="rect">
              <a:avLst/>
            </a:prstGeom>
          </p:spPr>
        </p:pic>
        <p:sp>
          <p:nvSpPr>
            <p:cNvPr id="55" name="TextBox 24"/>
            <p:cNvSpPr txBox="1"/>
            <p:nvPr/>
          </p:nvSpPr>
          <p:spPr>
            <a:xfrm>
              <a:off x="7472062" y="460203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124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CMK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1" name="TextBox 24"/>
            <p:cNvSpPr txBox="1"/>
            <p:nvPr/>
          </p:nvSpPr>
          <p:spPr>
            <a:xfrm>
              <a:off x="7472062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Input image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4" name="图片 23" descr="cup-generic-h1-C.gif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32" y="1968253"/>
              <a:ext cx="1187997" cy="1187997"/>
            </a:xfrm>
            <a:prstGeom prst="rect">
              <a:avLst/>
            </a:prstGeom>
          </p:spPr>
        </p:pic>
        <p:sp>
          <p:nvSpPr>
            <p:cNvPr id="42" name="TextBox 24"/>
            <p:cNvSpPr txBox="1"/>
            <p:nvPr/>
          </p:nvSpPr>
          <p:spPr>
            <a:xfrm>
              <a:off x="1305530" y="314082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</a:t>
              </a:r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144" name="图片 6143" descr="cup-generic-h1-CK.gi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32" y="3429182"/>
              <a:ext cx="1187997" cy="1187997"/>
            </a:xfrm>
            <a:prstGeom prst="rect">
              <a:avLst/>
            </a:prstGeom>
          </p:spPr>
        </p:pic>
        <p:pic>
          <p:nvPicPr>
            <p:cNvPr id="6160" name="图片 6159" descr="cup-generic-h1-CYK.gi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30" y="4890110"/>
              <a:ext cx="1188000" cy="1188000"/>
            </a:xfrm>
            <a:prstGeom prst="rect">
              <a:avLst/>
            </a:prstGeom>
          </p:spPr>
        </p:pic>
        <p:sp>
          <p:nvSpPr>
            <p:cNvPr id="51" name="TextBox 24"/>
            <p:cNvSpPr txBox="1"/>
            <p:nvPr/>
          </p:nvSpPr>
          <p:spPr>
            <a:xfrm>
              <a:off x="1305530" y="4601751"/>
              <a:ext cx="720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TextBox 24"/>
            <p:cNvSpPr txBox="1"/>
            <p:nvPr/>
          </p:nvSpPr>
          <p:spPr>
            <a:xfrm>
              <a:off x="1138454" y="6062681"/>
              <a:ext cx="1054152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</a:t>
              </a:r>
              <a:r>
                <a:rPr lang="en-US" altLang="zh-CN" sz="1400" baseline="-25000" dirty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1</a:t>
              </a:r>
              <a:r>
                <a:rPr lang="en-US" altLang="zh-CN" sz="1400" baseline="-250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34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(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CYK</a:t>
              </a:r>
              <a:r>
                <a:rPr lang="en-US" altLang="zh-CN" sz="1400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)</a:t>
              </a:r>
              <a:r>
                <a:rPr lang="en-US" altLang="zh-CN" sz="1400" i="1" dirty="0" smtClean="0">
                  <a:solidFill>
                    <a:schemeClr val="accent1">
                      <a:lumMod val="5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113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Halftoning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87695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More results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13743" y="2243884"/>
            <a:ext cx="7363094" cy="3843780"/>
            <a:chOff x="1013743" y="2243884"/>
            <a:chExt cx="7363094" cy="3843780"/>
          </a:xfrm>
        </p:grpSpPr>
        <p:pic>
          <p:nvPicPr>
            <p:cNvPr id="7" name="图片 6" descr="color.bmp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0" y="2246743"/>
              <a:ext cx="1725141" cy="1725141"/>
            </a:xfrm>
            <a:prstGeom prst="rect">
              <a:avLst/>
            </a:prstGeom>
          </p:spPr>
        </p:pic>
        <p:sp>
          <p:nvSpPr>
            <p:cNvPr id="60" name="TextBox 24"/>
            <p:cNvSpPr txBox="1"/>
            <p:nvPr/>
          </p:nvSpPr>
          <p:spPr>
            <a:xfrm>
              <a:off x="6876504" y="5841443"/>
              <a:ext cx="127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0F3661"/>
                  </a:solidFill>
                  <a:latin typeface="Times New Roman"/>
                  <a:cs typeface="Times New Roman"/>
                </a:rPr>
                <a:t>MCED</a:t>
              </a:r>
              <a:endParaRPr lang="zh-CN" altLang="en-US" sz="1600" dirty="0">
                <a:solidFill>
                  <a:srgbClr val="0F366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2" name="TextBox 24"/>
            <p:cNvSpPr txBox="1"/>
            <p:nvPr/>
          </p:nvSpPr>
          <p:spPr>
            <a:xfrm>
              <a:off x="3018808" y="5841443"/>
              <a:ext cx="127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MCED</a:t>
              </a:r>
              <a:endParaRPr lang="zh-CN" alt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3" name="TextBox 24"/>
            <p:cNvSpPr txBox="1"/>
            <p:nvPr/>
          </p:nvSpPr>
          <p:spPr>
            <a:xfrm>
              <a:off x="5101071" y="5841443"/>
              <a:ext cx="127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0F3661"/>
                  </a:solidFill>
                  <a:latin typeface="Times New Roman"/>
                  <a:cs typeface="Times New Roman"/>
                </a:rPr>
                <a:t>Input image</a:t>
              </a:r>
              <a:endParaRPr lang="zh-CN" altLang="en-US" sz="1600" dirty="0">
                <a:solidFill>
                  <a:srgbClr val="0F366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4" name="TextBox 24"/>
            <p:cNvSpPr txBox="1"/>
            <p:nvPr/>
          </p:nvSpPr>
          <p:spPr>
            <a:xfrm>
              <a:off x="1241410" y="5841443"/>
              <a:ext cx="127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/>
                  <a:cs typeface="Times New Roman"/>
                </a:rPr>
                <a:t>Input image</a:t>
              </a:r>
              <a:endParaRPr lang="zh-CN" alt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15" name="图片 14" descr="bronze500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404" y="4080404"/>
              <a:ext cx="1728000" cy="1728000"/>
            </a:xfrm>
            <a:prstGeom prst="rect">
              <a:avLst/>
            </a:prstGeom>
          </p:spPr>
        </p:pic>
        <p:pic>
          <p:nvPicPr>
            <p:cNvPr id="16" name="图片 15" descr="flower500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404" y="2243884"/>
              <a:ext cx="1728000" cy="1728000"/>
            </a:xfrm>
            <a:prstGeom prst="rect">
              <a:avLst/>
            </a:prstGeom>
          </p:spPr>
        </p:pic>
        <p:pic>
          <p:nvPicPr>
            <p:cNvPr id="17" name="图片 16" descr="bird.BMP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43" y="2243884"/>
              <a:ext cx="1728000" cy="1728000"/>
            </a:xfrm>
            <a:prstGeom prst="rect">
              <a:avLst/>
            </a:prstGeom>
          </p:spPr>
        </p:pic>
        <p:pic>
          <p:nvPicPr>
            <p:cNvPr id="18" name="图片 17" descr="matal500.bm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43" y="4081833"/>
              <a:ext cx="1728000" cy="1728000"/>
            </a:xfrm>
            <a:prstGeom prst="rect">
              <a:avLst/>
            </a:prstGeom>
          </p:spPr>
        </p:pic>
        <p:pic>
          <p:nvPicPr>
            <p:cNvPr id="1026" name="Picture 2" descr="I:\my document\&amp;研究室工作_by project\_MCED\code\halftone0502_2\Reresult\flower500\flower-japan-h1\color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51696" y="2246743"/>
              <a:ext cx="1724400" cy="1724400"/>
            </a:xfrm>
            <a:prstGeom prst="rect">
              <a:avLst/>
            </a:prstGeom>
            <a:noFill/>
          </p:spPr>
        </p:pic>
        <p:pic>
          <p:nvPicPr>
            <p:cNvPr id="1027" name="Picture 3" descr="I:\my document\&amp;研究室工作_by project\_MCED\code\halftone0502_2\Reresult\matal500\matal-generic-h1\color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91141" y="4081833"/>
              <a:ext cx="1728000" cy="1728000"/>
            </a:xfrm>
            <a:prstGeom prst="rect">
              <a:avLst/>
            </a:prstGeom>
            <a:noFill/>
          </p:spPr>
        </p:pic>
        <p:pic>
          <p:nvPicPr>
            <p:cNvPr id="1028" name="Picture 4" descr="I:\my document\&amp;研究室工作_by project\_MCED\code\halftone0502_2\Reresult\bronze500\bronze-generic-h1\color.bm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48837" y="4083262"/>
              <a:ext cx="1728000" cy="172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988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Halftoning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87695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MCED vs. Vector ED 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图片 6" descr="MCED_vs_V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4" y="1954102"/>
            <a:ext cx="8305853" cy="43576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64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Multi-Tone Error-</a:t>
            </a:r>
            <a:r>
              <a:rPr lang="en-US" altLang="zh-CN" sz="4400" dirty="0" smtClean="0"/>
              <a:t>Diffusion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237940" cy="4722091"/>
          </a:xfrm>
        </p:spPr>
        <p:txBody>
          <a:bodyPr/>
          <a:lstStyle/>
          <a:p>
            <a:r>
              <a:rPr lang="en-US" altLang="zh-CN" dirty="0" smtClean="0"/>
              <a:t>Multi-level halftoning </a:t>
            </a:r>
            <a:r>
              <a:rPr lang="en-US" altLang="zh-CN" sz="18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pl-PL" altLang="zh-CN" sz="1800" dirty="0" err="1" smtClean="0">
                <a:solidFill>
                  <a:schemeClr val="bg1">
                    <a:lumMod val="65000"/>
                  </a:schemeClr>
                </a:solidFill>
              </a:rPr>
              <a:t>Kang</a:t>
            </a:r>
            <a:r>
              <a:rPr lang="pl-PL" altLang="zh-CN" sz="1800" dirty="0">
                <a:solidFill>
                  <a:schemeClr val="bg1">
                    <a:lumMod val="65000"/>
                  </a:schemeClr>
                </a:solidFill>
              </a:rPr>
              <a:t>, 1999; </a:t>
            </a:r>
            <a:r>
              <a:rPr lang="pl-PL" altLang="zh-CN" sz="1800" dirty="0" err="1">
                <a:solidFill>
                  <a:schemeClr val="bg1">
                    <a:lumMod val="65000"/>
                  </a:schemeClr>
                </a:solidFill>
              </a:rPr>
              <a:t>Rodrłguez</a:t>
            </a:r>
            <a:r>
              <a:rPr lang="pl-PL" altLang="zh-CN" sz="1800" dirty="0">
                <a:solidFill>
                  <a:schemeClr val="bg1">
                    <a:lumMod val="65000"/>
                  </a:schemeClr>
                </a:solidFill>
              </a:rPr>
              <a:t> et al., </a:t>
            </a:r>
            <a:r>
              <a:rPr lang="pl-PL" altLang="zh-CN" sz="1800" dirty="0" smtClean="0">
                <a:solidFill>
                  <a:schemeClr val="bg1">
                    <a:lumMod val="65000"/>
                  </a:schemeClr>
                </a:solidFill>
              </a:rPr>
              <a:t>2008</a:t>
            </a:r>
            <a:r>
              <a:rPr lang="pl-PL" altLang="zh-CN" sz="1800" dirty="0">
                <a:solidFill>
                  <a:schemeClr val="bg1">
                    <a:lumMod val="65000"/>
                  </a:schemeClr>
                </a:solidFill>
              </a:rPr>
              <a:t>]</a:t>
            </a:r>
            <a:endParaRPr lang="pl-PL" altLang="zh-CN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altLang="zh-CN" dirty="0" smtClean="0"/>
              <a:t>Continuous tone </a:t>
            </a:r>
            <a:r>
              <a:rPr kumimoji="1" lang="en-US" altLang="zh-CN" dirty="0" smtClean="0">
                <a:sym typeface="Symbol"/>
              </a:rPr>
              <a:t> </a:t>
            </a:r>
            <a:r>
              <a:rPr lang="en-US" altLang="zh-CN" dirty="0" smtClean="0"/>
              <a:t>limited halftone patterns </a:t>
            </a:r>
          </a:p>
          <a:p>
            <a:pPr lvl="1"/>
            <a:r>
              <a:rPr kumimoji="1" lang="en-US" altLang="zh-CN" dirty="0" smtClean="0">
                <a:sym typeface="Symbol"/>
              </a:rPr>
              <a:t>Dot </a:t>
            </a:r>
            <a:r>
              <a:rPr lang="en-US" altLang="zh-CN" dirty="0" smtClean="0"/>
              <a:t>densities</a:t>
            </a:r>
            <a:endParaRPr lang="nb-NO" altLang="zh-CN" dirty="0" smtClean="0"/>
          </a:p>
          <a:p>
            <a:pPr lvl="1">
              <a:spcBef>
                <a:spcPts val="1800"/>
              </a:spcBef>
            </a:pPr>
            <a:r>
              <a:rPr lang="nb-NO" altLang="zh-CN" dirty="0" err="1" smtClean="0"/>
              <a:t>Simulating</a:t>
            </a:r>
            <a:r>
              <a:rPr lang="nb-NO" altLang="zh-CN" dirty="0" smtClean="0"/>
              <a:t> </a:t>
            </a:r>
            <a:r>
              <a:rPr lang="en-US" altLang="zh-CN" dirty="0" smtClean="0"/>
              <a:t>arbitrary </a:t>
            </a:r>
            <a:r>
              <a:rPr lang="nb-NO" altLang="zh-CN" dirty="0" smtClean="0"/>
              <a:t>pixel intensity</a:t>
            </a:r>
          </a:p>
          <a:p>
            <a:pPr lvl="1"/>
            <a:endParaRPr lang="nb-NO" altLang="zh-CN" dirty="0"/>
          </a:p>
          <a:p>
            <a:pPr>
              <a:spcBef>
                <a:spcPts val="2400"/>
              </a:spcBef>
            </a:pPr>
            <a:r>
              <a:rPr lang="nb-NO" altLang="zh-CN" dirty="0" err="1" smtClean="0"/>
              <a:t>Considering</a:t>
            </a:r>
            <a:r>
              <a:rPr lang="nb-NO" altLang="zh-CN" dirty="0" smtClean="0"/>
              <a:t> </a:t>
            </a:r>
            <a:r>
              <a:rPr lang="nb-NO" altLang="zh-CN" i="1" dirty="0" smtClean="0"/>
              <a:t>p</a:t>
            </a:r>
            <a:r>
              <a:rPr lang="nb-NO" altLang="zh-CN" i="1" baseline="-25000" dirty="0" smtClean="0"/>
              <a:t>i</a:t>
            </a:r>
            <a:r>
              <a:rPr lang="nb-NO" altLang="zh-CN" dirty="0"/>
              <a:t>(</a:t>
            </a:r>
            <a:r>
              <a:rPr lang="nb-NO" altLang="zh-CN" i="1" dirty="0" err="1"/>
              <a:t>x</a:t>
            </a:r>
            <a:r>
              <a:rPr lang="nb-NO" altLang="zh-CN" i="1" dirty="0" err="1" smtClean="0"/>
              <a:t>,y</a:t>
            </a:r>
            <a:r>
              <a:rPr lang="nb-NO" altLang="zh-CN" dirty="0"/>
              <a:t>) as </a:t>
            </a:r>
            <a:r>
              <a:rPr lang="nb-NO" altLang="zh-CN" dirty="0" smtClean="0"/>
              <a:t>input </a:t>
            </a:r>
            <a:r>
              <a:rPr lang="nb-NO" altLang="zh-CN" dirty="0" err="1"/>
              <a:t>of</a:t>
            </a:r>
            <a:r>
              <a:rPr lang="nb-NO" altLang="zh-CN" dirty="0"/>
              <a:t> </a:t>
            </a:r>
            <a:r>
              <a:rPr lang="en-US" altLang="zh-CN" dirty="0" smtClean="0"/>
              <a:t>MCED</a:t>
            </a:r>
          </a:p>
          <a:p>
            <a:pPr lvl="1"/>
            <a:r>
              <a:rPr lang="en-US" altLang="zh-CN" i="1" dirty="0"/>
              <a:t>n</a:t>
            </a:r>
            <a:r>
              <a:rPr lang="en-US" altLang="zh-CN" dirty="0"/>
              <a:t>-tone image can be </a:t>
            </a:r>
            <a:r>
              <a:rPr kumimoji="1" lang="en-US" altLang="zh-CN" dirty="0"/>
              <a:t>generated </a:t>
            </a:r>
          </a:p>
          <a:p>
            <a:pPr lvl="1"/>
            <a:r>
              <a:rPr kumimoji="1" lang="en-US" altLang="zh-CN" dirty="0" smtClean="0"/>
              <a:t>All halftone patterns </a:t>
            </a:r>
            <a:r>
              <a:rPr lang="en-US" altLang="zh-CN" dirty="0"/>
              <a:t>possess </a:t>
            </a:r>
            <a:r>
              <a:rPr lang="en-US" altLang="zh-CN" dirty="0" smtClean="0"/>
              <a:t>blue</a:t>
            </a:r>
            <a:r>
              <a:rPr lang="en-US" altLang="zh-CN" dirty="0"/>
              <a:t>-noise property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30"/>
          <p:cNvSpPr txBox="1"/>
          <p:nvPr/>
        </p:nvSpPr>
        <p:spPr>
          <a:xfrm>
            <a:off x="1336870" y="3516919"/>
            <a:ext cx="5880258" cy="496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tIns="93600" rIns="108000" bIns="936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= p</a:t>
            </a:r>
            <a:r>
              <a:rPr lang="en-US" altLang="zh-CN" sz="2000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y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)·</a:t>
            </a:r>
            <a:r>
              <a:rPr lang="en-US" altLang="zh-CN" sz="2000" i="1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+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p</a:t>
            </a:r>
            <a:r>
              <a:rPr lang="en-US" altLang="zh-CN" sz="2000" i="1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+1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)·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+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  if </a:t>
            </a:r>
            <a:r>
              <a:rPr lang="en-US" altLang="zh-CN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&lt;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I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x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altLang="zh-CN" sz="2000" i="1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y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&lt;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baseline="-250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+1</a:t>
            </a:r>
            <a:endParaRPr lang="zh-CN" altLang="en-US" sz="2000" i="1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3160357" y="2457890"/>
            <a:ext cx="4034685" cy="496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tIns="93600" rIns="108000" bIns="936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{</a:t>
            </a:r>
            <a:r>
              <a:rPr lang="en-US" altLang="zh-CN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| </a:t>
            </a:r>
            <a:r>
              <a:rPr lang="en-US" altLang="zh-CN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=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1, … ,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},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 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&lt;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en-US" altLang="zh-CN" sz="2000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+1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</a:t>
            </a:r>
            <a:r>
              <a:rPr lang="en-US" altLang="zh-CN" sz="2000" baseline="-25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if </a:t>
            </a:r>
            <a:r>
              <a:rPr lang="en-US" altLang="zh-CN" sz="2000" i="1" dirty="0" err="1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&lt; </a:t>
            </a:r>
            <a:r>
              <a:rPr lang="en-US" altLang="zh-CN" sz="20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</a:t>
            </a:r>
            <a:endParaRPr lang="zh-CN" altLang="en-US" sz="2000" i="1" dirty="0">
              <a:solidFill>
                <a:schemeClr val="bg2">
                  <a:lumMod val="2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4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Multi-Tone Error-</a:t>
            </a:r>
            <a:r>
              <a:rPr lang="en-US" altLang="zh-CN" sz="4400" dirty="0" smtClean="0"/>
              <a:t>Diffusion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1"/>
            <a:ext cx="8237940" cy="931404"/>
          </a:xfrm>
        </p:spPr>
        <p:txBody>
          <a:bodyPr/>
          <a:lstStyle/>
          <a:p>
            <a:r>
              <a:rPr lang="en-US" altLang="zh-CN" dirty="0" smtClean="0"/>
              <a:t>Example of 7</a:t>
            </a:r>
            <a:r>
              <a:rPr lang="en-US" altLang="zh-CN" dirty="0"/>
              <a:t>-tone ED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22" name="组 21"/>
          <p:cNvGrpSpPr/>
          <p:nvPr/>
        </p:nvGrpSpPr>
        <p:grpSpPr>
          <a:xfrm>
            <a:off x="617234" y="2299737"/>
            <a:ext cx="1823273" cy="3809424"/>
            <a:chOff x="617234" y="2376705"/>
            <a:chExt cx="1823273" cy="3809424"/>
          </a:xfrm>
        </p:grpSpPr>
        <p:pic>
          <p:nvPicPr>
            <p:cNvPr id="16" name="图片 15" descr="mled-250x250e.bmp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71" y="2376705"/>
              <a:ext cx="1619999" cy="1619999"/>
            </a:xfrm>
            <a:prstGeom prst="rect">
              <a:avLst/>
            </a:prstGeom>
          </p:spPr>
        </p:pic>
        <p:pic>
          <p:nvPicPr>
            <p:cNvPr id="17" name="图片 16" descr="mled-250x250e-8-color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71" y="4310945"/>
              <a:ext cx="1619999" cy="1619999"/>
            </a:xfrm>
            <a:prstGeom prst="rect">
              <a:avLst/>
            </a:prstGeom>
          </p:spPr>
        </p:pic>
        <p:sp>
          <p:nvSpPr>
            <p:cNvPr id="19" name="TextBox 30"/>
            <p:cNvSpPr txBox="1"/>
            <p:nvPr/>
          </p:nvSpPr>
          <p:spPr>
            <a:xfrm>
              <a:off x="617234" y="3984583"/>
              <a:ext cx="182327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Continuous tone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0" name="TextBox 30"/>
            <p:cNvSpPr txBox="1"/>
            <p:nvPr/>
          </p:nvSpPr>
          <p:spPr>
            <a:xfrm>
              <a:off x="617234" y="5939908"/>
              <a:ext cx="182327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Simulated 7-tone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2709233" y="2504501"/>
            <a:ext cx="6028253" cy="3310444"/>
            <a:chOff x="2709233" y="2504501"/>
            <a:chExt cx="6028253" cy="3310444"/>
          </a:xfrm>
        </p:grpSpPr>
        <p:grpSp>
          <p:nvGrpSpPr>
            <p:cNvPr id="18" name="组 17"/>
            <p:cNvGrpSpPr/>
            <p:nvPr/>
          </p:nvGrpSpPr>
          <p:grpSpPr>
            <a:xfrm>
              <a:off x="2709233" y="2504501"/>
              <a:ext cx="6028253" cy="2963744"/>
              <a:chOff x="2452653" y="2620437"/>
              <a:chExt cx="6028253" cy="2963744"/>
            </a:xfrm>
          </p:grpSpPr>
          <p:pic>
            <p:nvPicPr>
              <p:cNvPr id="9" name="图片 8" descr="mled-250x250e-1-r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653" y="262043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0" name="图片 9" descr="mled-250x250e-2-g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2071" y="262043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" name="图片 10" descr="mled-250x250e-3-b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489" y="262242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2" name="图片 11" descr="mled-250x250e-4-y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0906" y="262242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" name="图片 12" descr="mled-250x250e-5-m.g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653" y="41441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" name="图片 13" descr="mled-250x250e-6-c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4028" y="41441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" name="图片 14" descr="mled-250x250e-7-w.gi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402" y="4144181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21" name="TextBox 30"/>
            <p:cNvSpPr txBox="1"/>
            <p:nvPr/>
          </p:nvSpPr>
          <p:spPr>
            <a:xfrm>
              <a:off x="3489422" y="5537946"/>
              <a:ext cx="29636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7 halftone patterns</a:t>
              </a:r>
              <a:endParaRPr lang="zh-CN" altLang="en-US" dirty="0">
                <a:solidFill>
                  <a:srgbClr val="163E50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025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Vectorization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Polygon-mesh-based image </a:t>
            </a:r>
            <a:r>
              <a:rPr lang="en-US" altLang="zh-CN" sz="2800" dirty="0" err="1" smtClean="0"/>
              <a:t>vectorization</a:t>
            </a:r>
            <a:endParaRPr lang="en-US" altLang="zh-CN" sz="2800" dirty="0" smtClean="0">
              <a:solidFill>
                <a:srgbClr val="7F7F7F"/>
              </a:solidFill>
            </a:endParaRPr>
          </a:p>
          <a:p>
            <a:pPr lvl="1"/>
            <a:r>
              <a:rPr lang="en-US" altLang="zh-CN" sz="2000" dirty="0" smtClean="0"/>
              <a:t>Pixel color saved on polygon vertices</a:t>
            </a:r>
          </a:p>
          <a:p>
            <a:pPr lvl="1"/>
            <a:r>
              <a:rPr lang="en-US" altLang="zh-CN" sz="2000" dirty="0" smtClean="0"/>
              <a:t>Color interpolation inside polygons</a:t>
            </a:r>
          </a:p>
          <a:p>
            <a:endParaRPr lang="en-US" altLang="zh-CN" sz="2800" dirty="0" smtClean="0"/>
          </a:p>
          <a:p>
            <a:endParaRPr lang="en-US" altLang="zh-CN" sz="2800" dirty="0"/>
          </a:p>
          <a:p>
            <a:pPr>
              <a:spcBef>
                <a:spcPts val="2600"/>
              </a:spcBef>
            </a:pPr>
            <a:r>
              <a:rPr lang="en-US" altLang="zh-CN" sz="2800" dirty="0" smtClean="0"/>
              <a:t>High quality vertex distribution using MCED</a:t>
            </a:r>
          </a:p>
          <a:p>
            <a:pPr lvl="1"/>
            <a:r>
              <a:rPr lang="en-US" altLang="zh-CN" sz="2000" dirty="0" smtClean="0"/>
              <a:t>Sampling according to all color </a:t>
            </a:r>
            <a:r>
              <a:rPr lang="en-US" altLang="zh-CN" sz="2000" dirty="0"/>
              <a:t>planes </a:t>
            </a:r>
          </a:p>
          <a:p>
            <a:pPr lvl="1"/>
            <a:r>
              <a:rPr lang="en-US" altLang="zh-CN" sz="2000" dirty="0" smtClean="0"/>
              <a:t>Salience map for feature preserving</a:t>
            </a:r>
          </a:p>
          <a:p>
            <a:pPr lvl="1"/>
            <a:r>
              <a:rPr lang="en-US" altLang="zh-CN" sz="2000" dirty="0"/>
              <a:t>Delaunay </a:t>
            </a:r>
            <a:r>
              <a:rPr lang="en-US" altLang="zh-CN" sz="2000" dirty="0" smtClean="0"/>
              <a:t>triangulation</a:t>
            </a:r>
            <a:endParaRPr lang="en-US" altLang="zh-CN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68" t="7525" r="3086" b="13584"/>
          <a:stretch/>
        </p:blipFill>
        <p:spPr bwMode="auto">
          <a:xfrm>
            <a:off x="1371727" y="2729620"/>
            <a:ext cx="4210545" cy="137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0"/>
          <p:cNvSpPr txBox="1"/>
          <p:nvPr/>
        </p:nvSpPr>
        <p:spPr>
          <a:xfrm>
            <a:off x="5657710" y="3784504"/>
            <a:ext cx="182327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</a:rPr>
              <a:t>[Lai et al. 2009]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1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Vectorization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1"/>
            <a:ext cx="8042276" cy="76061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Result vs. Standard ED</a:t>
            </a:r>
            <a:endParaRPr lang="en-US" altLang="zh-CN" dirty="0" smtClean="0">
              <a:solidFill>
                <a:srgbClr val="7F7F7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6" name="组 25"/>
          <p:cNvGrpSpPr/>
          <p:nvPr/>
        </p:nvGrpSpPr>
        <p:grpSpPr>
          <a:xfrm>
            <a:off x="1074410" y="2288880"/>
            <a:ext cx="6995181" cy="3618685"/>
            <a:chOff x="1082310" y="2288880"/>
            <a:chExt cx="6995181" cy="3618685"/>
          </a:xfrm>
        </p:grpSpPr>
        <p:pic>
          <p:nvPicPr>
            <p:cNvPr id="7" name="图片 6" descr="eye.b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510" y="2288881"/>
              <a:ext cx="1440000" cy="1440000"/>
            </a:xfrm>
            <a:prstGeom prst="rect">
              <a:avLst/>
            </a:prstGeom>
          </p:spPr>
        </p:pic>
        <p:pic>
          <p:nvPicPr>
            <p:cNvPr id="11" name="图片 10" descr="eye-mced_temp_saliency-1.618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510" y="4191819"/>
              <a:ext cx="1440000" cy="1440000"/>
            </a:xfrm>
            <a:prstGeom prst="rect">
              <a:avLst/>
            </a:prstGeom>
          </p:spPr>
        </p:pic>
        <p:pic>
          <p:nvPicPr>
            <p:cNvPr id="12" name="图片 11" descr="eye-mced_temp_sample-1.618-a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383" y="2288881"/>
              <a:ext cx="1440000" cy="144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图片 12" descr="eye-mced-1.618-frame.bmp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402" y="2288880"/>
              <a:ext cx="1440000" cy="1440000"/>
            </a:xfrm>
            <a:prstGeom prst="rect">
              <a:avLst/>
            </a:prstGeom>
          </p:spPr>
        </p:pic>
        <p:pic>
          <p:nvPicPr>
            <p:cNvPr id="14" name="图片 13" descr="eye-mced-1.618-solid.bmp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422" y="2288881"/>
              <a:ext cx="1440000" cy="1440000"/>
            </a:xfrm>
            <a:prstGeom prst="rect">
              <a:avLst/>
            </a:prstGeom>
          </p:spPr>
        </p:pic>
        <p:pic>
          <p:nvPicPr>
            <p:cNvPr id="15" name="图片 14" descr="eye-tmed_temp_sample-1.618-a.bmp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386" y="4191821"/>
              <a:ext cx="1440000" cy="144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6" name="图片 15" descr="eye-tmed-1.618-frame.bmp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238" y="4191821"/>
              <a:ext cx="1440000" cy="1440000"/>
            </a:xfrm>
            <a:prstGeom prst="rect">
              <a:avLst/>
            </a:prstGeom>
          </p:spPr>
        </p:pic>
        <p:pic>
          <p:nvPicPr>
            <p:cNvPr id="17" name="图片 16" descr="eye-tmed-1.618-solid.bmp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090" y="4191821"/>
              <a:ext cx="1440000" cy="1440000"/>
            </a:xfrm>
            <a:prstGeom prst="rect">
              <a:avLst/>
            </a:prstGeom>
          </p:spPr>
        </p:pic>
        <p:sp>
          <p:nvSpPr>
            <p:cNvPr id="18" name="TextBox 30"/>
            <p:cNvSpPr txBox="1"/>
            <p:nvPr/>
          </p:nvSpPr>
          <p:spPr>
            <a:xfrm>
              <a:off x="1082310" y="3722275"/>
              <a:ext cx="17424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Input image</a:t>
              </a:r>
              <a:endParaRPr lang="zh-CN" altLang="en-US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19" name="TextBox 30"/>
            <p:cNvSpPr txBox="1"/>
            <p:nvPr/>
          </p:nvSpPr>
          <p:spPr>
            <a:xfrm>
              <a:off x="1082310" y="5630566"/>
              <a:ext cx="17424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63E50"/>
                  </a:solidFill>
                  <a:latin typeface="Book Antiqua"/>
                </a:rPr>
                <a:t>Salience map </a:t>
              </a:r>
              <a:endParaRPr lang="zh-CN" altLang="en-US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0" name="TextBox 30"/>
            <p:cNvSpPr txBox="1"/>
            <p:nvPr/>
          </p:nvSpPr>
          <p:spPr>
            <a:xfrm>
              <a:off x="3295834" y="3737664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MCED sampling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1" name="TextBox 30"/>
            <p:cNvSpPr txBox="1"/>
            <p:nvPr/>
          </p:nvSpPr>
          <p:spPr>
            <a:xfrm>
              <a:off x="4893939" y="3737664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Triangulated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2" name="TextBox 30"/>
            <p:cNvSpPr txBox="1"/>
            <p:nvPr/>
          </p:nvSpPr>
          <p:spPr>
            <a:xfrm>
              <a:off x="6493491" y="3737664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err="1" smtClean="0">
                  <a:solidFill>
                    <a:srgbClr val="163E50"/>
                  </a:solidFill>
                  <a:latin typeface="Book Antiqua"/>
                </a:rPr>
                <a:t>Vectorized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3" name="TextBox 30"/>
            <p:cNvSpPr txBox="1"/>
            <p:nvPr/>
          </p:nvSpPr>
          <p:spPr>
            <a:xfrm>
              <a:off x="3221818" y="5645955"/>
              <a:ext cx="17424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err="1" smtClean="0">
                  <a:solidFill>
                    <a:srgbClr val="163E50"/>
                  </a:solidFill>
                  <a:latin typeface="Book Antiqua"/>
                </a:rPr>
                <a:t>Std</a:t>
              </a:r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-ED sampling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4883571" y="5645955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Triangulated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6467571" y="5645955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err="1" smtClean="0">
                  <a:solidFill>
                    <a:srgbClr val="163E50"/>
                  </a:solidFill>
                  <a:latin typeface="Book Antiqua"/>
                </a:rPr>
                <a:t>Vectorized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322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Vectorization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1"/>
            <a:ext cx="8042276" cy="760616"/>
          </a:xfrm>
        </p:spPr>
        <p:txBody>
          <a:bodyPr>
            <a:normAutofit/>
          </a:bodyPr>
          <a:lstStyle/>
          <a:p>
            <a:r>
              <a:rPr lang="en-US" altLang="zh-CN" dirty="0"/>
              <a:t>Result vs. Standard ED</a:t>
            </a:r>
            <a:endParaRPr lang="en-US" altLang="zh-CN" dirty="0" smtClean="0">
              <a:solidFill>
                <a:srgbClr val="7F7F7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grpSp>
        <p:nvGrpSpPr>
          <p:cNvPr id="33" name="组合 84"/>
          <p:cNvGrpSpPr>
            <a:grpSpLocks/>
          </p:cNvGrpSpPr>
          <p:nvPr/>
        </p:nvGrpSpPr>
        <p:grpSpPr bwMode="auto">
          <a:xfrm>
            <a:off x="1083501" y="2162963"/>
            <a:ext cx="7127875" cy="3835400"/>
            <a:chOff x="971598" y="2402226"/>
            <a:chExt cx="7128796" cy="3835086"/>
          </a:xfrm>
        </p:grpSpPr>
        <p:pic>
          <p:nvPicPr>
            <p:cNvPr id="34" name="Picture 2" descr="dish500_render_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936" t="9677" r="25806" b="58063"/>
            <a:stretch>
              <a:fillRect/>
            </a:stretch>
          </p:blipFill>
          <p:spPr bwMode="auto">
            <a:xfrm>
              <a:off x="971598" y="4581128"/>
              <a:ext cx="1656184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" name="Group 3"/>
            <p:cNvGrpSpPr>
              <a:grpSpLocks/>
            </p:cNvGrpSpPr>
            <p:nvPr/>
          </p:nvGrpSpPr>
          <p:grpSpPr bwMode="auto">
            <a:xfrm>
              <a:off x="971598" y="2905900"/>
              <a:ext cx="1656184" cy="1614178"/>
              <a:chOff x="-481" y="2420"/>
              <a:chExt cx="2340" cy="2340"/>
            </a:xfrm>
          </p:grpSpPr>
          <p:pic>
            <p:nvPicPr>
              <p:cNvPr id="52" name="Picture 4" descr="dish500_render_0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1" y="2420"/>
                <a:ext cx="2340" cy="2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ectangle 5"/>
              <p:cNvSpPr>
                <a:spLocks noChangeArrowheads="1"/>
              </p:cNvSpPr>
              <p:nvPr/>
            </p:nvSpPr>
            <p:spPr bwMode="auto">
              <a:xfrm>
                <a:off x="467" y="2588"/>
                <a:ext cx="828" cy="82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zh-CN" altLang="en-US"/>
              </a:p>
            </p:txBody>
          </p:sp>
        </p:grpSp>
        <p:pic>
          <p:nvPicPr>
            <p:cNvPr id="36" name="Picture 6" descr="cup500_render_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451" t="25696" r="3641" b="45396"/>
            <a:stretch>
              <a:fillRect/>
            </a:stretch>
          </p:blipFill>
          <p:spPr bwMode="auto">
            <a:xfrm>
              <a:off x="4716016" y="4581128"/>
              <a:ext cx="1656184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Group 7"/>
            <p:cNvGrpSpPr>
              <a:grpSpLocks/>
            </p:cNvGrpSpPr>
            <p:nvPr/>
          </p:nvGrpSpPr>
          <p:grpSpPr bwMode="auto">
            <a:xfrm>
              <a:off x="4716016" y="2905900"/>
              <a:ext cx="1656184" cy="1614178"/>
              <a:chOff x="4379" y="2420"/>
              <a:chExt cx="2340" cy="2340"/>
            </a:xfrm>
          </p:grpSpPr>
          <p:pic>
            <p:nvPicPr>
              <p:cNvPr id="50" name="Picture 8" descr="cup500_render_0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9" y="2420"/>
                <a:ext cx="2340" cy="2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5891" y="2960"/>
                <a:ext cx="771" cy="77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zh-CN" altLang="en-US"/>
              </a:p>
            </p:txBody>
          </p:sp>
        </p:grpSp>
        <p:pic>
          <p:nvPicPr>
            <p:cNvPr id="38" name="Picture 10" descr="dish500_mced_render_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936" t="9677" r="25806" b="58063"/>
            <a:stretch>
              <a:fillRect/>
            </a:stretch>
          </p:blipFill>
          <p:spPr bwMode="auto">
            <a:xfrm>
              <a:off x="2699790" y="4581128"/>
              <a:ext cx="165618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11"/>
            <p:cNvGrpSpPr>
              <a:grpSpLocks/>
            </p:cNvGrpSpPr>
            <p:nvPr/>
          </p:nvGrpSpPr>
          <p:grpSpPr bwMode="auto">
            <a:xfrm>
              <a:off x="2699790" y="2905899"/>
              <a:ext cx="1656186" cy="1614177"/>
              <a:chOff x="-481" y="4940"/>
              <a:chExt cx="2340" cy="2340"/>
            </a:xfrm>
          </p:grpSpPr>
          <p:pic>
            <p:nvPicPr>
              <p:cNvPr id="48" name="Picture 12" descr="dish500_mced_render_0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1" y="4940"/>
                <a:ext cx="2340" cy="2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13"/>
              <p:cNvSpPr>
                <a:spLocks noChangeArrowheads="1"/>
              </p:cNvSpPr>
              <p:nvPr/>
            </p:nvSpPr>
            <p:spPr bwMode="auto">
              <a:xfrm>
                <a:off x="419" y="5120"/>
                <a:ext cx="828" cy="82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zh-CN" altLang="en-US"/>
              </a:p>
            </p:txBody>
          </p:sp>
        </p:grpSp>
        <p:pic>
          <p:nvPicPr>
            <p:cNvPr id="40" name="Picture 14" descr="cup500_mced_render_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451" t="25696" r="3641" b="45396"/>
            <a:stretch>
              <a:fillRect/>
            </a:stretch>
          </p:blipFill>
          <p:spPr bwMode="auto">
            <a:xfrm>
              <a:off x="6444208" y="4581128"/>
              <a:ext cx="1656186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15"/>
            <p:cNvGrpSpPr>
              <a:grpSpLocks/>
            </p:cNvGrpSpPr>
            <p:nvPr/>
          </p:nvGrpSpPr>
          <p:grpSpPr bwMode="auto">
            <a:xfrm>
              <a:off x="6444208" y="2905899"/>
              <a:ext cx="1656186" cy="1614177"/>
              <a:chOff x="4379" y="4940"/>
              <a:chExt cx="2340" cy="2340"/>
            </a:xfrm>
          </p:grpSpPr>
          <p:pic>
            <p:nvPicPr>
              <p:cNvPr id="46" name="Picture 16" descr="cup500_mced_render_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9" y="4940"/>
                <a:ext cx="2340" cy="2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5903" y="5477"/>
                <a:ext cx="771" cy="77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74295" tIns="8890" rIns="74295" bIns="8890"/>
              <a:lstStyle/>
              <a:p>
                <a:endParaRPr lang="zh-CN" altLang="en-US"/>
              </a:p>
            </p:txBody>
          </p:sp>
        </p:grpSp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1043606" y="2402226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Monotype Sorts" charset="0"/>
                <a:buNone/>
              </a:pPr>
              <a:r>
                <a:rPr lang="en-US" altLang="zh-CN" sz="1400" dirty="0" smtClean="0"/>
                <a:t>Standard ED</a:t>
              </a:r>
              <a:r>
                <a:rPr lang="en-US" altLang="zh-CN" sz="1400" dirty="0"/>
                <a:t/>
              </a:r>
              <a:br>
                <a:rPr lang="en-US" altLang="zh-CN" sz="1400" dirty="0"/>
              </a:br>
              <a:r>
                <a:rPr lang="en-US" altLang="zh-CN" sz="1400" dirty="0"/>
                <a:t>(85085 points)</a:t>
              </a:r>
              <a:endParaRPr lang="zh-CN" altLang="en-US" sz="1400" dirty="0"/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2699791" y="2402226"/>
              <a:ext cx="1656184" cy="52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Monotype Sorts" charset="0"/>
                <a:buNone/>
              </a:pPr>
              <a:r>
                <a:rPr lang="en-US" altLang="zh-CN" sz="1400" dirty="0" smtClean="0"/>
                <a:t>MCED</a:t>
              </a:r>
              <a:br>
                <a:rPr lang="en-US" altLang="zh-CN" sz="1400" dirty="0" smtClean="0"/>
              </a:br>
              <a:r>
                <a:rPr lang="en-US" altLang="zh-CN" sz="1400" dirty="0" smtClean="0"/>
                <a:t>(</a:t>
              </a:r>
              <a:r>
                <a:rPr lang="en-US" altLang="zh-CN" sz="1400" dirty="0"/>
                <a:t>85075 points)</a:t>
              </a:r>
              <a:endParaRPr lang="zh-CN" altLang="en-US" sz="1400" dirty="0"/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4788024" y="2402226"/>
              <a:ext cx="15121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Monotype Sorts" charset="0"/>
                <a:buNone/>
              </a:pPr>
              <a:r>
                <a:rPr lang="en-US" altLang="zh-CN" sz="1400" dirty="0" smtClean="0"/>
                <a:t>Standard ED</a:t>
              </a:r>
              <a:r>
                <a:rPr lang="en-US" altLang="zh-CN" sz="1400" dirty="0"/>
                <a:t/>
              </a:r>
              <a:br>
                <a:rPr lang="en-US" altLang="zh-CN" sz="1400" dirty="0"/>
              </a:br>
              <a:r>
                <a:rPr lang="en-US" altLang="zh-CN" sz="1400" dirty="0"/>
                <a:t>(73434 points)</a:t>
              </a:r>
              <a:endParaRPr lang="zh-CN" altLang="en-US" sz="1400" dirty="0"/>
            </a:p>
          </p:txBody>
        </p:sp>
        <p:sp>
          <p:nvSpPr>
            <p:cNvPr id="45" name="Text Box 12"/>
            <p:cNvSpPr txBox="1">
              <a:spLocks noChangeArrowheads="1"/>
            </p:cNvSpPr>
            <p:nvPr/>
          </p:nvSpPr>
          <p:spPr bwMode="auto">
            <a:xfrm>
              <a:off x="6444209" y="2402226"/>
              <a:ext cx="16561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Monotype Sorts" charset="0"/>
                <a:buChar char="l"/>
                <a:defRPr kumimoji="1" sz="2300">
                  <a:solidFill>
                    <a:schemeClr val="tx1"/>
                  </a:solidFill>
                  <a:latin typeface="Times New Roman" charset="0"/>
                  <a:ea typeface="宋体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Monotype Sorts" charset="0"/>
                <a:buNone/>
              </a:pPr>
              <a:r>
                <a:rPr lang="en-US" altLang="zh-CN" sz="1400" dirty="0" smtClean="0"/>
                <a:t>MCED</a:t>
              </a:r>
              <a:br>
                <a:rPr lang="en-US" altLang="zh-CN" sz="1400" dirty="0" smtClean="0"/>
              </a:br>
              <a:r>
                <a:rPr lang="en-US" altLang="zh-CN" sz="1400" dirty="0" smtClean="0"/>
                <a:t> </a:t>
              </a:r>
              <a:r>
                <a:rPr lang="en-US" altLang="zh-CN" sz="1400" dirty="0"/>
                <a:t>(73425 points)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0148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Error-Diffusion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ED sampling in computer graphics</a:t>
            </a:r>
          </a:p>
          <a:p>
            <a:pPr lvl="1"/>
            <a:r>
              <a:rPr kumimoji="1" lang="en-US" altLang="zh-CN" dirty="0" smtClean="0"/>
              <a:t>Rendering / Remeshing</a:t>
            </a:r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sz="3200" dirty="0" smtClean="0"/>
          </a:p>
          <a:p>
            <a:pPr>
              <a:spcBef>
                <a:spcPts val="3600"/>
              </a:spcBef>
            </a:pPr>
            <a:r>
              <a:rPr kumimoji="1" lang="en-US" altLang="zh-CN" dirty="0" smtClean="0"/>
              <a:t>Sampling quality</a:t>
            </a:r>
          </a:p>
          <a:p>
            <a:pPr lvl="1"/>
            <a:r>
              <a:rPr kumimoji="1" lang="en-US" altLang="zh-CN" dirty="0" smtClean="0"/>
              <a:t>Blue-noise property</a:t>
            </a:r>
          </a:p>
          <a:p>
            <a:pPr lvl="2"/>
            <a:r>
              <a:rPr kumimoji="1" lang="en-US" altLang="zh-CN" dirty="0" smtClean="0"/>
              <a:t>Symmetrical power spectrum</a:t>
            </a:r>
          </a:p>
          <a:p>
            <a:pPr lvl="2"/>
            <a:r>
              <a:rPr kumimoji="1" lang="en-US" altLang="zh-CN" dirty="0" smtClean="0"/>
              <a:t>Low energy in low frequency</a:t>
            </a:r>
          </a:p>
          <a:p>
            <a:pPr lvl="1"/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组 6"/>
          <p:cNvGrpSpPr/>
          <p:nvPr/>
        </p:nvGrpSpPr>
        <p:grpSpPr>
          <a:xfrm>
            <a:off x="5339227" y="4388447"/>
            <a:ext cx="3415929" cy="1754863"/>
            <a:chOff x="5339227" y="4350722"/>
            <a:chExt cx="3415929" cy="1754863"/>
          </a:xfrm>
        </p:grpSpPr>
        <p:pic>
          <p:nvPicPr>
            <p:cNvPr id="33" name="Picture 4" descr="cubesampleff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1880" y="4350722"/>
              <a:ext cx="1516240" cy="1516240"/>
            </a:xfrm>
            <a:prstGeom prst="rect">
              <a:avLst/>
            </a:prstGeom>
            <a:noFill/>
          </p:spPr>
        </p:pic>
        <p:pic>
          <p:nvPicPr>
            <p:cNvPr id="35" name="Picture 7" descr="cubepart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0432" y="4383391"/>
              <a:ext cx="1550700" cy="14799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5339227" y="5890141"/>
              <a:ext cx="16531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Sampling points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44845" y="5890141"/>
              <a:ext cx="1810311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300" dirty="0" smtClean="0">
                  <a:solidFill>
                    <a:srgbClr val="163E50"/>
                  </a:solidFill>
                  <a:latin typeface="Book Antiqua"/>
                </a:rPr>
                <a:t>Fourier power spectrum</a:t>
              </a:r>
              <a:endParaRPr lang="zh-CN" altLang="en-US" sz="1300" dirty="0">
                <a:solidFill>
                  <a:srgbClr val="163E50"/>
                </a:solidFill>
                <a:latin typeface="Book Antiqu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45326" y="2443797"/>
            <a:ext cx="7734852" cy="1675683"/>
            <a:chOff x="745326" y="2443797"/>
            <a:chExt cx="7734852" cy="1675683"/>
          </a:xfrm>
        </p:grpSpPr>
        <p:pic>
          <p:nvPicPr>
            <p:cNvPr id="22" name="Picture 6" descr="venusheadCDTop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77464" y="2502227"/>
              <a:ext cx="1343831" cy="1391005"/>
            </a:xfrm>
            <a:prstGeom prst="rect">
              <a:avLst/>
            </a:prstGeom>
            <a:noFill/>
          </p:spPr>
        </p:pic>
        <p:pic>
          <p:nvPicPr>
            <p:cNvPr id="23" name="Picture 8" descr="venusheadimpremesh"/>
            <p:cNvPicPr>
              <a:picLocks noChangeAspect="1" noChangeArrowheads="1"/>
            </p:cNvPicPr>
            <p:nvPr/>
          </p:nvPicPr>
          <p:blipFill>
            <a:blip r:embed="rId6" cstate="print"/>
            <a:srcRect b="612"/>
            <a:stretch>
              <a:fillRect/>
            </a:stretch>
          </p:blipFill>
          <p:spPr bwMode="auto">
            <a:xfrm>
              <a:off x="7054844" y="2505062"/>
              <a:ext cx="1343831" cy="1385336"/>
            </a:xfrm>
            <a:prstGeom prst="rect">
              <a:avLst/>
            </a:prstGeom>
            <a:noFill/>
          </p:spPr>
        </p:pic>
        <p:pic>
          <p:nvPicPr>
            <p:cNvPr id="24" name="Picture 9" descr="venusheadori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326" y="2443797"/>
              <a:ext cx="1343831" cy="1507864"/>
            </a:xfrm>
            <a:prstGeom prst="rect">
              <a:avLst/>
            </a:prstGeom>
            <a:noFill/>
          </p:spPr>
        </p:pic>
        <p:pic>
          <p:nvPicPr>
            <p:cNvPr id="25" name="Picture 10" descr="venusheadparam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22705" y="2525813"/>
              <a:ext cx="1343831" cy="1343834"/>
            </a:xfrm>
            <a:prstGeom prst="rect">
              <a:avLst/>
            </a:prstGeom>
            <a:noFill/>
          </p:spPr>
        </p:pic>
        <p:pic>
          <p:nvPicPr>
            <p:cNvPr id="26" name="Picture 11" descr="venusheadsampl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00084" y="2513628"/>
              <a:ext cx="1343831" cy="1368204"/>
            </a:xfrm>
            <a:prstGeom prst="rect">
              <a:avLst/>
            </a:prstGeom>
            <a:noFill/>
          </p:spPr>
        </p:pic>
        <p:sp>
          <p:nvSpPr>
            <p:cNvPr id="27" name="右箭头 26"/>
            <p:cNvSpPr/>
            <p:nvPr/>
          </p:nvSpPr>
          <p:spPr>
            <a:xfrm>
              <a:off x="2117323" y="3028840"/>
              <a:ext cx="177215" cy="33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3E50"/>
                </a:solidFill>
              </a:endParaRPr>
            </a:p>
          </p:txBody>
        </p:sp>
        <p:sp>
          <p:nvSpPr>
            <p:cNvPr id="28" name="右箭头 27"/>
            <p:cNvSpPr/>
            <p:nvPr/>
          </p:nvSpPr>
          <p:spPr>
            <a:xfrm>
              <a:off x="3694702" y="3028840"/>
              <a:ext cx="177215" cy="33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3E50"/>
                </a:solidFill>
              </a:endParaRPr>
            </a:p>
          </p:txBody>
        </p:sp>
        <p:sp>
          <p:nvSpPr>
            <p:cNvPr id="29" name="右箭头 28"/>
            <p:cNvSpPr/>
            <p:nvPr/>
          </p:nvSpPr>
          <p:spPr>
            <a:xfrm>
              <a:off x="5272082" y="3028840"/>
              <a:ext cx="177215" cy="33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3E50"/>
                </a:solidFill>
              </a:endParaRPr>
            </a:p>
          </p:txBody>
        </p:sp>
        <p:sp>
          <p:nvSpPr>
            <p:cNvPr id="30" name="右箭头 29"/>
            <p:cNvSpPr/>
            <p:nvPr/>
          </p:nvSpPr>
          <p:spPr>
            <a:xfrm>
              <a:off x="6849463" y="3028840"/>
              <a:ext cx="177215" cy="3377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3E5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4581" y="3904036"/>
              <a:ext cx="124532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Original mesh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71960" y="3904036"/>
              <a:ext cx="124532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Parameterized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49339" y="3904036"/>
              <a:ext cx="124532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Re-sampled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26719" y="3904036"/>
              <a:ext cx="124532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Re-meshed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73341" y="3904037"/>
              <a:ext cx="1506837" cy="21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 smtClean="0">
                  <a:solidFill>
                    <a:srgbClr val="163E50"/>
                  </a:solidFill>
                  <a:latin typeface="Book Antiqua"/>
                </a:rPr>
                <a:t>Optimized mesh</a:t>
              </a:r>
              <a:endParaRPr lang="zh-CN" altLang="en-US" sz="1400" dirty="0">
                <a:solidFill>
                  <a:srgbClr val="163E50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966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Color Image </a:t>
            </a:r>
            <a:r>
              <a:rPr lang="en-US" altLang="zh-CN" sz="4400" dirty="0" smtClean="0"/>
              <a:t>Vectorization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1"/>
            <a:ext cx="8042276" cy="76061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More results</a:t>
            </a:r>
            <a:endParaRPr lang="en-US" altLang="zh-CN" dirty="0" smtClean="0">
              <a:solidFill>
                <a:srgbClr val="7F7F7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grpSp>
        <p:nvGrpSpPr>
          <p:cNvPr id="74" name="组 73"/>
          <p:cNvGrpSpPr/>
          <p:nvPr/>
        </p:nvGrpSpPr>
        <p:grpSpPr>
          <a:xfrm>
            <a:off x="1030570" y="2088872"/>
            <a:ext cx="7303843" cy="3948993"/>
            <a:chOff x="980278" y="2051147"/>
            <a:chExt cx="7303843" cy="3948993"/>
          </a:xfrm>
        </p:grpSpPr>
        <p:pic>
          <p:nvPicPr>
            <p:cNvPr id="26" name="图片 25" descr="lily.b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278" y="2051147"/>
              <a:ext cx="1782000" cy="1782000"/>
            </a:xfrm>
            <a:prstGeom prst="rect">
              <a:avLst/>
            </a:prstGeom>
          </p:spPr>
        </p:pic>
        <p:pic>
          <p:nvPicPr>
            <p:cNvPr id="54" name="图片 53" descr="candle.BMP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278" y="3902835"/>
              <a:ext cx="1782000" cy="1782000"/>
            </a:xfrm>
            <a:prstGeom prst="rect">
              <a:avLst/>
            </a:prstGeom>
          </p:spPr>
        </p:pic>
        <p:pic>
          <p:nvPicPr>
            <p:cNvPr id="55" name="图片 54" descr="lily_temp_saliency.bmp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892" y="2051147"/>
              <a:ext cx="1782000" cy="1782000"/>
            </a:xfrm>
            <a:prstGeom prst="rect">
              <a:avLst/>
            </a:prstGeom>
          </p:spPr>
        </p:pic>
        <p:pic>
          <p:nvPicPr>
            <p:cNvPr id="56" name="图片 55" descr="candle_temp_saliency.bm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892" y="3902835"/>
              <a:ext cx="1782000" cy="1782000"/>
            </a:xfrm>
            <a:prstGeom prst="rect">
              <a:avLst/>
            </a:prstGeom>
          </p:spPr>
        </p:pic>
        <p:pic>
          <p:nvPicPr>
            <p:cNvPr id="57" name="图片 56" descr="lily_temp_sample_inverse.bmp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506" y="2051147"/>
              <a:ext cx="1782000" cy="17820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58" name="图片 57" descr="candle_temp_sample_inverse.bmp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506" y="3902835"/>
              <a:ext cx="1782000" cy="17820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59" name="图片 58" descr="candle_mced_render.bmp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121" y="3902835"/>
              <a:ext cx="1782000" cy="1782000"/>
            </a:xfrm>
            <a:prstGeom prst="rect">
              <a:avLst/>
            </a:prstGeom>
          </p:spPr>
        </p:pic>
        <p:pic>
          <p:nvPicPr>
            <p:cNvPr id="60" name="图片 59" descr="lily_mced_render.bmp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121" y="2051147"/>
              <a:ext cx="1782000" cy="1782000"/>
            </a:xfrm>
            <a:prstGeom prst="rect">
              <a:avLst/>
            </a:prstGeom>
          </p:spPr>
        </p:pic>
        <p:sp>
          <p:nvSpPr>
            <p:cNvPr id="70" name="TextBox 30"/>
            <p:cNvSpPr txBox="1"/>
            <p:nvPr/>
          </p:nvSpPr>
          <p:spPr>
            <a:xfrm>
              <a:off x="1000078" y="5723141"/>
              <a:ext cx="17424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163E50"/>
                  </a:solidFill>
                  <a:latin typeface="Book Antiqua"/>
                </a:rPr>
                <a:t>Input image</a:t>
              </a:r>
              <a:endParaRPr lang="zh-CN" altLang="en-US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71" name="TextBox 30"/>
            <p:cNvSpPr txBox="1"/>
            <p:nvPr/>
          </p:nvSpPr>
          <p:spPr>
            <a:xfrm>
              <a:off x="2840692" y="5723141"/>
              <a:ext cx="17424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63E50"/>
                  </a:solidFill>
                  <a:latin typeface="Book Antiqua"/>
                </a:rPr>
                <a:t>Salience map </a:t>
              </a:r>
              <a:endParaRPr lang="zh-CN" altLang="en-US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72" name="TextBox 30"/>
            <p:cNvSpPr txBox="1"/>
            <p:nvPr/>
          </p:nvSpPr>
          <p:spPr>
            <a:xfrm>
              <a:off x="4760506" y="5738530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rgbClr val="163E50"/>
                  </a:solidFill>
                  <a:latin typeface="Book Antiqua"/>
                </a:rPr>
                <a:t>MCED sampling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  <p:sp>
          <p:nvSpPr>
            <p:cNvPr id="73" name="TextBox 30"/>
            <p:cNvSpPr txBox="1"/>
            <p:nvPr/>
          </p:nvSpPr>
          <p:spPr>
            <a:xfrm>
              <a:off x="6601121" y="5738530"/>
              <a:ext cx="15840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 err="1" smtClean="0">
                  <a:solidFill>
                    <a:srgbClr val="163E50"/>
                  </a:solidFill>
                  <a:latin typeface="Book Antiqua"/>
                </a:rPr>
                <a:t>Vectorized</a:t>
              </a:r>
              <a:endParaRPr lang="zh-CN" altLang="en-US" sz="1600" dirty="0">
                <a:solidFill>
                  <a:srgbClr val="163E50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993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337644" cy="4722091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Multi-class error-diffusion</a:t>
            </a:r>
          </a:p>
          <a:p>
            <a:pPr lvl="1"/>
            <a:r>
              <a:rPr lang="en-US" altLang="zh-CN" dirty="0"/>
              <a:t>Sampling multiple signals simultaneously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Inter-class correlation</a:t>
            </a:r>
          </a:p>
          <a:p>
            <a:pPr lvl="1"/>
            <a:r>
              <a:rPr kumimoji="1" lang="en-US" altLang="zh-CN" dirty="0" smtClean="0"/>
              <a:t>Quantization threshold modulation</a:t>
            </a:r>
          </a:p>
          <a:p>
            <a:pPr lvl="1"/>
            <a:r>
              <a:rPr kumimoji="1" lang="en-US" altLang="zh-CN" dirty="0" smtClean="0"/>
              <a:t>Blue-noise property for all classes and superimposition</a:t>
            </a:r>
          </a:p>
          <a:p>
            <a:r>
              <a:rPr kumimoji="1" lang="en-US" altLang="zh-CN" dirty="0" smtClean="0"/>
              <a:t>Applications</a:t>
            </a:r>
          </a:p>
          <a:p>
            <a:pPr lvl="1"/>
            <a:r>
              <a:rPr lang="en-US" altLang="zh-CN" dirty="0"/>
              <a:t>Color Image Halftoning </a:t>
            </a:r>
          </a:p>
          <a:p>
            <a:pPr lvl="1"/>
            <a:r>
              <a:rPr lang="en-US" altLang="zh-CN" dirty="0"/>
              <a:t>Multi-Tone Error-Diffusion</a:t>
            </a:r>
          </a:p>
          <a:p>
            <a:pPr lvl="1"/>
            <a:r>
              <a:rPr lang="en-US" altLang="zh-CN" dirty="0"/>
              <a:t>Color Image Vectorization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57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000" i="1" dirty="0" smtClean="0"/>
              <a:t>Thank you!</a:t>
            </a:r>
            <a:endParaRPr kumimoji="1" lang="zh-CN" altLang="en-US" sz="6000" i="1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549275" y="3924630"/>
            <a:ext cx="8056563" cy="1500187"/>
          </a:xfrm>
        </p:spPr>
        <p:txBody>
          <a:bodyPr>
            <a:normAutofit/>
          </a:bodyPr>
          <a:lstStyle/>
          <a:p>
            <a:r>
              <a:rPr kumimoji="1" lang="en-US" altLang="zh-CN" sz="2400" b="1" dirty="0" smtClean="0"/>
              <a:t>Contact:</a:t>
            </a:r>
          </a:p>
          <a:p>
            <a:r>
              <a:rPr kumimoji="1" lang="en-US" altLang="zh-CN" sz="2400" dirty="0" err="1" smtClean="0"/>
              <a:t>feng_jie@pku.edu.cn</a:t>
            </a:r>
            <a:endParaRPr kumimoji="1" lang="en-US" altLang="zh-CN" sz="2400" dirty="0" smtClean="0"/>
          </a:p>
          <a:p>
            <a:r>
              <a:rPr kumimoji="1" lang="en-US" altLang="zh-CN" sz="2400" dirty="0" err="1" smtClean="0"/>
              <a:t>cczbf@pku.edu.cn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41717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Error-</a:t>
            </a:r>
            <a:r>
              <a:rPr kumimoji="1" lang="en-US" altLang="zh-CN" dirty="0" smtClean="0"/>
              <a:t>Diffusion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1944014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Original ED algorithm </a:t>
            </a:r>
            <a:r>
              <a:rPr lang="en-US" altLang="zh-CN" sz="2000" dirty="0" smtClean="0">
                <a:solidFill>
                  <a:srgbClr val="A6A6A6"/>
                </a:solidFill>
              </a:rPr>
              <a:t>[</a:t>
            </a:r>
            <a:r>
              <a:rPr lang="de-DE" altLang="zh-CN" sz="2000" dirty="0" smtClean="0">
                <a:solidFill>
                  <a:srgbClr val="A6A6A6"/>
                </a:solidFill>
              </a:rPr>
              <a:t>Floyd and Stein-berg, 1976</a:t>
            </a:r>
            <a:r>
              <a:rPr lang="en-US" altLang="zh-CN" sz="2000" dirty="0" smtClean="0">
                <a:solidFill>
                  <a:srgbClr val="A6A6A6"/>
                </a:solidFill>
              </a:rPr>
              <a:t>]</a:t>
            </a:r>
          </a:p>
          <a:p>
            <a:pPr lvl="1"/>
            <a:r>
              <a:rPr lang="en-US" altLang="zh-CN" dirty="0" smtClean="0"/>
              <a:t>Quantization function</a:t>
            </a:r>
            <a:r>
              <a:rPr kumimoji="1" lang="en-US" altLang="zh-CN" dirty="0"/>
              <a:t> </a:t>
            </a:r>
            <a:r>
              <a:rPr kumimoji="1" lang="en-US" altLang="zh-CN" dirty="0"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kumimoji="1" lang="en-US" altLang="zh-CN" dirty="0"/>
              <a:t> </a:t>
            </a:r>
            <a:r>
              <a:rPr lang="en-US" altLang="zh-CN" dirty="0" smtClean="0"/>
              <a:t>constant threshold </a:t>
            </a:r>
            <a:r>
              <a:rPr lang="en-US" altLang="zh-CN" b="1" i="1" dirty="0" smtClean="0">
                <a:solidFill>
                  <a:srgbClr val="C00000"/>
                </a:solidFill>
              </a:rPr>
              <a:t>u</a:t>
            </a:r>
            <a:endParaRPr lang="en-US" altLang="zh-CN" dirty="0"/>
          </a:p>
          <a:p>
            <a:pPr lvl="1"/>
            <a:r>
              <a:rPr kumimoji="1" lang="en-US" altLang="zh-CN" dirty="0"/>
              <a:t>Error filter </a:t>
            </a:r>
            <a:r>
              <a:rPr kumimoji="1" lang="en-US" altLang="zh-CN" dirty="0"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kumimoji="1" lang="en-US" altLang="zh-CN" dirty="0"/>
              <a:t> constant </a:t>
            </a:r>
            <a:r>
              <a:rPr kumimoji="1" lang="en-US" altLang="zh-CN" dirty="0" smtClean="0"/>
              <a:t>coefficients </a:t>
            </a:r>
            <a:r>
              <a:rPr kumimoji="1" lang="en-US" altLang="zh-CN" b="1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</a:t>
            </a:r>
            <a:r>
              <a:rPr kumimoji="1" lang="en-US" altLang="zh-CN" b="1" i="1" baseline="-25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jk</a:t>
            </a:r>
            <a:endParaRPr kumimoji="1"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3" name="组 52"/>
          <p:cNvGrpSpPr/>
          <p:nvPr/>
        </p:nvGrpSpPr>
        <p:grpSpPr>
          <a:xfrm>
            <a:off x="2703292" y="3707187"/>
            <a:ext cx="3876066" cy="2336983"/>
            <a:chOff x="2401556" y="3807787"/>
            <a:chExt cx="4175998" cy="2336983"/>
          </a:xfrm>
        </p:grpSpPr>
        <p:sp>
          <p:nvSpPr>
            <p:cNvPr id="54" name="圆角矩形 53"/>
            <p:cNvSpPr/>
            <p:nvPr/>
          </p:nvSpPr>
          <p:spPr>
            <a:xfrm>
              <a:off x="2401556" y="3807787"/>
              <a:ext cx="4175998" cy="2336983"/>
            </a:xfrm>
            <a:prstGeom prst="roundRect">
              <a:avLst>
                <a:gd name="adj" fmla="val 958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Rectangle 182"/>
            <p:cNvSpPr>
              <a:spLocks/>
            </p:cNvSpPr>
            <p:nvPr/>
          </p:nvSpPr>
          <p:spPr bwMode="auto">
            <a:xfrm>
              <a:off x="3905656" y="5791417"/>
              <a:ext cx="2537045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r" defTabSz="642938" eaLnBrk="1">
                <a:spcBef>
                  <a:spcPts val="2250"/>
                </a:spcBef>
              </a:pPr>
              <a:r>
                <a:rPr lang="en-US" altLang="zh-CN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Original Error-diffusion</a:t>
              </a:r>
              <a:endParaRPr lang="en-US" altLang="zh-CN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</p:grpSp>
      <p:sp>
        <p:nvSpPr>
          <p:cNvPr id="56" name="Rectangle 182"/>
          <p:cNvSpPr>
            <a:spLocks/>
          </p:cNvSpPr>
          <p:nvPr/>
        </p:nvSpPr>
        <p:spPr bwMode="auto">
          <a:xfrm>
            <a:off x="1462377" y="3868010"/>
            <a:ext cx="916700" cy="4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>
              <a:spcBef>
                <a:spcPts val="2250"/>
              </a:spcBef>
            </a:pPr>
            <a:r>
              <a:rPr lang="en-US" altLang="zh-CN" sz="2400" i="1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p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(</a:t>
            </a:r>
            <a:r>
              <a:rPr lang="en-US" altLang="zh-CN" sz="2400" i="1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x</a:t>
            </a:r>
            <a:r>
              <a:rPr lang="en-US" altLang="zh-CN" sz="2400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, </a:t>
            </a:r>
            <a:r>
              <a:rPr lang="en-US" altLang="zh-CN" sz="2400" i="1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y</a:t>
            </a:r>
            <a:r>
              <a:rPr lang="en-US" altLang="zh-CN" sz="2400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)</a:t>
            </a:r>
            <a:endParaRPr lang="en-US" altLang="zh-CN" sz="2400" baseline="-25000" dirty="0">
              <a:solidFill>
                <a:srgbClr val="000000"/>
              </a:solidFill>
              <a:latin typeface="Times New Roman" charset="0"/>
              <a:sym typeface="Helvetica Light" charset="0"/>
            </a:endParaRPr>
          </a:p>
        </p:txBody>
      </p:sp>
      <p:sp>
        <p:nvSpPr>
          <p:cNvPr id="57" name="Rectangle 182"/>
          <p:cNvSpPr>
            <a:spLocks/>
          </p:cNvSpPr>
          <p:nvPr/>
        </p:nvSpPr>
        <p:spPr bwMode="auto">
          <a:xfrm>
            <a:off x="6923208" y="3868010"/>
            <a:ext cx="909891" cy="4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>
              <a:spcBef>
                <a:spcPts val="2250"/>
              </a:spcBef>
            </a:pPr>
            <a:r>
              <a:rPr lang="en-US" altLang="zh-CN" sz="2400" i="1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c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(</a:t>
            </a:r>
            <a:r>
              <a:rPr lang="en-US" altLang="zh-CN" sz="2400" i="1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x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, </a:t>
            </a:r>
            <a:r>
              <a:rPr lang="en-US" altLang="zh-CN" sz="2400" i="1" dirty="0" smtClean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y</a:t>
            </a:r>
            <a:r>
              <a:rPr lang="en-US" altLang="zh-CN" sz="2400" dirty="0">
                <a:solidFill>
                  <a:srgbClr val="000000"/>
                </a:solidFill>
                <a:latin typeface="Times New Roman" charset="0"/>
                <a:sym typeface="Helvetica Light" charset="0"/>
              </a:rPr>
              <a:t>)</a:t>
            </a:r>
            <a:endParaRPr lang="en-US" altLang="zh-CN" sz="2400" baseline="-25000" dirty="0">
              <a:solidFill>
                <a:srgbClr val="000000"/>
              </a:solidFill>
              <a:latin typeface="Times New Roman" charset="0"/>
              <a:sym typeface="Helvetica Light" charset="0"/>
            </a:endParaRPr>
          </a:p>
        </p:txBody>
      </p:sp>
      <p:cxnSp>
        <p:nvCxnSpPr>
          <p:cNvPr id="58" name="直接箭头连接符 70"/>
          <p:cNvCxnSpPr>
            <a:cxnSpLocks noChangeShapeType="1"/>
            <a:stCxn id="56" idx="3"/>
            <a:endCxn id="72" idx="1"/>
          </p:cNvCxnSpPr>
          <p:nvPr/>
        </p:nvCxnSpPr>
        <p:spPr bwMode="auto">
          <a:xfrm>
            <a:off x="2379077" y="4115234"/>
            <a:ext cx="1919298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9" name="直接箭头连接符 76"/>
          <p:cNvCxnSpPr>
            <a:cxnSpLocks noChangeShapeType="1"/>
            <a:stCxn id="72" idx="3"/>
            <a:endCxn id="57" idx="1"/>
          </p:cNvCxnSpPr>
          <p:nvPr/>
        </p:nvCxnSpPr>
        <p:spPr bwMode="auto">
          <a:xfrm>
            <a:off x="5434376" y="4115234"/>
            <a:ext cx="1488832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60" name="组 59"/>
          <p:cNvGrpSpPr/>
          <p:nvPr/>
        </p:nvGrpSpPr>
        <p:grpSpPr>
          <a:xfrm>
            <a:off x="3904502" y="4111828"/>
            <a:ext cx="2676212" cy="1215538"/>
            <a:chOff x="3904502" y="4212428"/>
            <a:chExt cx="2676212" cy="1215538"/>
          </a:xfrm>
        </p:grpSpPr>
        <p:sp>
          <p:nvSpPr>
            <p:cNvPr id="61" name="AutoShape 179"/>
            <p:cNvSpPr>
              <a:spLocks/>
            </p:cNvSpPr>
            <p:nvPr/>
          </p:nvSpPr>
          <p:spPr bwMode="auto">
            <a:xfrm>
              <a:off x="5701350" y="4648304"/>
              <a:ext cx="307837" cy="309199"/>
            </a:xfrm>
            <a:custGeom>
              <a:avLst/>
              <a:gdLst>
                <a:gd name="T0" fmla="*/ 180011 w 19679"/>
                <a:gd name="T1" fmla="*/ 197606 h 19679"/>
                <a:gd name="T2" fmla="*/ 180011 w 19679"/>
                <a:gd name="T3" fmla="*/ 197606 h 19679"/>
                <a:gd name="T4" fmla="*/ 180011 w 19679"/>
                <a:gd name="T5" fmla="*/ 197606 h 19679"/>
                <a:gd name="T6" fmla="*/ 180011 w 19679"/>
                <a:gd name="T7" fmla="*/ 197606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rgbClr val="FF929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2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62" name="直接箭头连接符 66"/>
            <p:cNvCxnSpPr>
              <a:cxnSpLocks noChangeShapeType="1"/>
              <a:endCxn id="67" idx="2"/>
            </p:cNvCxnSpPr>
            <p:nvPr/>
          </p:nvCxnSpPr>
          <p:spPr bwMode="auto">
            <a:xfrm flipH="1">
              <a:off x="5851235" y="4212428"/>
              <a:ext cx="5397" cy="43113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形状 98"/>
            <p:cNvCxnSpPr>
              <a:cxnSpLocks noChangeShapeType="1"/>
              <a:stCxn id="67" idx="0"/>
              <a:endCxn id="75" idx="3"/>
            </p:cNvCxnSpPr>
            <p:nvPr/>
          </p:nvCxnSpPr>
          <p:spPr bwMode="auto">
            <a:xfrm rot="5400000">
              <a:off x="5510968" y="5087699"/>
              <a:ext cx="460401" cy="220134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形状 101"/>
            <p:cNvCxnSpPr>
              <a:cxnSpLocks noChangeShapeType="1"/>
              <a:endCxn id="67" idx="3"/>
            </p:cNvCxnSpPr>
            <p:nvPr/>
          </p:nvCxnSpPr>
          <p:spPr bwMode="auto">
            <a:xfrm>
              <a:off x="3904502" y="4212428"/>
              <a:ext cx="1784735" cy="593138"/>
            </a:xfrm>
            <a:prstGeom prst="bentConnector3">
              <a:avLst>
                <a:gd name="adj1" fmla="val 381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240"/>
            <p:cNvSpPr>
              <a:spLocks/>
            </p:cNvSpPr>
            <p:nvPr/>
          </p:nvSpPr>
          <p:spPr bwMode="auto">
            <a:xfrm>
              <a:off x="5392150" y="4541490"/>
              <a:ext cx="350063" cy="27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+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66" name="Rectangle 240"/>
            <p:cNvSpPr>
              <a:spLocks/>
            </p:cNvSpPr>
            <p:nvPr/>
          </p:nvSpPr>
          <p:spPr bwMode="auto">
            <a:xfrm>
              <a:off x="5844371" y="4401761"/>
              <a:ext cx="350063" cy="27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−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67" name="Rectangle 48"/>
            <p:cNvSpPr>
              <a:spLocks/>
            </p:cNvSpPr>
            <p:nvPr/>
          </p:nvSpPr>
          <p:spPr bwMode="auto">
            <a:xfrm rot="10800000">
              <a:off x="5689237" y="4643566"/>
              <a:ext cx="323997" cy="3240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20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68" name="Rectangle 182"/>
            <p:cNvSpPr>
              <a:spLocks/>
            </p:cNvSpPr>
            <p:nvPr/>
          </p:nvSpPr>
          <p:spPr bwMode="auto">
            <a:xfrm>
              <a:off x="5777068" y="5016101"/>
              <a:ext cx="803646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e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0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</p:grpSp>
      <p:grpSp>
        <p:nvGrpSpPr>
          <p:cNvPr id="69" name="组 68"/>
          <p:cNvGrpSpPr/>
          <p:nvPr/>
        </p:nvGrpSpPr>
        <p:grpSpPr>
          <a:xfrm>
            <a:off x="3904502" y="3301229"/>
            <a:ext cx="1529874" cy="1061228"/>
            <a:chOff x="3904502" y="3401829"/>
            <a:chExt cx="1529874" cy="1061228"/>
          </a:xfrm>
        </p:grpSpPr>
        <p:cxnSp>
          <p:nvCxnSpPr>
            <p:cNvPr id="70" name="直接箭头连接符 66"/>
            <p:cNvCxnSpPr>
              <a:cxnSpLocks noChangeShapeType="1"/>
            </p:cNvCxnSpPr>
            <p:nvPr/>
          </p:nvCxnSpPr>
          <p:spPr bwMode="auto">
            <a:xfrm>
              <a:off x="4866375" y="3568149"/>
              <a:ext cx="1" cy="40046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Rectangle 182"/>
            <p:cNvSpPr>
              <a:spLocks/>
            </p:cNvSpPr>
            <p:nvPr/>
          </p:nvSpPr>
          <p:spPr bwMode="auto">
            <a:xfrm>
              <a:off x="4756174" y="3401829"/>
              <a:ext cx="433152" cy="4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72" name="Rectangle 182"/>
            <p:cNvSpPr>
              <a:spLocks/>
            </p:cNvSpPr>
            <p:nvPr/>
          </p:nvSpPr>
          <p:spPr bwMode="auto">
            <a:xfrm>
              <a:off x="4298375" y="3968610"/>
              <a:ext cx="1136001" cy="494447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p’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20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u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73" name="Rectangle 182"/>
            <p:cNvSpPr>
              <a:spLocks/>
            </p:cNvSpPr>
            <p:nvPr/>
          </p:nvSpPr>
          <p:spPr bwMode="auto">
            <a:xfrm>
              <a:off x="3904502" y="3820363"/>
              <a:ext cx="433152" cy="43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p’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</p:grpSp>
      <p:grpSp>
        <p:nvGrpSpPr>
          <p:cNvPr id="74" name="组 73"/>
          <p:cNvGrpSpPr/>
          <p:nvPr/>
        </p:nvGrpSpPr>
        <p:grpSpPr>
          <a:xfrm>
            <a:off x="2379077" y="3960633"/>
            <a:ext cx="3252024" cy="1613957"/>
            <a:chOff x="2379077" y="4061233"/>
            <a:chExt cx="3252024" cy="1613957"/>
          </a:xfrm>
        </p:grpSpPr>
        <p:sp>
          <p:nvSpPr>
            <p:cNvPr id="75" name="Rectangle 182"/>
            <p:cNvSpPr>
              <a:spLocks/>
            </p:cNvSpPr>
            <p:nvPr/>
          </p:nvSpPr>
          <p:spPr bwMode="auto">
            <a:xfrm>
              <a:off x="3759102" y="5180744"/>
              <a:ext cx="1871999" cy="49444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2000" i="1" dirty="0" err="1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filter:a</a:t>
              </a:r>
              <a:r>
                <a:rPr lang="en-US" altLang="zh-CN" sz="2000" i="1" baseline="-25000" dirty="0" err="1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jk</a:t>
              </a:r>
              <a:endParaRPr lang="en-US" altLang="zh-CN" sz="2000" i="1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76" name="AutoShape 179"/>
            <p:cNvSpPr>
              <a:spLocks/>
            </p:cNvSpPr>
            <p:nvPr/>
          </p:nvSpPr>
          <p:spPr bwMode="auto">
            <a:xfrm>
              <a:off x="3050806" y="4061233"/>
              <a:ext cx="309199" cy="309200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2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77" name="直接箭头连接符 70"/>
            <p:cNvCxnSpPr>
              <a:cxnSpLocks noChangeShapeType="1"/>
              <a:stCxn id="56" idx="3"/>
              <a:endCxn id="80" idx="3"/>
            </p:cNvCxnSpPr>
            <p:nvPr/>
          </p:nvCxnSpPr>
          <p:spPr bwMode="auto">
            <a:xfrm>
              <a:off x="2379077" y="4215834"/>
              <a:ext cx="673253" cy="149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直接箭头连接符 48"/>
            <p:cNvCxnSpPr>
              <a:cxnSpLocks noChangeShapeType="1"/>
              <a:stCxn id="75" idx="1"/>
              <a:endCxn id="80" idx="0"/>
            </p:cNvCxnSpPr>
            <p:nvPr/>
          </p:nvCxnSpPr>
          <p:spPr bwMode="auto">
            <a:xfrm rot="10800000">
              <a:off x="3206930" y="4371933"/>
              <a:ext cx="552173" cy="1056034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Rectangle 182"/>
            <p:cNvSpPr>
              <a:spLocks/>
            </p:cNvSpPr>
            <p:nvPr/>
          </p:nvSpPr>
          <p:spPr bwMode="auto">
            <a:xfrm>
              <a:off x="3148618" y="4479815"/>
              <a:ext cx="803646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0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80" name="Rectangle 48"/>
            <p:cNvSpPr>
              <a:spLocks/>
            </p:cNvSpPr>
            <p:nvPr/>
          </p:nvSpPr>
          <p:spPr bwMode="auto">
            <a:xfrm rot="10800000">
              <a:off x="3052330" y="4062733"/>
              <a:ext cx="309199" cy="3092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20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</p:grpSp>
      <p:pic>
        <p:nvPicPr>
          <p:cNvPr id="102" name="Picture 2" descr="E:\documents\&amp;研究室工作_by project\_MCED\!2016 GRAPP\ppt\figure\IMG_564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077" y="4596593"/>
            <a:ext cx="1800000" cy="1439359"/>
          </a:xfrm>
          <a:prstGeom prst="rect">
            <a:avLst/>
          </a:prstGeom>
          <a:noFill/>
        </p:spPr>
      </p:pic>
      <p:sp>
        <p:nvSpPr>
          <p:cNvPr id="7" name="椭圆 6"/>
          <p:cNvSpPr>
            <a:spLocks noChangeAspect="1"/>
          </p:cNvSpPr>
          <p:nvPr/>
        </p:nvSpPr>
        <p:spPr>
          <a:xfrm>
            <a:off x="1425077" y="495609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3208" y="4595290"/>
            <a:ext cx="1800000" cy="144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椭圆 102"/>
          <p:cNvSpPr>
            <a:spLocks noChangeAspect="1"/>
          </p:cNvSpPr>
          <p:nvPr/>
        </p:nvSpPr>
        <p:spPr>
          <a:xfrm>
            <a:off x="7769210" y="4956094"/>
            <a:ext cx="107997" cy="1079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4" name="直接箭头连接符 70"/>
          <p:cNvCxnSpPr>
            <a:cxnSpLocks noChangeShapeType="1"/>
            <a:stCxn id="7" idx="7"/>
            <a:endCxn id="56" idx="2"/>
          </p:cNvCxnSpPr>
          <p:nvPr/>
        </p:nvCxnSpPr>
        <p:spPr bwMode="auto">
          <a:xfrm flipV="1">
            <a:off x="1517261" y="4362457"/>
            <a:ext cx="403466" cy="609451"/>
          </a:xfrm>
          <a:prstGeom prst="straightConnector1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5" name="直接箭头连接符 70"/>
          <p:cNvCxnSpPr>
            <a:cxnSpLocks noChangeShapeType="1"/>
            <a:stCxn id="103" idx="1"/>
            <a:endCxn id="57" idx="2"/>
          </p:cNvCxnSpPr>
          <p:nvPr/>
        </p:nvCxnSpPr>
        <p:spPr bwMode="auto">
          <a:xfrm flipH="1" flipV="1">
            <a:off x="7378154" y="4362457"/>
            <a:ext cx="406872" cy="609453"/>
          </a:xfrm>
          <a:prstGeom prst="straightConnector1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25" name="组 124"/>
          <p:cNvGrpSpPr/>
          <p:nvPr/>
        </p:nvGrpSpPr>
        <p:grpSpPr>
          <a:xfrm>
            <a:off x="6965342" y="2541801"/>
            <a:ext cx="1783757" cy="1277746"/>
            <a:chOff x="7005044" y="4864435"/>
            <a:chExt cx="1783757" cy="1277746"/>
          </a:xfrm>
        </p:grpSpPr>
        <p:sp>
          <p:nvSpPr>
            <p:cNvPr id="126" name="矩形 125"/>
            <p:cNvSpPr/>
            <p:nvPr/>
          </p:nvSpPr>
          <p:spPr>
            <a:xfrm>
              <a:off x="7005044" y="4864435"/>
              <a:ext cx="1783757" cy="127774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27" name="组 126"/>
            <p:cNvGrpSpPr/>
            <p:nvPr/>
          </p:nvGrpSpPr>
          <p:grpSpPr>
            <a:xfrm>
              <a:off x="7182081" y="4916612"/>
              <a:ext cx="1429682" cy="1072792"/>
              <a:chOff x="7195092" y="4864435"/>
              <a:chExt cx="1429682" cy="1072792"/>
            </a:xfrm>
          </p:grpSpPr>
          <p:sp>
            <p:nvSpPr>
              <p:cNvPr id="128" name="AutoShape 179"/>
              <p:cNvSpPr>
                <a:spLocks noChangeAspect="1"/>
              </p:cNvSpPr>
              <p:nvPr/>
            </p:nvSpPr>
            <p:spPr bwMode="auto">
              <a:xfrm>
                <a:off x="7211506" y="5042459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accent6"/>
              </a:solidFill>
              <a:ln w="1270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ln w="19050" cmpd="sng"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9" name="AutoShape 179"/>
              <p:cNvSpPr>
                <a:spLocks noChangeAspect="1"/>
              </p:cNvSpPr>
              <p:nvPr/>
            </p:nvSpPr>
            <p:spPr bwMode="auto">
              <a:xfrm>
                <a:off x="7817837" y="5042459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accent6"/>
              </a:solidFill>
              <a:ln w="1270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ln w="19050" cmpd="sng">
                    <a:solidFill>
                      <a:schemeClr val="tx1"/>
                    </a:solidFill>
                  </a:ln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cxnSp>
            <p:nvCxnSpPr>
              <p:cNvPr id="130" name="直接箭头连接符 48"/>
              <p:cNvCxnSpPr>
                <a:cxnSpLocks noChangeShapeType="1"/>
              </p:cNvCxnSpPr>
              <p:nvPr/>
            </p:nvCxnSpPr>
            <p:spPr bwMode="auto">
              <a:xfrm rot="5400000" flipV="1">
                <a:off x="7603909" y="4959046"/>
                <a:ext cx="1523" cy="360000"/>
              </a:xfrm>
              <a:prstGeom prst="straightConnector1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  <a:prstDash val="sysDash"/>
                <a:round/>
                <a:headEnd/>
                <a:tailEnd type="stealth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1" name="AutoShape 179"/>
              <p:cNvSpPr>
                <a:spLocks noChangeAspect="1"/>
              </p:cNvSpPr>
              <p:nvPr/>
            </p:nvSpPr>
            <p:spPr bwMode="auto">
              <a:xfrm>
                <a:off x="8444774" y="5069883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2" name="AutoShape 179"/>
              <p:cNvSpPr>
                <a:spLocks noChangeAspect="1"/>
              </p:cNvSpPr>
              <p:nvPr/>
            </p:nvSpPr>
            <p:spPr bwMode="auto">
              <a:xfrm>
                <a:off x="7838443" y="5747775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3" name="AutoShape 179"/>
              <p:cNvSpPr>
                <a:spLocks noChangeAspect="1"/>
              </p:cNvSpPr>
              <p:nvPr/>
            </p:nvSpPr>
            <p:spPr bwMode="auto">
              <a:xfrm>
                <a:off x="7232112" y="5747775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4" name="AutoShape 179"/>
              <p:cNvSpPr>
                <a:spLocks noChangeAspect="1"/>
              </p:cNvSpPr>
              <p:nvPr/>
            </p:nvSpPr>
            <p:spPr bwMode="auto">
              <a:xfrm>
                <a:off x="8444774" y="5747775"/>
                <a:ext cx="180000" cy="189452"/>
              </a:xfrm>
              <a:custGeom>
                <a:avLst/>
                <a:gdLst>
                  <a:gd name="T0" fmla="*/ 180011 w 19679"/>
                  <a:gd name="T1" fmla="*/ 197606 h 19679"/>
                  <a:gd name="T2" fmla="*/ 180011 w 19679"/>
                  <a:gd name="T3" fmla="*/ 197606 h 19679"/>
                  <a:gd name="T4" fmla="*/ 180011 w 19679"/>
                  <a:gd name="T5" fmla="*/ 197606 h 19679"/>
                  <a:gd name="T6" fmla="*/ 180011 w 19679"/>
                  <a:gd name="T7" fmla="*/ 197606 h 196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79"/>
                  <a:gd name="T13" fmla="*/ 0 h 19679"/>
                  <a:gd name="T14" fmla="*/ 19679 w 19679"/>
                  <a:gd name="T15" fmla="*/ 19679 h 196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79" h="19679">
                    <a:moveTo>
                      <a:pt x="2881" y="2881"/>
                    </a:moveTo>
                    <a:cubicBezTo>
                      <a:pt x="-961" y="6724"/>
                      <a:pt x="-961" y="12953"/>
                      <a:pt x="2881" y="16796"/>
                    </a:cubicBezTo>
                    <a:cubicBezTo>
                      <a:pt x="6724" y="20639"/>
                      <a:pt x="12953" y="20639"/>
                      <a:pt x="16796" y="16796"/>
                    </a:cubicBezTo>
                    <a:cubicBezTo>
                      <a:pt x="20639" y="12953"/>
                      <a:pt x="20639" y="6724"/>
                      <a:pt x="16796" y="2881"/>
                    </a:cubicBezTo>
                    <a:cubicBezTo>
                      <a:pt x="12953" y="-961"/>
                      <a:pt x="6724" y="-961"/>
                      <a:pt x="2881" y="2881"/>
                    </a:cubicBezTo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eaLnBrk="1">
                  <a:spcBef>
                    <a:spcPts val="2250"/>
                  </a:spcBef>
                  <a:defRPr/>
                </a:pPr>
                <a:endParaRPr lang="zh-CN" altLang="en-US" sz="2400" i="1" kern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5" name="上箭头 134"/>
              <p:cNvSpPr/>
              <p:nvPr/>
            </p:nvSpPr>
            <p:spPr>
              <a:xfrm rot="5400000">
                <a:off x="8195608" y="5002610"/>
                <a:ext cx="108000" cy="323999"/>
              </a:xfrm>
              <a:prstGeom prst="upArrow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上箭头 135"/>
              <p:cNvSpPr/>
              <p:nvPr/>
            </p:nvSpPr>
            <p:spPr>
              <a:xfrm rot="10800000">
                <a:off x="7873338" y="5340572"/>
                <a:ext cx="108000" cy="360000"/>
              </a:xfrm>
              <a:prstGeom prst="upArrow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上箭头 136"/>
              <p:cNvSpPr/>
              <p:nvPr/>
            </p:nvSpPr>
            <p:spPr>
              <a:xfrm rot="8106815">
                <a:off x="8201576" y="5215061"/>
                <a:ext cx="108000" cy="569707"/>
              </a:xfrm>
              <a:prstGeom prst="upArrow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上箭头 137"/>
              <p:cNvSpPr/>
              <p:nvPr/>
            </p:nvSpPr>
            <p:spPr>
              <a:xfrm rot="13506815">
                <a:off x="7537881" y="5223640"/>
                <a:ext cx="108000" cy="569707"/>
              </a:xfrm>
              <a:prstGeom prst="upArrow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Rectangle 182"/>
              <p:cNvSpPr>
                <a:spLocks/>
              </p:cNvSpPr>
              <p:nvPr/>
            </p:nvSpPr>
            <p:spPr bwMode="auto">
              <a:xfrm>
                <a:off x="8049214" y="4864435"/>
                <a:ext cx="340824" cy="254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642938" eaLnBrk="1">
                  <a:spcBef>
                    <a:spcPts val="2250"/>
                  </a:spcBef>
                </a:pPr>
                <a:r>
                  <a:rPr lang="en-US" altLang="zh-CN" sz="1400" i="1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a</a:t>
                </a:r>
                <a:r>
                  <a:rPr lang="en-US" altLang="zh-CN" sz="1400" baseline="-25000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10</a:t>
                </a:r>
                <a:endParaRPr lang="en-US" altLang="zh-CN" sz="1400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endParaRPr>
              </a:p>
            </p:txBody>
          </p:sp>
          <p:sp>
            <p:nvSpPr>
              <p:cNvPr id="140" name="Rectangle 182"/>
              <p:cNvSpPr>
                <a:spLocks/>
              </p:cNvSpPr>
              <p:nvPr/>
            </p:nvSpPr>
            <p:spPr bwMode="auto">
              <a:xfrm>
                <a:off x="8256884" y="5303672"/>
                <a:ext cx="340824" cy="254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642938" eaLnBrk="1">
                  <a:spcBef>
                    <a:spcPts val="2250"/>
                  </a:spcBef>
                </a:pPr>
                <a:r>
                  <a:rPr lang="en-US" altLang="zh-CN" sz="1400" i="1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a</a:t>
                </a:r>
                <a:r>
                  <a:rPr lang="en-US" altLang="zh-CN" sz="1400" baseline="-25000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11</a:t>
                </a:r>
                <a:endParaRPr lang="en-US" altLang="zh-CN" sz="1400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endParaRPr>
              </a:p>
            </p:txBody>
          </p:sp>
          <p:sp>
            <p:nvSpPr>
              <p:cNvPr id="141" name="Rectangle 182"/>
              <p:cNvSpPr>
                <a:spLocks/>
              </p:cNvSpPr>
              <p:nvPr/>
            </p:nvSpPr>
            <p:spPr bwMode="auto">
              <a:xfrm>
                <a:off x="7919136" y="5412960"/>
                <a:ext cx="340824" cy="254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642938" eaLnBrk="1">
                  <a:spcBef>
                    <a:spcPts val="2250"/>
                  </a:spcBef>
                </a:pPr>
                <a:r>
                  <a:rPr lang="en-US" altLang="zh-CN" sz="1400" i="1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a</a:t>
                </a:r>
                <a:r>
                  <a:rPr lang="en-US" altLang="zh-CN" sz="1400" baseline="-25000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01</a:t>
                </a:r>
                <a:endParaRPr lang="en-US" altLang="zh-CN" sz="1400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endParaRPr>
              </a:p>
            </p:txBody>
          </p:sp>
          <p:sp>
            <p:nvSpPr>
              <p:cNvPr id="142" name="Rectangle 182"/>
              <p:cNvSpPr>
                <a:spLocks/>
              </p:cNvSpPr>
              <p:nvPr/>
            </p:nvSpPr>
            <p:spPr bwMode="auto">
              <a:xfrm>
                <a:off x="7195092" y="5318614"/>
                <a:ext cx="340824" cy="254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642938" eaLnBrk="1">
                  <a:spcBef>
                    <a:spcPts val="2250"/>
                  </a:spcBef>
                </a:pPr>
                <a:r>
                  <a:rPr lang="en-US" altLang="zh-CN" sz="1400" i="1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a</a:t>
                </a:r>
                <a:r>
                  <a:rPr lang="en-US" altLang="zh-CN" sz="1400" baseline="-25000" dirty="0" smtClean="0">
                    <a:solidFill>
                      <a:srgbClr val="000000"/>
                    </a:solidFill>
                    <a:latin typeface="Times New Roman" charset="0"/>
                    <a:sym typeface="Helvetica Light" charset="0"/>
                  </a:rPr>
                  <a:t>-11</a:t>
                </a:r>
                <a:endParaRPr lang="en-US" altLang="zh-CN" sz="1400" baseline="-25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endParaRPr>
              </a:p>
            </p:txBody>
          </p:sp>
        </p:grpSp>
      </p:grpSp>
      <p:grpSp>
        <p:nvGrpSpPr>
          <p:cNvPr id="24" name="组 23"/>
          <p:cNvGrpSpPr/>
          <p:nvPr/>
        </p:nvGrpSpPr>
        <p:grpSpPr>
          <a:xfrm>
            <a:off x="2379077" y="4115234"/>
            <a:ext cx="4544131" cy="1499"/>
            <a:chOff x="2379077" y="4115234"/>
            <a:chExt cx="4544131" cy="1499"/>
          </a:xfrm>
        </p:grpSpPr>
        <p:cxnSp>
          <p:nvCxnSpPr>
            <p:cNvPr id="143" name="直接箭头连接符 76"/>
            <p:cNvCxnSpPr>
              <a:cxnSpLocks noChangeShapeType="1"/>
              <a:stCxn id="56" idx="3"/>
              <a:endCxn id="80" idx="3"/>
            </p:cNvCxnSpPr>
            <p:nvPr/>
          </p:nvCxnSpPr>
          <p:spPr bwMode="auto">
            <a:xfrm>
              <a:off x="2379077" y="4115234"/>
              <a:ext cx="673253" cy="149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" name="直接箭头连接符 76"/>
            <p:cNvCxnSpPr>
              <a:cxnSpLocks noChangeShapeType="1"/>
              <a:endCxn id="57" idx="1"/>
            </p:cNvCxnSpPr>
            <p:nvPr/>
          </p:nvCxnSpPr>
          <p:spPr bwMode="auto">
            <a:xfrm flipV="1">
              <a:off x="6319218" y="4115234"/>
              <a:ext cx="603990" cy="149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5" name="TextBox 30"/>
          <p:cNvSpPr txBox="1"/>
          <p:nvPr/>
        </p:nvSpPr>
        <p:spPr>
          <a:xfrm>
            <a:off x="579077" y="6043452"/>
            <a:ext cx="18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163E50"/>
                </a:solidFill>
                <a:latin typeface="Book Antiqua"/>
              </a:rPr>
              <a:t>Continuous tone </a:t>
            </a:r>
            <a:endParaRPr lang="zh-CN" altLang="en-US" sz="1600" dirty="0">
              <a:solidFill>
                <a:srgbClr val="163E50"/>
              </a:solidFill>
              <a:latin typeface="Book Antiqua"/>
            </a:endParaRPr>
          </a:p>
        </p:txBody>
      </p:sp>
      <p:sp>
        <p:nvSpPr>
          <p:cNvPr id="146" name="TextBox 30"/>
          <p:cNvSpPr txBox="1"/>
          <p:nvPr/>
        </p:nvSpPr>
        <p:spPr>
          <a:xfrm>
            <a:off x="6923208" y="6044170"/>
            <a:ext cx="18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63E50"/>
                </a:solidFill>
                <a:latin typeface="Book Antiqua"/>
              </a:rPr>
              <a:t>Halftone</a:t>
            </a:r>
            <a:endParaRPr lang="zh-CN" altLang="en-US" sz="1600" dirty="0">
              <a:solidFill>
                <a:srgbClr val="163E50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9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组 135"/>
          <p:cNvGrpSpPr/>
          <p:nvPr/>
        </p:nvGrpSpPr>
        <p:grpSpPr>
          <a:xfrm>
            <a:off x="2563466" y="3082899"/>
            <a:ext cx="4211861" cy="3239999"/>
            <a:chOff x="2563466" y="3183499"/>
            <a:chExt cx="4211861" cy="3239999"/>
          </a:xfrm>
        </p:grpSpPr>
        <p:sp>
          <p:nvSpPr>
            <p:cNvPr id="137" name="圆角矩形 136"/>
            <p:cNvSpPr/>
            <p:nvPr/>
          </p:nvSpPr>
          <p:spPr>
            <a:xfrm>
              <a:off x="2563466" y="3183499"/>
              <a:ext cx="4211861" cy="3239999"/>
            </a:xfrm>
            <a:prstGeom prst="roundRect">
              <a:avLst>
                <a:gd name="adj" fmla="val 958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n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8" name="Rectangle 182"/>
            <p:cNvSpPr>
              <a:spLocks/>
            </p:cNvSpPr>
            <p:nvPr/>
          </p:nvSpPr>
          <p:spPr bwMode="auto">
            <a:xfrm>
              <a:off x="4087807" y="6094717"/>
              <a:ext cx="2507293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r" defTabSz="642938" eaLnBrk="1">
                <a:spcBef>
                  <a:spcPts val="2250"/>
                </a:spcBef>
              </a:pPr>
              <a:r>
                <a:rPr lang="en-US" altLang="zh-CN" dirty="0" smtClean="0">
                  <a:solidFill>
                    <a:schemeClr val="accent5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Standard Error-diffusion</a:t>
              </a:r>
              <a:endParaRPr lang="en-US" altLang="zh-CN" baseline="-25000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Error-</a:t>
            </a:r>
            <a:r>
              <a:rPr kumimoji="1" lang="en-US" altLang="zh-CN" dirty="0" smtClean="0"/>
              <a:t>Diffusion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0862" y="1420090"/>
            <a:ext cx="8042276" cy="1596017"/>
          </a:xfrm>
        </p:spPr>
        <p:txBody>
          <a:bodyPr/>
          <a:lstStyle/>
          <a:p>
            <a:r>
              <a:rPr kumimoji="1" lang="en-US" altLang="zh-CN" dirty="0"/>
              <a:t>Improved ED algorithm</a:t>
            </a:r>
          </a:p>
          <a:p>
            <a:pPr lvl="1"/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Variable error filter </a:t>
            </a:r>
            <a:r>
              <a:rPr lang="en-US" altLang="zh-CN" sz="2000" dirty="0">
                <a:solidFill>
                  <a:srgbClr val="A6A6A6"/>
                </a:solidFill>
              </a:rPr>
              <a:t>[</a:t>
            </a:r>
            <a:r>
              <a:rPr lang="en-US" altLang="zh-CN" sz="2000" dirty="0" err="1">
                <a:solidFill>
                  <a:srgbClr val="A6A6A6"/>
                </a:solidFill>
              </a:rPr>
              <a:t>Ostromoukhov</a:t>
            </a:r>
            <a:r>
              <a:rPr lang="en-US" altLang="zh-CN" sz="2000" dirty="0">
                <a:solidFill>
                  <a:srgbClr val="A6A6A6"/>
                </a:solidFill>
              </a:rPr>
              <a:t> 2001]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Variable threshold </a:t>
            </a:r>
            <a:r>
              <a:rPr lang="en-US" altLang="zh-CN" sz="2000" dirty="0">
                <a:solidFill>
                  <a:srgbClr val="A6A6A6"/>
                </a:solidFill>
              </a:rPr>
              <a:t>[Zhou and Fang 2003]</a:t>
            </a:r>
            <a:endParaRPr lang="en-US" altLang="zh-CN" dirty="0">
              <a:solidFill>
                <a:srgbClr val="A6A6A6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6" name="组 15"/>
          <p:cNvGrpSpPr/>
          <p:nvPr/>
        </p:nvGrpSpPr>
        <p:grpSpPr>
          <a:xfrm>
            <a:off x="1462377" y="3301229"/>
            <a:ext cx="6370722" cy="2742941"/>
            <a:chOff x="1462377" y="3301229"/>
            <a:chExt cx="6370722" cy="2742941"/>
          </a:xfrm>
        </p:grpSpPr>
        <p:sp>
          <p:nvSpPr>
            <p:cNvPr id="99" name="圆角矩形 98"/>
            <p:cNvSpPr/>
            <p:nvPr/>
          </p:nvSpPr>
          <p:spPr>
            <a:xfrm>
              <a:off x="2703292" y="3707187"/>
              <a:ext cx="3876066" cy="2336983"/>
            </a:xfrm>
            <a:prstGeom prst="roundRect">
              <a:avLst>
                <a:gd name="adj" fmla="val 958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Rectangle 182"/>
            <p:cNvSpPr>
              <a:spLocks/>
            </p:cNvSpPr>
            <p:nvPr/>
          </p:nvSpPr>
          <p:spPr bwMode="auto">
            <a:xfrm>
              <a:off x="4099363" y="5690817"/>
              <a:ext cx="2354827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r" defTabSz="642938" eaLnBrk="1">
                <a:spcBef>
                  <a:spcPts val="2250"/>
                </a:spcBef>
              </a:pPr>
              <a:r>
                <a:rPr lang="en-US" altLang="zh-CN" dirty="0" smtClean="0">
                  <a:solidFill>
                    <a:schemeClr val="bg1">
                      <a:lumMod val="50000"/>
                    </a:schemeClr>
                  </a:solidFill>
                  <a:latin typeface="Times New Roman" charset="0"/>
                  <a:sym typeface="Helvetica Light" charset="0"/>
                </a:rPr>
                <a:t>Original Error-diffusion</a:t>
              </a:r>
              <a:endParaRPr lang="en-US" altLang="zh-CN" baseline="-250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01" name="Rectangle 182"/>
            <p:cNvSpPr>
              <a:spLocks/>
            </p:cNvSpPr>
            <p:nvPr/>
          </p:nvSpPr>
          <p:spPr bwMode="auto">
            <a:xfrm>
              <a:off x="1462377" y="3868010"/>
              <a:ext cx="916700" cy="49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2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02" name="Rectangle 182"/>
            <p:cNvSpPr>
              <a:spLocks/>
            </p:cNvSpPr>
            <p:nvPr/>
          </p:nvSpPr>
          <p:spPr bwMode="auto">
            <a:xfrm>
              <a:off x="6923208" y="3868010"/>
              <a:ext cx="909891" cy="49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c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4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24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03" name="直接箭头连接符 70"/>
            <p:cNvCxnSpPr>
              <a:cxnSpLocks noChangeShapeType="1"/>
              <a:stCxn id="101" idx="3"/>
              <a:endCxn id="117" idx="1"/>
            </p:cNvCxnSpPr>
            <p:nvPr/>
          </p:nvCxnSpPr>
          <p:spPr bwMode="auto">
            <a:xfrm>
              <a:off x="2379077" y="4115234"/>
              <a:ext cx="1919298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直接箭头连接符 76"/>
            <p:cNvCxnSpPr>
              <a:cxnSpLocks noChangeShapeType="1"/>
              <a:stCxn id="117" idx="3"/>
              <a:endCxn id="102" idx="1"/>
            </p:cNvCxnSpPr>
            <p:nvPr/>
          </p:nvCxnSpPr>
          <p:spPr bwMode="auto">
            <a:xfrm>
              <a:off x="5434376" y="4115234"/>
              <a:ext cx="1488832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6" name="AutoShape 179"/>
            <p:cNvSpPr>
              <a:spLocks/>
            </p:cNvSpPr>
            <p:nvPr/>
          </p:nvSpPr>
          <p:spPr bwMode="auto">
            <a:xfrm>
              <a:off x="5701350" y="4547704"/>
              <a:ext cx="307837" cy="309199"/>
            </a:xfrm>
            <a:custGeom>
              <a:avLst/>
              <a:gdLst>
                <a:gd name="T0" fmla="*/ 180011 w 19679"/>
                <a:gd name="T1" fmla="*/ 197606 h 19679"/>
                <a:gd name="T2" fmla="*/ 180011 w 19679"/>
                <a:gd name="T3" fmla="*/ 197606 h 19679"/>
                <a:gd name="T4" fmla="*/ 180011 w 19679"/>
                <a:gd name="T5" fmla="*/ 197606 h 19679"/>
                <a:gd name="T6" fmla="*/ 180011 w 19679"/>
                <a:gd name="T7" fmla="*/ 197606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rgbClr val="FF929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2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07" name="直接箭头连接符 66"/>
            <p:cNvCxnSpPr>
              <a:cxnSpLocks noChangeShapeType="1"/>
              <a:endCxn id="112" idx="2"/>
            </p:cNvCxnSpPr>
            <p:nvPr/>
          </p:nvCxnSpPr>
          <p:spPr bwMode="auto">
            <a:xfrm flipH="1">
              <a:off x="5851235" y="4111828"/>
              <a:ext cx="5397" cy="43113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形状 98"/>
            <p:cNvCxnSpPr>
              <a:cxnSpLocks noChangeShapeType="1"/>
              <a:stCxn id="112" idx="0"/>
              <a:endCxn id="120" idx="3"/>
            </p:cNvCxnSpPr>
            <p:nvPr/>
          </p:nvCxnSpPr>
          <p:spPr bwMode="auto">
            <a:xfrm rot="5400000">
              <a:off x="5510968" y="4987099"/>
              <a:ext cx="460401" cy="220134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形状 101"/>
            <p:cNvCxnSpPr>
              <a:cxnSpLocks noChangeShapeType="1"/>
              <a:endCxn id="112" idx="3"/>
            </p:cNvCxnSpPr>
            <p:nvPr/>
          </p:nvCxnSpPr>
          <p:spPr bwMode="auto">
            <a:xfrm>
              <a:off x="3904502" y="4111828"/>
              <a:ext cx="1784735" cy="593138"/>
            </a:xfrm>
            <a:prstGeom prst="bentConnector3">
              <a:avLst>
                <a:gd name="adj1" fmla="val 381"/>
              </a:avLst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Rectangle 240"/>
            <p:cNvSpPr>
              <a:spLocks/>
            </p:cNvSpPr>
            <p:nvPr/>
          </p:nvSpPr>
          <p:spPr bwMode="auto">
            <a:xfrm>
              <a:off x="5392150" y="4440890"/>
              <a:ext cx="350063" cy="27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+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11" name="Rectangle 240"/>
            <p:cNvSpPr>
              <a:spLocks/>
            </p:cNvSpPr>
            <p:nvPr/>
          </p:nvSpPr>
          <p:spPr bwMode="auto">
            <a:xfrm>
              <a:off x="5844371" y="4301161"/>
              <a:ext cx="350063" cy="27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/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−</a:t>
              </a:r>
              <a:endParaRPr lang="en-US" altLang="zh-CN" sz="14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12" name="Rectangle 48"/>
            <p:cNvSpPr>
              <a:spLocks/>
            </p:cNvSpPr>
            <p:nvPr/>
          </p:nvSpPr>
          <p:spPr bwMode="auto">
            <a:xfrm rot="10800000">
              <a:off x="5689237" y="4542966"/>
              <a:ext cx="323997" cy="3240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20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  <p:sp>
          <p:nvSpPr>
            <p:cNvPr id="113" name="Rectangle 182"/>
            <p:cNvSpPr>
              <a:spLocks/>
            </p:cNvSpPr>
            <p:nvPr/>
          </p:nvSpPr>
          <p:spPr bwMode="auto">
            <a:xfrm>
              <a:off x="5777068" y="4915501"/>
              <a:ext cx="803646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e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0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000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15" name="直接箭头连接符 66"/>
            <p:cNvCxnSpPr>
              <a:cxnSpLocks noChangeShapeType="1"/>
            </p:cNvCxnSpPr>
            <p:nvPr/>
          </p:nvCxnSpPr>
          <p:spPr bwMode="auto">
            <a:xfrm>
              <a:off x="4866375" y="3467549"/>
              <a:ext cx="1" cy="40046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6" name="Rectangle 182"/>
            <p:cNvSpPr>
              <a:spLocks/>
            </p:cNvSpPr>
            <p:nvPr/>
          </p:nvSpPr>
          <p:spPr bwMode="auto">
            <a:xfrm>
              <a:off x="4756174" y="3301229"/>
              <a:ext cx="433152" cy="4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17" name="Rectangle 182"/>
            <p:cNvSpPr>
              <a:spLocks/>
            </p:cNvSpPr>
            <p:nvPr/>
          </p:nvSpPr>
          <p:spPr bwMode="auto">
            <a:xfrm>
              <a:off x="4298375" y="3868010"/>
              <a:ext cx="1136001" cy="494447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>
                  <a:lumMod val="75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Q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p’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, </a:t>
              </a:r>
              <a:r>
                <a:rPr lang="en-US" altLang="zh-CN" sz="20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u</a:t>
              </a:r>
              <a:r>
                <a:rPr lang="en-US" altLang="zh-CN" sz="2000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18" name="Rectangle 182"/>
            <p:cNvSpPr>
              <a:spLocks/>
            </p:cNvSpPr>
            <p:nvPr/>
          </p:nvSpPr>
          <p:spPr bwMode="auto">
            <a:xfrm>
              <a:off x="3904502" y="3719763"/>
              <a:ext cx="433152" cy="43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p’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20" name="Rectangle 182"/>
            <p:cNvSpPr>
              <a:spLocks/>
            </p:cNvSpPr>
            <p:nvPr/>
          </p:nvSpPr>
          <p:spPr bwMode="auto">
            <a:xfrm>
              <a:off x="3759102" y="5080144"/>
              <a:ext cx="1871999" cy="49444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  <a:miter lim="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Error </a:t>
              </a:r>
              <a:r>
                <a:rPr lang="en-US" altLang="zh-CN" sz="2000" i="1" dirty="0" err="1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filter:a</a:t>
              </a:r>
              <a:r>
                <a:rPr lang="en-US" altLang="zh-CN" sz="2000" i="1" baseline="-25000" dirty="0" err="1" smtClean="0">
                  <a:solidFill>
                    <a:schemeClr val="bg1"/>
                  </a:solidFill>
                  <a:latin typeface="Times New Roman" charset="0"/>
                  <a:sym typeface="Helvetica Light" charset="0"/>
                </a:rPr>
                <a:t>jk</a:t>
              </a:r>
              <a:endParaRPr lang="en-US" altLang="zh-CN" sz="2000" i="1" baseline="-25000" dirty="0">
                <a:solidFill>
                  <a:schemeClr val="bg1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21" name="AutoShape 179"/>
            <p:cNvSpPr>
              <a:spLocks/>
            </p:cNvSpPr>
            <p:nvPr/>
          </p:nvSpPr>
          <p:spPr bwMode="auto">
            <a:xfrm>
              <a:off x="3050806" y="3960633"/>
              <a:ext cx="309199" cy="309200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2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22" name="直接箭头连接符 70"/>
            <p:cNvCxnSpPr>
              <a:cxnSpLocks noChangeShapeType="1"/>
              <a:stCxn id="101" idx="3"/>
              <a:endCxn id="125" idx="3"/>
            </p:cNvCxnSpPr>
            <p:nvPr/>
          </p:nvCxnSpPr>
          <p:spPr bwMode="auto">
            <a:xfrm>
              <a:off x="2379077" y="4115234"/>
              <a:ext cx="673253" cy="1499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" name="直接箭头连接符 48"/>
            <p:cNvCxnSpPr>
              <a:cxnSpLocks noChangeShapeType="1"/>
              <a:stCxn id="120" idx="1"/>
              <a:endCxn id="125" idx="0"/>
            </p:cNvCxnSpPr>
            <p:nvPr/>
          </p:nvCxnSpPr>
          <p:spPr bwMode="auto">
            <a:xfrm rot="10800000">
              <a:off x="3206930" y="4271333"/>
              <a:ext cx="552173" cy="1056034"/>
            </a:xfrm>
            <a:prstGeom prst="bentConnector2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Rectangle 182"/>
            <p:cNvSpPr>
              <a:spLocks/>
            </p:cNvSpPr>
            <p:nvPr/>
          </p:nvSpPr>
          <p:spPr bwMode="auto">
            <a:xfrm>
              <a:off x="3148618" y="4379215"/>
              <a:ext cx="803646" cy="30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b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x</a:t>
              </a:r>
              <a:r>
                <a:rPr lang="en-US" altLang="zh-CN" sz="2000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,</a:t>
              </a:r>
              <a:r>
                <a:rPr lang="en-US" altLang="zh-CN" sz="2000" i="1" dirty="0" err="1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y</a:t>
              </a:r>
              <a:r>
                <a:rPr lang="en-US" altLang="zh-CN" sz="2000" dirty="0" smtClean="0">
                  <a:solidFill>
                    <a:srgbClr val="000000"/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rgbClr val="000000"/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25" name="Rectangle 48"/>
            <p:cNvSpPr>
              <a:spLocks/>
            </p:cNvSpPr>
            <p:nvPr/>
          </p:nvSpPr>
          <p:spPr bwMode="auto">
            <a:xfrm rot="10800000">
              <a:off x="3052330" y="3962133"/>
              <a:ext cx="309199" cy="3092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2000" b="1" kern="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</p:grpSp>
      <p:sp>
        <p:nvSpPr>
          <p:cNvPr id="126" name="Rectangle 182"/>
          <p:cNvSpPr>
            <a:spLocks/>
          </p:cNvSpPr>
          <p:nvPr/>
        </p:nvSpPr>
        <p:spPr bwMode="auto">
          <a:xfrm>
            <a:off x="3760626" y="5081644"/>
            <a:ext cx="1871999" cy="49444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42938" eaLnBrk="1">
              <a:spcBef>
                <a:spcPts val="2250"/>
              </a:spcBef>
            </a:pPr>
            <a:r>
              <a:rPr lang="en-US" altLang="zh-CN" sz="2000" i="1" dirty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Error </a:t>
            </a:r>
            <a:r>
              <a:rPr lang="en-US" altLang="zh-CN" sz="2000" i="1" dirty="0" err="1" smtClean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filter:a</a:t>
            </a:r>
            <a:r>
              <a:rPr lang="en-US" altLang="zh-CN" sz="2000" i="1" baseline="-25000" dirty="0" err="1" smtClean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jk</a:t>
            </a:r>
            <a:r>
              <a:rPr lang="en-US" altLang="zh-CN" sz="2000" dirty="0" smtClean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(</a:t>
            </a:r>
            <a:r>
              <a:rPr lang="en-US" altLang="zh-CN" sz="2000" i="1" dirty="0" smtClean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p</a:t>
            </a:r>
            <a:r>
              <a:rPr lang="en-US" altLang="zh-CN" sz="2000" dirty="0" smtClean="0">
                <a:solidFill>
                  <a:schemeClr val="bg1"/>
                </a:solidFill>
                <a:latin typeface="Times New Roman" charset="0"/>
                <a:sym typeface="Helvetica Light" charset="0"/>
              </a:rPr>
              <a:t>)</a:t>
            </a:r>
            <a:endParaRPr lang="en-US" altLang="zh-CN" sz="2000" dirty="0">
              <a:solidFill>
                <a:schemeClr val="bg1"/>
              </a:solidFill>
              <a:latin typeface="Times New Roman" charset="0"/>
              <a:sym typeface="Helvetica Light" charset="0"/>
            </a:endParaRPr>
          </a:p>
        </p:txBody>
      </p:sp>
      <p:grpSp>
        <p:nvGrpSpPr>
          <p:cNvPr id="127" name="组 126"/>
          <p:cNvGrpSpPr/>
          <p:nvPr/>
        </p:nvGrpSpPr>
        <p:grpSpPr>
          <a:xfrm>
            <a:off x="3759199" y="3065726"/>
            <a:ext cx="2212893" cy="802284"/>
            <a:chOff x="3759199" y="3166326"/>
            <a:chExt cx="2212893" cy="802284"/>
          </a:xfrm>
        </p:grpSpPr>
        <p:cxnSp>
          <p:nvCxnSpPr>
            <p:cNvPr id="128" name="直接箭头连接符 66"/>
            <p:cNvCxnSpPr>
              <a:cxnSpLocks noChangeShapeType="1"/>
            </p:cNvCxnSpPr>
            <p:nvPr/>
          </p:nvCxnSpPr>
          <p:spPr bwMode="auto">
            <a:xfrm>
              <a:off x="4866375" y="3568149"/>
              <a:ext cx="1" cy="400461"/>
            </a:xfrm>
            <a:prstGeom prst="straightConnector1">
              <a:avLst/>
            </a:prstGeom>
            <a:noFill/>
            <a:ln w="12700">
              <a:solidFill>
                <a:srgbClr val="5F8804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Rectangle 182"/>
            <p:cNvSpPr>
              <a:spLocks/>
            </p:cNvSpPr>
            <p:nvPr/>
          </p:nvSpPr>
          <p:spPr bwMode="auto">
            <a:xfrm>
              <a:off x="4756174" y="3401829"/>
              <a:ext cx="433152" cy="4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sym typeface="Helvetica Light" charset="0"/>
                </a:rPr>
                <a:t>u</a:t>
              </a:r>
              <a:endParaRPr lang="en-US" altLang="zh-CN" sz="2000" baseline="-25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30" name="AutoShape 179"/>
            <p:cNvSpPr>
              <a:spLocks/>
            </p:cNvSpPr>
            <p:nvPr/>
          </p:nvSpPr>
          <p:spPr bwMode="auto">
            <a:xfrm>
              <a:off x="4711775" y="3258949"/>
              <a:ext cx="309200" cy="309200"/>
            </a:xfrm>
            <a:custGeom>
              <a:avLst/>
              <a:gdLst>
                <a:gd name="T0" fmla="*/ 143993 w 19679"/>
                <a:gd name="T1" fmla="*/ 158057 h 19679"/>
                <a:gd name="T2" fmla="*/ 143993 w 19679"/>
                <a:gd name="T3" fmla="*/ 158057 h 19679"/>
                <a:gd name="T4" fmla="*/ 143993 w 19679"/>
                <a:gd name="T5" fmla="*/ 158057 h 19679"/>
                <a:gd name="T6" fmla="*/ 143993 w 19679"/>
                <a:gd name="T7" fmla="*/ 158057 h 196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79"/>
                <a:gd name="T13" fmla="*/ 0 h 19679"/>
                <a:gd name="T14" fmla="*/ 19679 w 19679"/>
                <a:gd name="T15" fmla="*/ 19679 h 196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79" h="19679">
                  <a:moveTo>
                    <a:pt x="2881" y="2881"/>
                  </a:moveTo>
                  <a:cubicBezTo>
                    <a:pt x="-961" y="6724"/>
                    <a:pt x="-961" y="12953"/>
                    <a:pt x="2881" y="16796"/>
                  </a:cubicBezTo>
                  <a:cubicBezTo>
                    <a:pt x="6724" y="20639"/>
                    <a:pt x="12953" y="20639"/>
                    <a:pt x="16796" y="16796"/>
                  </a:cubicBezTo>
                  <a:cubicBezTo>
                    <a:pt x="20639" y="12953"/>
                    <a:pt x="20639" y="6724"/>
                    <a:pt x="16796" y="2881"/>
                  </a:cubicBezTo>
                  <a:cubicBezTo>
                    <a:pt x="12953" y="-961"/>
                    <a:pt x="6724" y="-961"/>
                    <a:pt x="2881" y="2881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 eaLnBrk="1">
                <a:spcBef>
                  <a:spcPts val="2250"/>
                </a:spcBef>
                <a:defRPr/>
              </a:pPr>
              <a:endParaRPr lang="zh-CN" altLang="en-US" sz="2400" i="1" ker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1" name="直接箭头连接符 70"/>
            <p:cNvCxnSpPr>
              <a:cxnSpLocks noChangeShapeType="1"/>
              <a:stCxn id="132" idx="3"/>
            </p:cNvCxnSpPr>
            <p:nvPr/>
          </p:nvCxnSpPr>
          <p:spPr bwMode="auto">
            <a:xfrm flipV="1">
              <a:off x="4371199" y="3413549"/>
              <a:ext cx="340576" cy="1"/>
            </a:xfrm>
            <a:prstGeom prst="straightConnector1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" name="Rectangle 182"/>
            <p:cNvSpPr>
              <a:spLocks/>
            </p:cNvSpPr>
            <p:nvPr/>
          </p:nvSpPr>
          <p:spPr bwMode="auto">
            <a:xfrm>
              <a:off x="3759199" y="3167007"/>
              <a:ext cx="612000" cy="49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rgbClr val="5F8804"/>
                  </a:solidFill>
                  <a:latin typeface="Times New Roman" charset="0"/>
                  <a:sym typeface="Helvetica Light" charset="0"/>
                </a:rPr>
                <a:t>0.5</a:t>
              </a:r>
              <a:endParaRPr lang="en-US" altLang="zh-CN" sz="2400" baseline="-25000" dirty="0">
                <a:solidFill>
                  <a:srgbClr val="5F8804"/>
                </a:solidFill>
                <a:latin typeface="Times New Roman" charset="0"/>
                <a:sym typeface="Helvetica Light" charset="0"/>
              </a:endParaRPr>
            </a:p>
          </p:txBody>
        </p:sp>
        <p:cxnSp>
          <p:nvCxnSpPr>
            <p:cNvPr id="133" name="直接箭头连接符 70"/>
            <p:cNvCxnSpPr>
              <a:cxnSpLocks noChangeShapeType="1"/>
              <a:stCxn id="134" idx="1"/>
            </p:cNvCxnSpPr>
            <p:nvPr/>
          </p:nvCxnSpPr>
          <p:spPr bwMode="auto">
            <a:xfrm flipH="1">
              <a:off x="5020975" y="3413549"/>
              <a:ext cx="361862" cy="0"/>
            </a:xfrm>
            <a:prstGeom prst="straightConnector1">
              <a:avLst/>
            </a:prstGeom>
            <a:noFill/>
            <a:ln w="12700">
              <a:solidFill>
                <a:srgbClr val="5F8804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4" name="Rectangle 182"/>
            <p:cNvSpPr>
              <a:spLocks/>
            </p:cNvSpPr>
            <p:nvPr/>
          </p:nvSpPr>
          <p:spPr bwMode="auto">
            <a:xfrm>
              <a:off x="5382837" y="3166326"/>
              <a:ext cx="589255" cy="49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 eaLnBrk="1">
                <a:spcBef>
                  <a:spcPts val="2250"/>
                </a:spcBef>
              </a:pPr>
              <a:r>
                <a:rPr lang="en-US" altLang="zh-CN" sz="2000" i="1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sym typeface="Helvetica Light" charset="0"/>
                </a:rPr>
                <a:t>r</a:t>
              </a:r>
              <a:r>
                <a:rPr lang="en-US" altLang="zh-CN" sz="2000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sym typeface="Helvetica Light" charset="0"/>
                </a:rPr>
                <a:t>(</a:t>
              </a:r>
              <a:r>
                <a:rPr lang="en-US" altLang="zh-CN" sz="2000" i="1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sym typeface="Helvetica Light" charset="0"/>
                </a:rPr>
                <a:t>p</a:t>
              </a:r>
              <a:r>
                <a:rPr lang="en-US" altLang="zh-CN" sz="2000" dirty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sym typeface="Helvetica Light" charset="0"/>
                </a:rPr>
                <a:t>)</a:t>
              </a:r>
              <a:endParaRPr lang="en-US" altLang="zh-CN" sz="2000" baseline="-250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sym typeface="Helvetica Light" charset="0"/>
              </a:endParaRPr>
            </a:p>
          </p:txBody>
        </p:sp>
        <p:sp>
          <p:nvSpPr>
            <p:cNvPr id="135" name="Rectangle 48"/>
            <p:cNvSpPr>
              <a:spLocks/>
            </p:cNvSpPr>
            <p:nvPr/>
          </p:nvSpPr>
          <p:spPr bwMode="auto">
            <a:xfrm rot="10800000">
              <a:off x="4713299" y="3273024"/>
              <a:ext cx="309200" cy="309200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 eaLnBrk="1">
                <a:defRPr/>
              </a:pPr>
              <a:r>
                <a:rPr lang="en-US" altLang="zh-CN" sz="2000" b="1" kern="0" dirty="0">
                  <a:latin typeface="Times New Roman" pitchFamily="18" charset="0"/>
                  <a:ea typeface="+mn-ea"/>
                  <a:cs typeface="Times New Roman" pitchFamily="18" charset="0"/>
                  <a:sym typeface="Helvetica Light"/>
                </a:rPr>
                <a:t>+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481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圆角矩形 93"/>
          <p:cNvSpPr/>
          <p:nvPr/>
        </p:nvSpPr>
        <p:spPr>
          <a:xfrm>
            <a:off x="6117901" y="1645869"/>
            <a:ext cx="952500" cy="1689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58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圆角矩形 94"/>
          <p:cNvSpPr/>
          <p:nvPr/>
        </p:nvSpPr>
        <p:spPr>
          <a:xfrm>
            <a:off x="7389648" y="1645869"/>
            <a:ext cx="952500" cy="1689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58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圆角矩形 92"/>
          <p:cNvSpPr/>
          <p:nvPr/>
        </p:nvSpPr>
        <p:spPr>
          <a:xfrm>
            <a:off x="4846154" y="1645869"/>
            <a:ext cx="952500" cy="1689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58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dirty="0" smtClean="0"/>
              <a:t>Sampling Multiple Channels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 smtClean="0"/>
              <a:t>Per-channel ED</a:t>
            </a:r>
          </a:p>
          <a:p>
            <a:pPr lvl="1"/>
            <a:r>
              <a:rPr kumimoji="1" lang="en-US" altLang="zh-CN" sz="2000" dirty="0" smtClean="0"/>
              <a:t>Perform standard ED for </a:t>
            </a:r>
            <a:r>
              <a:rPr lang="en-US" altLang="zh-CN" dirty="0"/>
              <a:t>each</a:t>
            </a:r>
            <a:r>
              <a:rPr kumimoji="1" lang="en-US" altLang="zh-CN" sz="2000" dirty="0" smtClean="0"/>
              <a:t> channel of signal</a:t>
            </a:r>
          </a:p>
          <a:p>
            <a:pPr lvl="1"/>
            <a:r>
              <a:rPr kumimoji="1" lang="en-US" altLang="zh-CN" sz="2000" dirty="0" smtClean="0"/>
              <a:t>Overlap the individual outputs</a:t>
            </a:r>
          </a:p>
          <a:p>
            <a:pPr lvl="1">
              <a:spcBef>
                <a:spcPts val="1200"/>
              </a:spcBef>
            </a:pPr>
            <a:r>
              <a:rPr lang="en-US" altLang="zh-CN" sz="2000" dirty="0" smtClean="0">
                <a:solidFill>
                  <a:schemeClr val="accent6"/>
                </a:solidFill>
              </a:rPr>
              <a:t>No blue</a:t>
            </a:r>
            <a:r>
              <a:rPr lang="en-US" altLang="zh-CN" sz="2000" dirty="0">
                <a:solidFill>
                  <a:schemeClr val="accent6"/>
                </a:solidFill>
              </a:rPr>
              <a:t>-noise property </a:t>
            </a:r>
            <a:r>
              <a:rPr lang="en-US" altLang="zh-CN" sz="2000" dirty="0" smtClean="0">
                <a:solidFill>
                  <a:schemeClr val="accent6"/>
                </a:solidFill>
              </a:rPr>
              <a:t>for the superimposition</a:t>
            </a:r>
          </a:p>
          <a:p>
            <a:pPr lvl="1"/>
            <a:r>
              <a:rPr lang="en-US" altLang="zh-CN" dirty="0" smtClean="0">
                <a:solidFill>
                  <a:schemeClr val="accent6"/>
                </a:solidFill>
              </a:rPr>
              <a:t>Conflicting sampling points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GRAPP 2016, Rome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3" name="Picture 5" descr="E:\documents\&amp;研究室工作_by project\_MCED\!2016 GRAPP\ppt\figure\perchannel vs mced\r53_g30_b50-100-PC-mid_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901" y="4895851"/>
            <a:ext cx="952500" cy="9525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7" name="Rectangle 114"/>
          <p:cNvSpPr>
            <a:spLocks/>
          </p:cNvSpPr>
          <p:nvPr/>
        </p:nvSpPr>
        <p:spPr bwMode="auto">
          <a:xfrm>
            <a:off x="6971002" y="2287953"/>
            <a:ext cx="518045" cy="3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8" name="Rectangle 202"/>
          <p:cNvSpPr>
            <a:spLocks/>
          </p:cNvSpPr>
          <p:nvPr/>
        </p:nvSpPr>
        <p:spPr bwMode="auto">
          <a:xfrm>
            <a:off x="4926404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9" name="Rectangle 182"/>
          <p:cNvSpPr>
            <a:spLocks/>
          </p:cNvSpPr>
          <p:nvPr/>
        </p:nvSpPr>
        <p:spPr bwMode="auto">
          <a:xfrm>
            <a:off x="5120254" y="1623783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cxnSp>
        <p:nvCxnSpPr>
          <p:cNvPr id="10" name="直接箭头连接符 101"/>
          <p:cNvCxnSpPr>
            <a:cxnSpLocks noChangeShapeType="1"/>
            <a:stCxn id="9" idx="2"/>
            <a:endCxn id="8" idx="0"/>
          </p:cNvCxnSpPr>
          <p:nvPr/>
        </p:nvCxnSpPr>
        <p:spPr bwMode="auto">
          <a:xfrm>
            <a:off x="5322404" y="1943454"/>
            <a:ext cx="0" cy="33655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箭头连接符 543"/>
          <p:cNvCxnSpPr>
            <a:cxnSpLocks noChangeShapeType="1"/>
            <a:stCxn id="8" idx="2"/>
            <a:endCxn id="12" idx="0"/>
          </p:cNvCxnSpPr>
          <p:nvPr/>
        </p:nvCxnSpPr>
        <p:spPr bwMode="auto">
          <a:xfrm>
            <a:off x="5322404" y="2712012"/>
            <a:ext cx="1" cy="32705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268"/>
          <p:cNvSpPr>
            <a:spLocks/>
          </p:cNvSpPr>
          <p:nvPr/>
        </p:nvSpPr>
        <p:spPr bwMode="auto">
          <a:xfrm>
            <a:off x="5113120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pic>
        <p:nvPicPr>
          <p:cNvPr id="2050" name="Picture 2" descr="E:\documents\&amp;研究室工作_by project\_MCED\!2016 GRAPP\ppt\figure\perchannel vs mced\r53_g30_b50-100-PC-R_combin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154" y="3419475"/>
            <a:ext cx="952500" cy="9525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2052" name="Picture 4" descr="E:\documents\&amp;研究室工作_by project\_MCED\!2016 GRAPP\ppt\figure\perchannel vs mced\r53_g30_b50-100-PC-G_combine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901" y="3419475"/>
            <a:ext cx="952500" cy="9525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35" name="Rectangle 202"/>
          <p:cNvSpPr>
            <a:spLocks/>
          </p:cNvSpPr>
          <p:nvPr/>
        </p:nvSpPr>
        <p:spPr bwMode="auto">
          <a:xfrm>
            <a:off x="6198151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36" name="Rectangle 182"/>
          <p:cNvSpPr>
            <a:spLocks/>
          </p:cNvSpPr>
          <p:nvPr/>
        </p:nvSpPr>
        <p:spPr bwMode="auto">
          <a:xfrm>
            <a:off x="6392001" y="1623783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37" name="直接箭头连接符 101"/>
          <p:cNvCxnSpPr>
            <a:cxnSpLocks noChangeShapeType="1"/>
            <a:stCxn id="36" idx="2"/>
            <a:endCxn id="35" idx="0"/>
          </p:cNvCxnSpPr>
          <p:nvPr/>
        </p:nvCxnSpPr>
        <p:spPr bwMode="auto">
          <a:xfrm>
            <a:off x="6594151" y="1943454"/>
            <a:ext cx="0" cy="33655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直接箭头连接符 543"/>
          <p:cNvCxnSpPr>
            <a:cxnSpLocks noChangeShapeType="1"/>
            <a:stCxn id="35" idx="2"/>
            <a:endCxn id="39" idx="0"/>
          </p:cNvCxnSpPr>
          <p:nvPr/>
        </p:nvCxnSpPr>
        <p:spPr bwMode="auto">
          <a:xfrm>
            <a:off x="6594151" y="2712012"/>
            <a:ext cx="1" cy="32705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" name="Rectangle 268"/>
          <p:cNvSpPr>
            <a:spLocks/>
          </p:cNvSpPr>
          <p:nvPr/>
        </p:nvSpPr>
        <p:spPr bwMode="auto">
          <a:xfrm>
            <a:off x="6384867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pic>
        <p:nvPicPr>
          <p:cNvPr id="2051" name="Picture 3" descr="E:\documents\&amp;研究室工作_by project\_MCED\!2016 GRAPP\ppt\figure\perchannel vs mced\r53_g30_b50-100-PC-B_combine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9648" y="3419475"/>
            <a:ext cx="952500" cy="9525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41" name="Rectangle 202"/>
          <p:cNvSpPr>
            <a:spLocks/>
          </p:cNvSpPr>
          <p:nvPr/>
        </p:nvSpPr>
        <p:spPr bwMode="auto">
          <a:xfrm>
            <a:off x="7469898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42" name="Rectangle 182"/>
          <p:cNvSpPr>
            <a:spLocks/>
          </p:cNvSpPr>
          <p:nvPr/>
        </p:nvSpPr>
        <p:spPr bwMode="auto">
          <a:xfrm>
            <a:off x="7663748" y="1623783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n</a:t>
            </a:r>
            <a:endParaRPr lang="en-US" altLang="zh-CN" sz="2000" i="1" baseline="-25000" dirty="0">
              <a:latin typeface="Times New Roman" charset="0"/>
            </a:endParaRPr>
          </a:p>
        </p:txBody>
      </p:sp>
      <p:cxnSp>
        <p:nvCxnSpPr>
          <p:cNvPr id="43" name="直接箭头连接符 101"/>
          <p:cNvCxnSpPr>
            <a:cxnSpLocks noChangeShapeType="1"/>
            <a:stCxn id="42" idx="2"/>
            <a:endCxn id="41" idx="0"/>
          </p:cNvCxnSpPr>
          <p:nvPr/>
        </p:nvCxnSpPr>
        <p:spPr bwMode="auto">
          <a:xfrm>
            <a:off x="7865898" y="1943454"/>
            <a:ext cx="0" cy="33655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4" name="直接箭头连接符 543"/>
          <p:cNvCxnSpPr>
            <a:cxnSpLocks noChangeShapeType="1"/>
            <a:stCxn id="41" idx="2"/>
            <a:endCxn id="45" idx="0"/>
          </p:cNvCxnSpPr>
          <p:nvPr/>
        </p:nvCxnSpPr>
        <p:spPr bwMode="auto">
          <a:xfrm>
            <a:off x="7865898" y="2712012"/>
            <a:ext cx="1" cy="32705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5" name="Rectangle 268"/>
          <p:cNvSpPr>
            <a:spLocks/>
          </p:cNvSpPr>
          <p:nvPr/>
        </p:nvSpPr>
        <p:spPr bwMode="auto">
          <a:xfrm>
            <a:off x="7656614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 smtClean="0">
                <a:latin typeface="Times New Roman" charset="0"/>
              </a:rPr>
              <a:t>c</a:t>
            </a:r>
            <a:r>
              <a:rPr lang="en-US" altLang="zh-CN" sz="2000" i="1" baseline="-25000" dirty="0" err="1" smtClean="0">
                <a:latin typeface="Times New Roman" charset="0"/>
              </a:rPr>
              <a:t>n</a:t>
            </a:r>
            <a:endParaRPr lang="en-US" altLang="zh-CN" sz="2800" baseline="30000" dirty="0">
              <a:latin typeface="Times New Roman" charset="0"/>
            </a:endParaRPr>
          </a:p>
        </p:txBody>
      </p:sp>
      <p:pic>
        <p:nvPicPr>
          <p:cNvPr id="2054" name="Picture 6" descr="E:\documents\&amp;研究室工作_by project\_MCED\!2016 GRAPP\ppt\figure\perchannel vs mced\r53_g30_b50-100-PC-mid-f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9648" y="4895851"/>
            <a:ext cx="952500" cy="9525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66" name="左大括号 65"/>
          <p:cNvSpPr/>
          <p:nvPr/>
        </p:nvSpPr>
        <p:spPr>
          <a:xfrm rot="16200000">
            <a:off x="6444742" y="3238591"/>
            <a:ext cx="298819" cy="2768044"/>
          </a:xfrm>
          <a:prstGeom prst="leftBrace">
            <a:avLst>
              <a:gd name="adj1" fmla="val 41172"/>
              <a:gd name="adj2" fmla="val 50000"/>
            </a:avLst>
          </a:prstGeom>
          <a:noFill/>
          <a:ln w="254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5947944" y="5673210"/>
            <a:ext cx="332148" cy="369332"/>
            <a:chOff x="3128962" y="4244233"/>
            <a:chExt cx="332148" cy="369332"/>
          </a:xfrm>
        </p:grpSpPr>
        <p:sp>
          <p:nvSpPr>
            <p:cNvPr id="69" name="椭圆 68"/>
            <p:cNvSpPr/>
            <p:nvPr/>
          </p:nvSpPr>
          <p:spPr>
            <a:xfrm>
              <a:off x="3151036" y="4275374"/>
              <a:ext cx="288000" cy="288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128962" y="4244233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  <a:sym typeface="Wingdings"/>
                </a:rPr>
                <a:t>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680080" y="4193796"/>
            <a:ext cx="332148" cy="369332"/>
            <a:chOff x="4233206" y="5570578"/>
            <a:chExt cx="332148" cy="369332"/>
          </a:xfrm>
        </p:grpSpPr>
        <p:sp>
          <p:nvSpPr>
            <p:cNvPr id="72" name="椭圆 71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951828" y="4193796"/>
            <a:ext cx="332148" cy="369332"/>
            <a:chOff x="4233206" y="5570578"/>
            <a:chExt cx="332148" cy="369332"/>
          </a:xfrm>
        </p:grpSpPr>
        <p:sp>
          <p:nvSpPr>
            <p:cNvPr id="75" name="椭圆 74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227624" y="4193796"/>
            <a:ext cx="332148" cy="369332"/>
            <a:chOff x="4233206" y="5570578"/>
            <a:chExt cx="332148" cy="369332"/>
          </a:xfrm>
        </p:grpSpPr>
        <p:sp>
          <p:nvSpPr>
            <p:cNvPr id="78" name="椭圆 77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343314" y="5012101"/>
            <a:ext cx="3677716" cy="720000"/>
            <a:chOff x="1002364" y="4886326"/>
            <a:chExt cx="3677716" cy="720000"/>
          </a:xfrm>
        </p:grpSpPr>
        <p:pic>
          <p:nvPicPr>
            <p:cNvPr id="2056" name="Picture 8" descr="E:\documents\&amp;研究室工作_by project\_MCED\!2016 GRAPP\ppt\figure\perchannel vs mced\per-channel_B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46375" y="4886326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2057" name="Picture 9" descr="E:\documents\&amp;研究室工作_by project\_MCED\!2016 GRAPP\ppt\figure\perchannel vs mced\per-channel_G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4370" y="4886326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2058" name="Picture 10" descr="E:\documents\&amp;研究室工作_by project\_MCED\!2016 GRAPP\ppt\figure\perchannel vs mced\per-channel_overlap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60080" y="4886326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pic>
          <p:nvPicPr>
            <p:cNvPr id="2059" name="Picture 11" descr="E:\documents\&amp;研究室工作_by project\_MCED\!2016 GRAPP\ppt\figure\perchannel vs mced\per-channel_R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02364" y="4886326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</p:pic>
        <p:sp>
          <p:nvSpPr>
            <p:cNvPr id="85" name="右箭头 84"/>
            <p:cNvSpPr/>
            <p:nvPr/>
          </p:nvSpPr>
          <p:spPr>
            <a:xfrm>
              <a:off x="3587227" y="5066326"/>
              <a:ext cx="252000" cy="36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1364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圆角矩形 123"/>
          <p:cNvSpPr/>
          <p:nvPr/>
        </p:nvSpPr>
        <p:spPr>
          <a:xfrm>
            <a:off x="5010716" y="1623783"/>
            <a:ext cx="3179272" cy="396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58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dirty="0" smtClean="0"/>
              <a:t>Sampling Multiple Channels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9250" lvl="1" indent="-349250">
              <a:spcBef>
                <a:spcPts val="16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CN" sz="2800" dirty="0" smtClean="0"/>
              <a:t>Vector ED /</a:t>
            </a:r>
            <a:br>
              <a:rPr lang="en-US" altLang="zh-CN" sz="2800" dirty="0" smtClean="0"/>
            </a:br>
            <a:r>
              <a:rPr lang="en-US" altLang="zh-CN" sz="2800" dirty="0" smtClean="0"/>
              <a:t>Color halftoning</a:t>
            </a:r>
            <a:br>
              <a:rPr lang="en-US" altLang="zh-CN" sz="2800" dirty="0" smtClean="0"/>
            </a:b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altLang="zh-CN" dirty="0" err="1" smtClean="0">
                <a:solidFill>
                  <a:schemeClr val="bg1">
                    <a:lumMod val="65000"/>
                  </a:schemeClr>
                </a:solidFill>
              </a:rPr>
              <a:t>Damera-Venkata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 et al., 2003] [</a:t>
            </a:r>
            <a:r>
              <a:rPr lang="fr-FR" altLang="zh-CN" dirty="0" smtClean="0">
                <a:solidFill>
                  <a:schemeClr val="bg1">
                    <a:lumMod val="65000"/>
                  </a:schemeClr>
                </a:solidFill>
              </a:rPr>
              <a:t>Baqai et al., 2005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pPr lvl="1"/>
            <a:r>
              <a:rPr lang="en-US" altLang="zh-CN" sz="2000" dirty="0" smtClean="0"/>
              <a:t>Process multiple signals as a vector</a:t>
            </a:r>
          </a:p>
          <a:p>
            <a:pPr lvl="1"/>
            <a:r>
              <a:rPr lang="en-US" altLang="zh-CN" dirty="0" smtClean="0"/>
              <a:t>Better quality for the superimposition</a:t>
            </a:r>
            <a:endParaRPr lang="en-US" altLang="zh-CN" sz="2000" dirty="0" smtClean="0"/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</a:rPr>
              <a:t>No blue-noise property for individual channels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Cannot avoid sampling conflicts</a:t>
            </a:r>
            <a:endParaRPr lang="en-US" altLang="zh-CN" sz="2000" dirty="0" smtClean="0">
              <a:solidFill>
                <a:srgbClr val="C0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6" name="Rectangle 182"/>
          <p:cNvSpPr>
            <a:spLocks/>
          </p:cNvSpPr>
          <p:nvPr/>
        </p:nvSpPr>
        <p:spPr bwMode="auto">
          <a:xfrm>
            <a:off x="5120254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sp>
        <p:nvSpPr>
          <p:cNvPr id="73" name="Rectangle 202"/>
          <p:cNvSpPr>
            <a:spLocks/>
          </p:cNvSpPr>
          <p:nvPr/>
        </p:nvSpPr>
        <p:spPr bwMode="auto">
          <a:xfrm>
            <a:off x="6198151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VED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74" name="Rectangle 182"/>
          <p:cNvSpPr>
            <a:spLocks/>
          </p:cNvSpPr>
          <p:nvPr/>
        </p:nvSpPr>
        <p:spPr bwMode="auto">
          <a:xfrm>
            <a:off x="6392001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75" name="直接箭头连接符 101"/>
          <p:cNvCxnSpPr>
            <a:cxnSpLocks noChangeShapeType="1"/>
            <a:stCxn id="74" idx="2"/>
            <a:endCxn id="73" idx="0"/>
          </p:cNvCxnSpPr>
          <p:nvPr/>
        </p:nvCxnSpPr>
        <p:spPr bwMode="auto">
          <a:xfrm>
            <a:off x="6594151" y="1941582"/>
            <a:ext cx="0" cy="33843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" name="直接箭头连接符 543"/>
          <p:cNvCxnSpPr>
            <a:cxnSpLocks noChangeShapeType="1"/>
            <a:stCxn id="73" idx="2"/>
            <a:endCxn id="77" idx="0"/>
          </p:cNvCxnSpPr>
          <p:nvPr/>
        </p:nvCxnSpPr>
        <p:spPr bwMode="auto">
          <a:xfrm flipH="1">
            <a:off x="6591300" y="2712012"/>
            <a:ext cx="2851" cy="34610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7" name="Rectangle 268"/>
          <p:cNvSpPr>
            <a:spLocks/>
          </p:cNvSpPr>
          <p:nvPr/>
        </p:nvSpPr>
        <p:spPr bwMode="auto">
          <a:xfrm>
            <a:off x="5953125" y="3058118"/>
            <a:ext cx="127634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smtClean="0">
                <a:latin typeface="Times New Roman" charset="0"/>
              </a:rPr>
              <a:t>c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81" name="Rectangle 182"/>
          <p:cNvSpPr>
            <a:spLocks/>
          </p:cNvSpPr>
          <p:nvPr/>
        </p:nvSpPr>
        <p:spPr bwMode="auto">
          <a:xfrm>
            <a:off x="7663748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n</a:t>
            </a:r>
            <a:endParaRPr lang="en-US" altLang="zh-CN" sz="2000" i="1" baseline="-25000" dirty="0">
              <a:latin typeface="Times New Roman" charset="0"/>
            </a:endParaRPr>
          </a:p>
        </p:txBody>
      </p:sp>
      <p:sp>
        <p:nvSpPr>
          <p:cNvPr id="86" name="左大括号 85"/>
          <p:cNvSpPr/>
          <p:nvPr/>
        </p:nvSpPr>
        <p:spPr>
          <a:xfrm rot="5400000" flipV="1">
            <a:off x="6444742" y="3238591"/>
            <a:ext cx="298819" cy="2768044"/>
          </a:xfrm>
          <a:prstGeom prst="leftBrace">
            <a:avLst>
              <a:gd name="adj1" fmla="val 41172"/>
              <a:gd name="adj2" fmla="val 50000"/>
            </a:avLst>
          </a:prstGeom>
          <a:noFill/>
          <a:ln w="254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Rectangle 114"/>
          <p:cNvSpPr>
            <a:spLocks/>
          </p:cNvSpPr>
          <p:nvPr/>
        </p:nvSpPr>
        <p:spPr bwMode="auto">
          <a:xfrm>
            <a:off x="6981150" y="1601343"/>
            <a:ext cx="518045" cy="3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cxnSp>
        <p:nvCxnSpPr>
          <p:cNvPr id="101" name="直接箭头连接符 101"/>
          <p:cNvCxnSpPr>
            <a:cxnSpLocks noChangeShapeType="1"/>
            <a:stCxn id="66" idx="2"/>
            <a:endCxn id="73" idx="0"/>
          </p:cNvCxnSpPr>
          <p:nvPr/>
        </p:nvCxnSpPr>
        <p:spPr bwMode="auto">
          <a:xfrm rot="16200000" flipH="1">
            <a:off x="5789062" y="1474923"/>
            <a:ext cx="338430" cy="12717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箭头连接符 101"/>
          <p:cNvCxnSpPr>
            <a:cxnSpLocks noChangeShapeType="1"/>
            <a:stCxn id="81" idx="2"/>
            <a:endCxn id="73" idx="0"/>
          </p:cNvCxnSpPr>
          <p:nvPr/>
        </p:nvCxnSpPr>
        <p:spPr bwMode="auto">
          <a:xfrm rot="5400000">
            <a:off x="7060810" y="1474924"/>
            <a:ext cx="338430" cy="127174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074" name="Picture 2" descr="E:\documents\&amp;研究室工作_by project\_MCED\!2016 GRAPP\ppt\figure\vect-decompose\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4654" y="4895851"/>
            <a:ext cx="954000" cy="9540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075" name="Picture 3" descr="E:\documents\&amp;研究室工作_by project\_MCED\!2016 GRAPP\ppt\figure\vect-decompose\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648" y="4895851"/>
            <a:ext cx="954000" cy="9540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076" name="Picture 4" descr="E:\documents\&amp;研究室工作_by project\_MCED\!2016 GRAPP\ppt\figure\vect-decompose\g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901" y="4895851"/>
            <a:ext cx="954000" cy="9540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077" name="Picture 5" descr="E:\documents\&amp;研究室工作_by project\_MCED\!2016 GRAPP\ppt\figure\vect-decompose\col_errdiff_halftone_binary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7901" y="3419475"/>
            <a:ext cx="954000" cy="9540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112" name="组合 111"/>
          <p:cNvGrpSpPr/>
          <p:nvPr/>
        </p:nvGrpSpPr>
        <p:grpSpPr>
          <a:xfrm>
            <a:off x="5955877" y="4180071"/>
            <a:ext cx="332148" cy="369332"/>
            <a:chOff x="4233206" y="5570578"/>
            <a:chExt cx="332148" cy="369332"/>
          </a:xfrm>
        </p:grpSpPr>
        <p:sp>
          <p:nvSpPr>
            <p:cNvPr id="113" name="椭圆 112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4688105" y="5659836"/>
            <a:ext cx="332148" cy="369332"/>
            <a:chOff x="3128962" y="4244233"/>
            <a:chExt cx="332148" cy="369332"/>
          </a:xfrm>
        </p:grpSpPr>
        <p:sp>
          <p:nvSpPr>
            <p:cNvPr id="116" name="椭圆 115"/>
            <p:cNvSpPr/>
            <p:nvPr/>
          </p:nvSpPr>
          <p:spPr>
            <a:xfrm>
              <a:off x="3151036" y="4275374"/>
              <a:ext cx="288000" cy="288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128962" y="4244233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  <a:sym typeface="Wingdings"/>
                </a:rPr>
                <a:t>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5949376" y="5659836"/>
            <a:ext cx="332148" cy="369332"/>
            <a:chOff x="3128962" y="4244233"/>
            <a:chExt cx="332148" cy="369332"/>
          </a:xfrm>
        </p:grpSpPr>
        <p:sp>
          <p:nvSpPr>
            <p:cNvPr id="119" name="椭圆 118"/>
            <p:cNvSpPr/>
            <p:nvPr/>
          </p:nvSpPr>
          <p:spPr>
            <a:xfrm>
              <a:off x="3151036" y="4275374"/>
              <a:ext cx="288000" cy="288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128962" y="4244233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  <a:sym typeface="Wingdings"/>
                </a:rPr>
                <a:t>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229474" y="5659836"/>
            <a:ext cx="332148" cy="369332"/>
            <a:chOff x="3128962" y="4244233"/>
            <a:chExt cx="332148" cy="369332"/>
          </a:xfrm>
        </p:grpSpPr>
        <p:sp>
          <p:nvSpPr>
            <p:cNvPr id="122" name="椭圆 121"/>
            <p:cNvSpPr/>
            <p:nvPr/>
          </p:nvSpPr>
          <p:spPr>
            <a:xfrm>
              <a:off x="3151036" y="4275374"/>
              <a:ext cx="288000" cy="288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128962" y="4244233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6">
                      <a:lumMod val="75000"/>
                    </a:schemeClr>
                  </a:solidFill>
                  <a:latin typeface="Book Antiqua"/>
                  <a:sym typeface="Wingdings"/>
                </a:rPr>
                <a:t></a:t>
              </a:r>
              <a:endParaRPr lang="zh-CN" altLang="en-US" dirty="0">
                <a:solidFill>
                  <a:schemeClr val="accent6">
                    <a:lumMod val="75000"/>
                  </a:schemeClr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364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\&amp;研究室工作_by project\_MCED\!2016 GRAPP\ppt\figure\perchannel vs mced\r53_g30_b50-100-MC-mi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901" y="4895851"/>
            <a:ext cx="952500" cy="9525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00" name="Picture 4" descr="E:\documents\&amp;研究室工作_by project\_MCED\!2016 GRAPP\ppt\figure\perchannel vs mced\r53_g30_b50-100-MC-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648" y="3419475"/>
            <a:ext cx="952500" cy="9525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01" name="Picture 5" descr="E:\documents\&amp;研究室工作_by project\_MCED\!2016 GRAPP\ppt\figure\perchannel vs mced\r53_g30_b50-100-MC-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901" y="3419475"/>
            <a:ext cx="952500" cy="9525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099" name="Picture 3" descr="E:\documents\&amp;研究室工作_by project\_MCED\!2016 GRAPP\ppt\figure\perchannel vs mced\r53_g30_b50-100-MC-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154" y="3419475"/>
            <a:ext cx="952500" cy="9525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1" name="圆角矩形 70"/>
          <p:cNvSpPr/>
          <p:nvPr/>
        </p:nvSpPr>
        <p:spPr>
          <a:xfrm>
            <a:off x="4821414" y="2185202"/>
            <a:ext cx="3539783" cy="6220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58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dirty="0" smtClean="0"/>
              <a:t>Sampling Multiple Channels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9275" y="1477815"/>
            <a:ext cx="4022726" cy="4523511"/>
          </a:xfrm>
        </p:spPr>
        <p:txBody>
          <a:bodyPr>
            <a:normAutofit/>
          </a:bodyPr>
          <a:lstStyle/>
          <a:p>
            <a:pPr marL="349250" lvl="1" indent="-349250">
              <a:spcBef>
                <a:spcPts val="16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altLang="zh-CN" sz="2800" b="1" dirty="0" smtClean="0">
                <a:solidFill>
                  <a:schemeClr val="accent3"/>
                </a:solidFill>
              </a:rPr>
              <a:t>Multi-Class ED</a:t>
            </a:r>
            <a:endParaRPr lang="en-US" altLang="zh-CN" b="1" dirty="0" smtClean="0">
              <a:solidFill>
                <a:schemeClr val="accent3"/>
              </a:solidFill>
            </a:endParaRPr>
          </a:p>
          <a:p>
            <a:pPr lvl="1"/>
            <a:r>
              <a:rPr lang="en-US" altLang="zh-CN" dirty="0" smtClean="0"/>
              <a:t>Sampling </a:t>
            </a:r>
            <a:r>
              <a:rPr lang="en-US" altLang="zh-CN" dirty="0"/>
              <a:t>multiple signals simultaneously</a:t>
            </a:r>
            <a:endParaRPr kumimoji="1" lang="en-US" altLang="zh-CN" dirty="0"/>
          </a:p>
          <a:p>
            <a:pPr lvl="1"/>
            <a:r>
              <a:rPr lang="en-US" altLang="zh-CN" sz="2000" dirty="0" smtClean="0"/>
              <a:t>Correlation between signals</a:t>
            </a:r>
          </a:p>
          <a:p>
            <a:pPr marL="770400" lvl="1" indent="-457200">
              <a:spcBef>
                <a:spcPts val="1800"/>
              </a:spcBef>
              <a:buFont typeface="Wingdings" charset="2"/>
              <a:buAutoNum type="circleNumWdBlackPlain"/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Blue-noise property for each individual channel</a:t>
            </a:r>
          </a:p>
          <a:p>
            <a:pPr marL="806450" lvl="1" indent="-457200">
              <a:buFont typeface="Wingdings" charset="2"/>
              <a:buAutoNum type="circleNumWdBlackPlain"/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Blue-noise property for </a:t>
            </a:r>
            <a:b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the superimposition</a:t>
            </a:r>
          </a:p>
          <a:p>
            <a:pPr marL="806450" lvl="1" indent="-457200">
              <a:buFont typeface="Wingdings" charset="2"/>
              <a:buAutoNum type="circleNumWdBlackPlain"/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No sampling conflicts between channels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" name="Rectangle 182"/>
          <p:cNvSpPr>
            <a:spLocks/>
          </p:cNvSpPr>
          <p:nvPr/>
        </p:nvSpPr>
        <p:spPr bwMode="auto">
          <a:xfrm>
            <a:off x="5120254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sp>
        <p:nvSpPr>
          <p:cNvPr id="74" name="Rectangle 182"/>
          <p:cNvSpPr>
            <a:spLocks/>
          </p:cNvSpPr>
          <p:nvPr/>
        </p:nvSpPr>
        <p:spPr bwMode="auto">
          <a:xfrm>
            <a:off x="6392001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smtClean="0">
                <a:latin typeface="Times New Roman" charset="0"/>
              </a:rPr>
              <a:t>p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75" name="直接箭头连接符 101"/>
          <p:cNvCxnSpPr>
            <a:cxnSpLocks noChangeShapeType="1"/>
            <a:stCxn id="74" idx="2"/>
            <a:endCxn id="51" idx="0"/>
          </p:cNvCxnSpPr>
          <p:nvPr/>
        </p:nvCxnSpPr>
        <p:spPr bwMode="auto">
          <a:xfrm>
            <a:off x="6594151" y="1941582"/>
            <a:ext cx="0" cy="33843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" name="直接箭头连接符 543"/>
          <p:cNvCxnSpPr>
            <a:cxnSpLocks noChangeShapeType="1"/>
            <a:stCxn id="51" idx="2"/>
            <a:endCxn id="52" idx="0"/>
          </p:cNvCxnSpPr>
          <p:nvPr/>
        </p:nvCxnSpPr>
        <p:spPr bwMode="auto">
          <a:xfrm>
            <a:off x="6594151" y="2712012"/>
            <a:ext cx="1" cy="32705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1" name="Rectangle 182"/>
          <p:cNvSpPr>
            <a:spLocks/>
          </p:cNvSpPr>
          <p:nvPr/>
        </p:nvSpPr>
        <p:spPr bwMode="auto">
          <a:xfrm>
            <a:off x="7663748" y="1621911"/>
            <a:ext cx="404300" cy="31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 smtClean="0">
                <a:latin typeface="Times New Roman" charset="0"/>
              </a:rPr>
              <a:t>p</a:t>
            </a:r>
            <a:r>
              <a:rPr lang="en-US" altLang="zh-CN" sz="2000" i="1" baseline="-25000" dirty="0" err="1" smtClean="0">
                <a:latin typeface="Times New Roman" charset="0"/>
              </a:rPr>
              <a:t>n</a:t>
            </a:r>
            <a:endParaRPr lang="en-US" altLang="zh-CN" sz="2000" i="1" baseline="-25000" dirty="0">
              <a:latin typeface="Times New Roman" charset="0"/>
            </a:endParaRPr>
          </a:p>
        </p:txBody>
      </p:sp>
      <p:sp>
        <p:nvSpPr>
          <p:cNvPr id="100" name="Rectangle 114"/>
          <p:cNvSpPr>
            <a:spLocks/>
          </p:cNvSpPr>
          <p:nvPr/>
        </p:nvSpPr>
        <p:spPr bwMode="auto">
          <a:xfrm>
            <a:off x="6981150" y="1601343"/>
            <a:ext cx="518045" cy="3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cxnSp>
        <p:nvCxnSpPr>
          <p:cNvPr id="101" name="直接箭头连接符 101"/>
          <p:cNvCxnSpPr>
            <a:cxnSpLocks noChangeShapeType="1"/>
            <a:stCxn id="66" idx="2"/>
            <a:endCxn id="50" idx="0"/>
          </p:cNvCxnSpPr>
          <p:nvPr/>
        </p:nvCxnSpPr>
        <p:spPr bwMode="auto">
          <a:xfrm>
            <a:off x="5322404" y="1941582"/>
            <a:ext cx="0" cy="33843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箭头连接符 101"/>
          <p:cNvCxnSpPr>
            <a:cxnSpLocks noChangeShapeType="1"/>
            <a:stCxn id="81" idx="2"/>
            <a:endCxn id="53" idx="0"/>
          </p:cNvCxnSpPr>
          <p:nvPr/>
        </p:nvCxnSpPr>
        <p:spPr bwMode="auto">
          <a:xfrm>
            <a:off x="7865898" y="1941582"/>
            <a:ext cx="0" cy="33843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5" name="组合 44"/>
          <p:cNvGrpSpPr/>
          <p:nvPr/>
        </p:nvGrpSpPr>
        <p:grpSpPr>
          <a:xfrm>
            <a:off x="1343314" y="5335951"/>
            <a:ext cx="3677716" cy="720000"/>
            <a:chOff x="1343314" y="5012101"/>
            <a:chExt cx="3677716" cy="720000"/>
          </a:xfrm>
        </p:grpSpPr>
        <p:sp>
          <p:nvSpPr>
            <p:cNvPr id="44" name="右箭头 43"/>
            <p:cNvSpPr/>
            <p:nvPr/>
          </p:nvSpPr>
          <p:spPr>
            <a:xfrm>
              <a:off x="3928177" y="5192101"/>
              <a:ext cx="252000" cy="360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Picture 12" descr="E:\documents\&amp;研究室工作_by project\_MCED\!2016 GRAPP\ppt\figure\perchannel vs mced\MCED_B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87325" y="5012101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6" name="Picture 13" descr="E:\documents\&amp;研究室工作_by project\_MCED\!2016 GRAPP\ppt\figure\perchannel vs mced\MCED_G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5320" y="5012101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7" name="Picture 14" descr="E:\documents\&amp;研究室工作_by project\_MCED\!2016 GRAPP\ppt\figure\perchannel vs mced\MCED_overlap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01030" y="5012101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8" name="Picture 15" descr="E:\documents\&amp;研究室工作_by project\_MCED\!2016 GRAPP\ppt\figure\perchannel vs mced\MCED_R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43314" y="5012101"/>
              <a:ext cx="720000" cy="720000"/>
            </a:xfrm>
            <a:prstGeom prst="rect">
              <a:avLst/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</p:grpSp>
      <p:cxnSp>
        <p:nvCxnSpPr>
          <p:cNvPr id="47" name="直接箭头连接符 543"/>
          <p:cNvCxnSpPr>
            <a:cxnSpLocks noChangeShapeType="1"/>
            <a:stCxn id="50" idx="2"/>
            <a:endCxn id="48" idx="0"/>
          </p:cNvCxnSpPr>
          <p:nvPr/>
        </p:nvCxnSpPr>
        <p:spPr bwMode="auto">
          <a:xfrm>
            <a:off x="5322404" y="2712012"/>
            <a:ext cx="1" cy="32705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" name="Rectangle 268"/>
          <p:cNvSpPr>
            <a:spLocks/>
          </p:cNvSpPr>
          <p:nvPr/>
        </p:nvSpPr>
        <p:spPr bwMode="auto">
          <a:xfrm>
            <a:off x="5113120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52" name="Rectangle 268"/>
          <p:cNvSpPr>
            <a:spLocks/>
          </p:cNvSpPr>
          <p:nvPr/>
        </p:nvSpPr>
        <p:spPr bwMode="auto">
          <a:xfrm>
            <a:off x="6384867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smtClean="0">
                <a:latin typeface="Times New Roman" charset="0"/>
              </a:rPr>
              <a:t>c</a:t>
            </a:r>
            <a:r>
              <a:rPr lang="en-US" altLang="zh-CN" sz="2000" baseline="-25000" dirty="0" smtClean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cxnSp>
        <p:nvCxnSpPr>
          <p:cNvPr id="54" name="直接箭头连接符 543"/>
          <p:cNvCxnSpPr>
            <a:cxnSpLocks noChangeShapeType="1"/>
            <a:stCxn id="53" idx="2"/>
            <a:endCxn id="55" idx="0"/>
          </p:cNvCxnSpPr>
          <p:nvPr/>
        </p:nvCxnSpPr>
        <p:spPr bwMode="auto">
          <a:xfrm>
            <a:off x="7865898" y="2712012"/>
            <a:ext cx="1" cy="327056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" name="Rectangle 268"/>
          <p:cNvSpPr>
            <a:spLocks/>
          </p:cNvSpPr>
          <p:nvPr/>
        </p:nvSpPr>
        <p:spPr bwMode="auto">
          <a:xfrm>
            <a:off x="7656614" y="3039068"/>
            <a:ext cx="418569" cy="25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fontScale="92500" lnSpcReduction="2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 smtClean="0">
                <a:latin typeface="Times New Roman" charset="0"/>
              </a:rPr>
              <a:t>c</a:t>
            </a:r>
            <a:r>
              <a:rPr lang="en-US" altLang="zh-CN" sz="2000" i="1" baseline="-25000" dirty="0" err="1" smtClean="0">
                <a:latin typeface="Times New Roman" charset="0"/>
              </a:rPr>
              <a:t>n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57" name="左大括号 56"/>
          <p:cNvSpPr/>
          <p:nvPr/>
        </p:nvSpPr>
        <p:spPr>
          <a:xfrm rot="16200000">
            <a:off x="6444742" y="3238591"/>
            <a:ext cx="298819" cy="2768044"/>
          </a:xfrm>
          <a:prstGeom prst="leftBrace">
            <a:avLst>
              <a:gd name="adj1" fmla="val 41172"/>
              <a:gd name="adj2" fmla="val 50000"/>
            </a:avLst>
          </a:prstGeom>
          <a:noFill/>
          <a:ln w="254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4680080" y="4193796"/>
            <a:ext cx="332148" cy="369332"/>
            <a:chOff x="4233206" y="5570578"/>
            <a:chExt cx="332148" cy="369332"/>
          </a:xfrm>
        </p:grpSpPr>
        <p:sp>
          <p:nvSpPr>
            <p:cNvPr id="62" name="椭圆 61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951828" y="4193796"/>
            <a:ext cx="332148" cy="369332"/>
            <a:chOff x="4233206" y="5570578"/>
            <a:chExt cx="332148" cy="369332"/>
          </a:xfrm>
        </p:grpSpPr>
        <p:sp>
          <p:nvSpPr>
            <p:cNvPr id="65" name="椭圆 64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227624" y="4193796"/>
            <a:ext cx="332148" cy="369332"/>
            <a:chOff x="4233206" y="5570578"/>
            <a:chExt cx="332148" cy="369332"/>
          </a:xfrm>
        </p:grpSpPr>
        <p:sp>
          <p:nvSpPr>
            <p:cNvPr id="69" name="椭圆 68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pic>
        <p:nvPicPr>
          <p:cNvPr id="4102" name="Picture 6" descr="E:\documents\&amp;研究室工作_by project\_MCED\!2016 GRAPP\ppt\figure\perchannel vs mced\r53_g30_b50-100-MC-mid-ft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9648" y="4895851"/>
            <a:ext cx="952500" cy="9525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89" name="组合 88"/>
          <p:cNvGrpSpPr/>
          <p:nvPr/>
        </p:nvGrpSpPr>
        <p:grpSpPr>
          <a:xfrm>
            <a:off x="5951827" y="5650469"/>
            <a:ext cx="332148" cy="369332"/>
            <a:chOff x="4233206" y="5570578"/>
            <a:chExt cx="332148" cy="369332"/>
          </a:xfrm>
        </p:grpSpPr>
        <p:sp>
          <p:nvSpPr>
            <p:cNvPr id="90" name="椭圆 89"/>
            <p:cNvSpPr/>
            <p:nvPr/>
          </p:nvSpPr>
          <p:spPr>
            <a:xfrm>
              <a:off x="4245755" y="5573144"/>
              <a:ext cx="288000" cy="288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3206" y="5570578"/>
              <a:ext cx="33214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50000"/>
                    </a:schemeClr>
                  </a:solidFill>
                  <a:latin typeface="Book Antiqua"/>
                  <a:sym typeface="Wingdings"/>
                </a:rPr>
                <a:t></a:t>
              </a:r>
              <a:endParaRPr lang="zh-CN" altLang="en-US" dirty="0">
                <a:solidFill>
                  <a:schemeClr val="accent5">
                    <a:lumMod val="50000"/>
                  </a:schemeClr>
                </a:solidFill>
                <a:latin typeface="Book Antiqua"/>
              </a:endParaRPr>
            </a:p>
          </p:txBody>
        </p:sp>
      </p:grpSp>
      <p:sp>
        <p:nvSpPr>
          <p:cNvPr id="92" name="Rectangle 114"/>
          <p:cNvSpPr>
            <a:spLocks/>
          </p:cNvSpPr>
          <p:nvPr/>
        </p:nvSpPr>
        <p:spPr bwMode="auto">
          <a:xfrm>
            <a:off x="6981150" y="2914022"/>
            <a:ext cx="518045" cy="3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49" name="Rectangle 114"/>
          <p:cNvSpPr>
            <a:spLocks/>
          </p:cNvSpPr>
          <p:nvPr/>
        </p:nvSpPr>
        <p:spPr bwMode="auto">
          <a:xfrm>
            <a:off x="6971002" y="2287953"/>
            <a:ext cx="518045" cy="36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50" name="Rectangle 202"/>
          <p:cNvSpPr>
            <a:spLocks/>
          </p:cNvSpPr>
          <p:nvPr/>
        </p:nvSpPr>
        <p:spPr bwMode="auto">
          <a:xfrm>
            <a:off x="4926404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51" name="Rectangle 202"/>
          <p:cNvSpPr>
            <a:spLocks/>
          </p:cNvSpPr>
          <p:nvPr/>
        </p:nvSpPr>
        <p:spPr bwMode="auto">
          <a:xfrm>
            <a:off x="6198151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  <p:sp>
        <p:nvSpPr>
          <p:cNvPr id="53" name="Rectangle 202"/>
          <p:cNvSpPr>
            <a:spLocks/>
          </p:cNvSpPr>
          <p:nvPr/>
        </p:nvSpPr>
        <p:spPr bwMode="auto">
          <a:xfrm>
            <a:off x="7469898" y="2280012"/>
            <a:ext cx="792000" cy="43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500" b="1" i="1" baseline="30000" dirty="0"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4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3851773" y="1568205"/>
            <a:ext cx="865909" cy="2360912"/>
            <a:chOff x="3851773" y="1568205"/>
            <a:chExt cx="865909" cy="2360912"/>
          </a:xfrm>
        </p:grpSpPr>
        <p:sp>
          <p:nvSpPr>
            <p:cNvPr id="99" name="圆角矩形 98"/>
            <p:cNvSpPr/>
            <p:nvPr/>
          </p:nvSpPr>
          <p:spPr>
            <a:xfrm>
              <a:off x="3851773" y="1568205"/>
              <a:ext cx="865909" cy="18747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 cmpd="sng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Rectangle 268"/>
            <p:cNvSpPr>
              <a:spLocks/>
            </p:cNvSpPr>
            <p:nvPr/>
          </p:nvSpPr>
          <p:spPr bwMode="auto">
            <a:xfrm>
              <a:off x="4012584" y="3488098"/>
              <a:ext cx="544287" cy="44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400" i="1" dirty="0" err="1" smtClean="0">
                  <a:latin typeface="Times New Roman" charset="0"/>
                </a:rPr>
                <a:t>C</a:t>
              </a:r>
              <a:r>
                <a:rPr lang="en-US" altLang="zh-CN" sz="2400" i="1" baseline="-25000" dirty="0" err="1" smtClean="0">
                  <a:latin typeface="Times New Roman" charset="0"/>
                </a:rPr>
                <a:t>n</a:t>
              </a:r>
              <a:endParaRPr lang="en-US" altLang="zh-CN" sz="2400" i="1" baseline="30000" dirty="0">
                <a:latin typeface="Times New Roman" charset="0"/>
              </a:endParaRPr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2558042" y="1568205"/>
            <a:ext cx="865909" cy="2360912"/>
            <a:chOff x="2558042" y="1568205"/>
            <a:chExt cx="865909" cy="2360912"/>
          </a:xfrm>
        </p:grpSpPr>
        <p:sp>
          <p:nvSpPr>
            <p:cNvPr id="98" name="圆角矩形 97"/>
            <p:cNvSpPr/>
            <p:nvPr/>
          </p:nvSpPr>
          <p:spPr>
            <a:xfrm>
              <a:off x="2558042" y="1568205"/>
              <a:ext cx="865909" cy="18747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 cmpd="sng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Rectangle 268"/>
            <p:cNvSpPr>
              <a:spLocks/>
            </p:cNvSpPr>
            <p:nvPr/>
          </p:nvSpPr>
          <p:spPr bwMode="auto">
            <a:xfrm>
              <a:off x="2718853" y="3488098"/>
              <a:ext cx="544287" cy="44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400" i="1" dirty="0" smtClean="0">
                  <a:latin typeface="Times New Roman" charset="0"/>
                </a:rPr>
                <a:t>C</a:t>
              </a:r>
              <a:r>
                <a:rPr lang="en-US" altLang="zh-CN" sz="2400" baseline="-25000" dirty="0" smtClean="0">
                  <a:latin typeface="Times New Roman" charset="0"/>
                </a:rPr>
                <a:t>2</a:t>
              </a:r>
              <a:endParaRPr lang="en-US" altLang="zh-CN" sz="2400" baseline="30000" dirty="0">
                <a:latin typeface="Times New Roman" charset="0"/>
              </a:endParaRPr>
            </a:p>
          </p:txBody>
        </p:sp>
      </p:grpSp>
      <p:grpSp>
        <p:nvGrpSpPr>
          <p:cNvPr id="8" name="组 7"/>
          <p:cNvGrpSpPr/>
          <p:nvPr/>
        </p:nvGrpSpPr>
        <p:grpSpPr>
          <a:xfrm>
            <a:off x="1635815" y="1568205"/>
            <a:ext cx="865909" cy="2371019"/>
            <a:chOff x="1635815" y="1568205"/>
            <a:chExt cx="865909" cy="2371019"/>
          </a:xfrm>
        </p:grpSpPr>
        <p:sp>
          <p:nvSpPr>
            <p:cNvPr id="97" name="圆角矩形 96"/>
            <p:cNvSpPr/>
            <p:nvPr/>
          </p:nvSpPr>
          <p:spPr>
            <a:xfrm>
              <a:off x="1635815" y="1568205"/>
              <a:ext cx="865909" cy="18747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 cmpd="sng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Rectangle 268"/>
            <p:cNvSpPr>
              <a:spLocks/>
            </p:cNvSpPr>
            <p:nvPr/>
          </p:nvSpPr>
          <p:spPr bwMode="auto">
            <a:xfrm>
              <a:off x="1796626" y="3498205"/>
              <a:ext cx="544287" cy="44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400" i="1" dirty="0" smtClean="0">
                  <a:latin typeface="Times New Roman" charset="0"/>
                </a:rPr>
                <a:t>C</a:t>
              </a:r>
              <a:r>
                <a:rPr lang="en-US" altLang="zh-CN" sz="2400" baseline="-25000" dirty="0" smtClean="0">
                  <a:latin typeface="Times New Roman" charset="0"/>
                </a:rPr>
                <a:t>1</a:t>
              </a:r>
              <a:endParaRPr lang="en-US" altLang="zh-CN" sz="2400" baseline="30000" dirty="0">
                <a:latin typeface="Times New Roman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dirty="0"/>
              <a:t>Multi-Class Error-Diffusion</a:t>
            </a:r>
            <a:endParaRPr kumimoji="1" lang="zh-CN" altLang="en-US" sz="4400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2"/>
          </p:nvPr>
        </p:nvSpPr>
        <p:spPr>
          <a:xfrm>
            <a:off x="4853331" y="1477814"/>
            <a:ext cx="3960000" cy="4680000"/>
          </a:xfrm>
        </p:spPr>
        <p:txBody>
          <a:bodyPr/>
          <a:lstStyle/>
          <a:p>
            <a:r>
              <a:rPr kumimoji="1" lang="en-US" altLang="zh-CN" sz="2400" dirty="0"/>
              <a:t>One class for one channel of input signal</a:t>
            </a:r>
            <a:endParaRPr lang="en-US" altLang="zh-CN" sz="2600" dirty="0" smtClean="0"/>
          </a:p>
          <a:p>
            <a:pPr>
              <a:spcBef>
                <a:spcPts val="1000"/>
              </a:spcBef>
            </a:pPr>
            <a:r>
              <a:rPr lang="en-US" altLang="zh-CN" sz="2600" i="1" dirty="0" smtClean="0"/>
              <a:t>C</a:t>
            </a:r>
            <a:r>
              <a:rPr lang="en-US" altLang="zh-CN" sz="2600" i="1" baseline="-25000" dirty="0" smtClean="0"/>
              <a:t>0</a:t>
            </a:r>
            <a:r>
              <a:rPr lang="en-US" altLang="zh-CN" sz="2600" i="1" dirty="0" smtClean="0"/>
              <a:t>: Reference Class</a:t>
            </a:r>
            <a:endParaRPr kumimoji="1" lang="zh-CN" altLang="en-US" sz="2600" dirty="0" smtClean="0"/>
          </a:p>
          <a:p>
            <a:pPr lvl="1"/>
            <a:r>
              <a:rPr kumimoji="1" lang="en-US" altLang="zh-CN" sz="2200" dirty="0" smtClean="0"/>
              <a:t>Sum of sampling intensity</a:t>
            </a:r>
          </a:p>
          <a:p>
            <a:pPr lvl="1"/>
            <a:r>
              <a:rPr kumimoji="1" lang="en-US" altLang="zh-CN" sz="2200" dirty="0" smtClean="0"/>
              <a:t>Superimposition </a:t>
            </a:r>
            <a:br>
              <a:rPr kumimoji="1" lang="en-US" altLang="zh-CN" sz="2200" dirty="0" smtClean="0"/>
            </a:br>
            <a:r>
              <a:rPr kumimoji="1" lang="en-US" altLang="zh-CN" sz="2200" dirty="0" smtClean="0"/>
              <a:t>of all classes</a:t>
            </a:r>
          </a:p>
          <a:p>
            <a:pPr lvl="1"/>
            <a:r>
              <a:rPr kumimoji="1" lang="en-US" altLang="zh-CN" sz="2200" dirty="0" smtClean="0"/>
              <a:t>Inter</a:t>
            </a:r>
            <a:r>
              <a:rPr kumimoji="1" lang="en-US" altLang="zh-CN" sz="2200" dirty="0"/>
              <a:t>-class </a:t>
            </a:r>
            <a:r>
              <a:rPr kumimoji="1" lang="en-US" altLang="zh-CN" sz="2200" dirty="0" smtClean="0"/>
              <a:t>correlation</a:t>
            </a:r>
          </a:p>
          <a:p>
            <a:r>
              <a:rPr kumimoji="1" lang="en-US" altLang="zh-CN" sz="2600" i="1" dirty="0" smtClean="0"/>
              <a:t>ED</a:t>
            </a:r>
            <a:r>
              <a:rPr kumimoji="1" lang="en-US" altLang="zh-CN" sz="2600" dirty="0" smtClean="0"/>
              <a:t>: modified two-step error-diffusion</a:t>
            </a:r>
            <a:endParaRPr kumimoji="1" lang="en-US" altLang="zh-CN" sz="26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2016/2/28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GRAPP 2016, Rome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4" name="Rectangle 114"/>
          <p:cNvSpPr>
            <a:spLocks/>
          </p:cNvSpPr>
          <p:nvPr/>
        </p:nvSpPr>
        <p:spPr bwMode="auto">
          <a:xfrm>
            <a:off x="3384288" y="2225986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  <p:sp>
        <p:nvSpPr>
          <p:cNvPr id="66" name="Rectangle 202"/>
          <p:cNvSpPr>
            <a:spLocks/>
          </p:cNvSpPr>
          <p:nvPr/>
        </p:nvSpPr>
        <p:spPr bwMode="auto">
          <a:xfrm>
            <a:off x="1740041" y="2178418"/>
            <a:ext cx="657456" cy="4476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67" name="Rectangle 182"/>
          <p:cNvSpPr>
            <a:spLocks/>
          </p:cNvSpPr>
          <p:nvPr/>
        </p:nvSpPr>
        <p:spPr bwMode="auto">
          <a:xfrm>
            <a:off x="1871273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1</a:t>
            </a:r>
          </a:p>
        </p:txBody>
      </p:sp>
      <p:cxnSp>
        <p:nvCxnSpPr>
          <p:cNvPr id="68" name="直接箭头连接符 101"/>
          <p:cNvCxnSpPr>
            <a:cxnSpLocks noChangeShapeType="1"/>
            <a:stCxn id="67" idx="2"/>
            <a:endCxn id="66" idx="0"/>
          </p:cNvCxnSpPr>
          <p:nvPr/>
        </p:nvCxnSpPr>
        <p:spPr bwMode="auto">
          <a:xfrm>
            <a:off x="2068769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9" name="直接箭头连接符 543"/>
          <p:cNvCxnSpPr>
            <a:cxnSpLocks noChangeShapeType="1"/>
            <a:stCxn id="66" idx="2"/>
            <a:endCxn id="105" idx="0"/>
          </p:cNvCxnSpPr>
          <p:nvPr/>
        </p:nvCxnSpPr>
        <p:spPr bwMode="auto">
          <a:xfrm>
            <a:off x="2068769" y="2626054"/>
            <a:ext cx="1" cy="447811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5" name="Rectangle 192"/>
          <p:cNvSpPr>
            <a:spLocks/>
          </p:cNvSpPr>
          <p:nvPr/>
        </p:nvSpPr>
        <p:spPr bwMode="auto">
          <a:xfrm>
            <a:off x="2662784" y="2178418"/>
            <a:ext cx="656425" cy="4476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76" name="Rectangle 182"/>
          <p:cNvSpPr>
            <a:spLocks/>
          </p:cNvSpPr>
          <p:nvPr/>
        </p:nvSpPr>
        <p:spPr bwMode="auto">
          <a:xfrm>
            <a:off x="2794332" y="1570751"/>
            <a:ext cx="393330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>
                <a:latin typeface="Times New Roman" charset="0"/>
              </a:rPr>
              <a:t>p</a:t>
            </a:r>
            <a:r>
              <a:rPr lang="en-US" altLang="zh-CN" sz="2000" baseline="-25000" dirty="0">
                <a:latin typeface="Times New Roman" charset="0"/>
              </a:rPr>
              <a:t>2</a:t>
            </a:r>
          </a:p>
        </p:txBody>
      </p:sp>
      <p:cxnSp>
        <p:nvCxnSpPr>
          <p:cNvPr id="77" name="直接箭头连接符 98"/>
          <p:cNvCxnSpPr>
            <a:cxnSpLocks noChangeShapeType="1"/>
            <a:stCxn id="76" idx="2"/>
            <a:endCxn id="75" idx="0"/>
          </p:cNvCxnSpPr>
          <p:nvPr/>
        </p:nvCxnSpPr>
        <p:spPr bwMode="auto">
          <a:xfrm>
            <a:off x="2990997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箭头连接符 543"/>
          <p:cNvCxnSpPr>
            <a:cxnSpLocks noChangeShapeType="1"/>
            <a:stCxn id="75" idx="2"/>
            <a:endCxn id="106" idx="0"/>
          </p:cNvCxnSpPr>
          <p:nvPr/>
        </p:nvCxnSpPr>
        <p:spPr bwMode="auto">
          <a:xfrm>
            <a:off x="2990997" y="2626054"/>
            <a:ext cx="0" cy="447811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4" name="Rectangle 211"/>
          <p:cNvSpPr>
            <a:spLocks/>
          </p:cNvSpPr>
          <p:nvPr/>
        </p:nvSpPr>
        <p:spPr bwMode="auto">
          <a:xfrm>
            <a:off x="3955485" y="2178418"/>
            <a:ext cx="658486" cy="4476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tx2">
                <a:lumMod val="75000"/>
                <a:lumOff val="25000"/>
              </a:schemeClr>
            </a:solidFill>
            <a:miter lim="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altLang="zh-CN" sz="2000" b="1" i="1" dirty="0" smtClean="0">
                <a:latin typeface="Times New Roman" charset="0"/>
              </a:rPr>
              <a:t>ED</a:t>
            </a:r>
            <a:endParaRPr lang="en-US" altLang="zh-CN" sz="2800" b="1" baseline="30000" dirty="0">
              <a:latin typeface="Times New Roman" charset="0"/>
            </a:endParaRPr>
          </a:p>
        </p:txBody>
      </p:sp>
      <p:sp>
        <p:nvSpPr>
          <p:cNvPr id="85" name="Rectangle 182"/>
          <p:cNvSpPr>
            <a:spLocks/>
          </p:cNvSpPr>
          <p:nvPr/>
        </p:nvSpPr>
        <p:spPr bwMode="auto">
          <a:xfrm>
            <a:off x="4087232" y="1570751"/>
            <a:ext cx="394991" cy="31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i="1" dirty="0" err="1">
                <a:latin typeface="Times New Roman" charset="0"/>
              </a:rPr>
              <a:t>p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000" baseline="-25000" dirty="0">
              <a:latin typeface="Times New Roman" charset="0"/>
            </a:endParaRPr>
          </a:p>
        </p:txBody>
      </p:sp>
      <p:cxnSp>
        <p:nvCxnSpPr>
          <p:cNvPr id="86" name="直接箭头连接符 95"/>
          <p:cNvCxnSpPr>
            <a:cxnSpLocks noChangeShapeType="1"/>
            <a:stCxn id="85" idx="2"/>
            <a:endCxn id="84" idx="0"/>
          </p:cNvCxnSpPr>
          <p:nvPr/>
        </p:nvCxnSpPr>
        <p:spPr bwMode="auto">
          <a:xfrm>
            <a:off x="4284728" y="1883061"/>
            <a:ext cx="0" cy="29535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接箭头连接符 543"/>
          <p:cNvCxnSpPr>
            <a:cxnSpLocks noChangeShapeType="1"/>
            <a:stCxn id="84" idx="2"/>
            <a:endCxn id="107" idx="0"/>
          </p:cNvCxnSpPr>
          <p:nvPr/>
        </p:nvCxnSpPr>
        <p:spPr bwMode="auto">
          <a:xfrm>
            <a:off x="4284728" y="2626054"/>
            <a:ext cx="1" cy="447811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1" name="组 10"/>
          <p:cNvGrpSpPr/>
          <p:nvPr/>
        </p:nvGrpSpPr>
        <p:grpSpPr>
          <a:xfrm>
            <a:off x="531475" y="1568205"/>
            <a:ext cx="952500" cy="2371019"/>
            <a:chOff x="531475" y="1568205"/>
            <a:chExt cx="952500" cy="2371019"/>
          </a:xfrm>
        </p:grpSpPr>
        <p:sp>
          <p:nvSpPr>
            <p:cNvPr id="96" name="圆角矩形 95"/>
            <p:cNvSpPr/>
            <p:nvPr/>
          </p:nvSpPr>
          <p:spPr>
            <a:xfrm>
              <a:off x="531475" y="1568205"/>
              <a:ext cx="952500" cy="18747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 cmpd="sng"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Rectangle 36"/>
            <p:cNvSpPr>
              <a:spLocks/>
            </p:cNvSpPr>
            <p:nvPr/>
          </p:nvSpPr>
          <p:spPr bwMode="auto">
            <a:xfrm>
              <a:off x="678996" y="2178418"/>
              <a:ext cx="657456" cy="44763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  <a:miter lim="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b="1" i="1" dirty="0" smtClean="0">
                  <a:latin typeface="Times New Roman" charset="0"/>
                </a:rPr>
                <a:t>ED</a:t>
              </a:r>
              <a:endParaRPr lang="en-US" altLang="zh-CN" sz="2800" b="1" baseline="-25000" dirty="0">
                <a:latin typeface="Times New Roman" charset="0"/>
              </a:endParaRPr>
            </a:p>
          </p:txBody>
        </p:sp>
        <p:sp>
          <p:nvSpPr>
            <p:cNvPr id="58" name="Rectangle 182"/>
            <p:cNvSpPr>
              <a:spLocks/>
            </p:cNvSpPr>
            <p:nvPr/>
          </p:nvSpPr>
          <p:spPr bwMode="auto">
            <a:xfrm>
              <a:off x="586154" y="1570751"/>
              <a:ext cx="843139" cy="31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642938"/>
              <a:r>
                <a:rPr lang="en-US" altLang="zh-CN" sz="2000" i="1" dirty="0" smtClean="0">
                  <a:latin typeface="Times New Roman" charset="0"/>
                </a:rPr>
                <a:t>p</a:t>
              </a:r>
              <a:r>
                <a:rPr lang="en-US" altLang="zh-CN" sz="2000" baseline="-25000" dirty="0" smtClean="0">
                  <a:latin typeface="Times New Roman" charset="0"/>
                </a:rPr>
                <a:t>0 </a:t>
              </a:r>
              <a:r>
                <a:rPr lang="en-US" altLang="zh-CN" sz="2000" dirty="0" smtClean="0">
                  <a:latin typeface="Times New Roman" charset="0"/>
                </a:rPr>
                <a:t>= </a:t>
              </a:r>
              <a:r>
                <a:rPr lang="en-US" altLang="zh-CN" sz="2000" dirty="0" err="1" smtClean="0">
                  <a:latin typeface="Times New Roman" charset="0"/>
                </a:rPr>
                <a:t>Σ</a:t>
              </a:r>
              <a:r>
                <a:rPr lang="en-US" altLang="zh-CN" sz="2000" i="1" dirty="0" err="1" smtClean="0">
                  <a:latin typeface="Times New Roman" charset="0"/>
                </a:rPr>
                <a:t>p</a:t>
              </a:r>
              <a:r>
                <a:rPr lang="en-US" altLang="zh-CN" sz="2000" i="1" baseline="-25000" dirty="0" err="1" smtClean="0">
                  <a:latin typeface="Times New Roman" charset="0"/>
                </a:rPr>
                <a:t>i</a:t>
              </a:r>
              <a:endParaRPr lang="en-US" altLang="zh-CN" sz="2000" i="1" baseline="-25000" dirty="0">
                <a:latin typeface="Times New Roman" charset="0"/>
              </a:endParaRPr>
            </a:p>
          </p:txBody>
        </p:sp>
        <p:cxnSp>
          <p:nvCxnSpPr>
            <p:cNvPr id="59" name="直接箭头连接符 104"/>
            <p:cNvCxnSpPr>
              <a:cxnSpLocks noChangeShapeType="1"/>
              <a:stCxn id="58" idx="2"/>
              <a:endCxn id="57" idx="0"/>
            </p:cNvCxnSpPr>
            <p:nvPr/>
          </p:nvCxnSpPr>
          <p:spPr bwMode="auto">
            <a:xfrm>
              <a:off x="1007724" y="1883061"/>
              <a:ext cx="0" cy="295357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直接箭头连接符 543"/>
            <p:cNvCxnSpPr>
              <a:cxnSpLocks noChangeShapeType="1"/>
              <a:stCxn id="57" idx="2"/>
              <a:endCxn id="104" idx="0"/>
            </p:cNvCxnSpPr>
            <p:nvPr/>
          </p:nvCxnSpPr>
          <p:spPr bwMode="auto">
            <a:xfrm>
              <a:off x="1007724" y="2626054"/>
              <a:ext cx="1" cy="447811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Rectangle 268"/>
            <p:cNvSpPr>
              <a:spLocks/>
            </p:cNvSpPr>
            <p:nvPr/>
          </p:nvSpPr>
          <p:spPr bwMode="auto">
            <a:xfrm>
              <a:off x="735581" y="3498205"/>
              <a:ext cx="544287" cy="44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400" i="1" dirty="0" smtClean="0">
                  <a:latin typeface="Times New Roman" charset="0"/>
                </a:rPr>
                <a:t>C</a:t>
              </a:r>
              <a:r>
                <a:rPr lang="en-US" altLang="zh-CN" sz="2400" baseline="-25000" dirty="0" smtClean="0">
                  <a:latin typeface="Times New Roman" charset="0"/>
                </a:rPr>
                <a:t>0</a:t>
              </a:r>
              <a:endParaRPr lang="en-US" altLang="zh-CN" sz="2400" baseline="30000" dirty="0">
                <a:latin typeface="Times New Roman" charset="0"/>
              </a:endParaRPr>
            </a:p>
          </p:txBody>
        </p:sp>
        <p:sp>
          <p:nvSpPr>
            <p:cNvPr id="104" name="Rectangle 268"/>
            <p:cNvSpPr>
              <a:spLocks/>
            </p:cNvSpPr>
            <p:nvPr/>
          </p:nvSpPr>
          <p:spPr bwMode="auto">
            <a:xfrm>
              <a:off x="803259" y="3073865"/>
              <a:ext cx="408931" cy="3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t" anchorCtr="1">
              <a:normAutofit lnSpcReduction="10000"/>
            </a:bodyPr>
            <a:lstStyle/>
            <a:p>
              <a:pPr algn="ctr" defTabSz="642938">
                <a:spcBef>
                  <a:spcPts val="2250"/>
                </a:spcBef>
              </a:pPr>
              <a:r>
                <a:rPr lang="en-US" altLang="zh-CN" sz="2000" i="1" dirty="0">
                  <a:latin typeface="Times New Roman" charset="0"/>
                </a:rPr>
                <a:t>c</a:t>
              </a:r>
              <a:r>
                <a:rPr lang="en-US" altLang="zh-CN" sz="2000" baseline="-25000" dirty="0">
                  <a:latin typeface="Times New Roman" charset="0"/>
                </a:rPr>
                <a:t>0</a:t>
              </a:r>
              <a:endParaRPr lang="en-US" altLang="zh-CN" sz="2800" baseline="30000" dirty="0">
                <a:latin typeface="Times New Roman" charset="0"/>
              </a:endParaRPr>
            </a:p>
          </p:txBody>
        </p:sp>
      </p:grpSp>
      <p:sp>
        <p:nvSpPr>
          <p:cNvPr id="105" name="Rectangle 268"/>
          <p:cNvSpPr>
            <a:spLocks/>
          </p:cNvSpPr>
          <p:nvPr/>
        </p:nvSpPr>
        <p:spPr bwMode="auto">
          <a:xfrm>
            <a:off x="1864304" y="3073865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1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106" name="Rectangle 268"/>
          <p:cNvSpPr>
            <a:spLocks/>
          </p:cNvSpPr>
          <p:nvPr/>
        </p:nvSpPr>
        <p:spPr bwMode="auto">
          <a:xfrm>
            <a:off x="2786531" y="3073865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>
                <a:latin typeface="Times New Roman" charset="0"/>
              </a:rPr>
              <a:t>c</a:t>
            </a:r>
            <a:r>
              <a:rPr lang="en-US" altLang="zh-CN" sz="2000" baseline="-25000" dirty="0">
                <a:latin typeface="Times New Roman" charset="0"/>
              </a:rPr>
              <a:t>2</a:t>
            </a:r>
            <a:endParaRPr lang="en-US" altLang="zh-CN" sz="2800" baseline="30000" dirty="0">
              <a:latin typeface="Times New Roman" charset="0"/>
            </a:endParaRPr>
          </a:p>
        </p:txBody>
      </p:sp>
      <p:sp>
        <p:nvSpPr>
          <p:cNvPr id="107" name="Rectangle 268"/>
          <p:cNvSpPr>
            <a:spLocks/>
          </p:cNvSpPr>
          <p:nvPr/>
        </p:nvSpPr>
        <p:spPr bwMode="auto">
          <a:xfrm>
            <a:off x="4080263" y="3073865"/>
            <a:ext cx="408931" cy="3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t" anchorCtr="1">
            <a:normAutofit lnSpcReduction="10000"/>
          </a:bodyPr>
          <a:lstStyle/>
          <a:p>
            <a:pPr algn="ctr" defTabSz="642938">
              <a:spcBef>
                <a:spcPts val="2250"/>
              </a:spcBef>
            </a:pPr>
            <a:r>
              <a:rPr lang="en-US" altLang="zh-CN" sz="2000" i="1" dirty="0" err="1">
                <a:latin typeface="Times New Roman" charset="0"/>
              </a:rPr>
              <a:t>c</a:t>
            </a:r>
            <a:r>
              <a:rPr lang="en-US" altLang="zh-CN" sz="2000" i="1" baseline="-25000" dirty="0" err="1">
                <a:latin typeface="Times New Roman" charset="0"/>
              </a:rPr>
              <a:t>n</a:t>
            </a:r>
            <a:endParaRPr lang="en-US" altLang="zh-CN" sz="2800" i="1" baseline="30000" dirty="0">
              <a:latin typeface="Times New Roman" charset="0"/>
            </a:endParaRPr>
          </a:p>
        </p:txBody>
      </p:sp>
      <p:sp>
        <p:nvSpPr>
          <p:cNvPr id="36" name="Rectangle 114"/>
          <p:cNvSpPr>
            <a:spLocks/>
          </p:cNvSpPr>
          <p:nvPr/>
        </p:nvSpPr>
        <p:spPr bwMode="auto">
          <a:xfrm>
            <a:off x="3384288" y="3532358"/>
            <a:ext cx="506117" cy="3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/>
            <a:r>
              <a:rPr lang="en-US" altLang="zh-CN" sz="2000" dirty="0">
                <a:latin typeface="Helvetica Light" charset="0"/>
              </a:rPr>
              <a:t>...</a:t>
            </a:r>
          </a:p>
        </p:txBody>
      </p:sp>
    </p:spTree>
    <p:extLst>
      <p:ext uri="{BB962C8B-B14F-4D97-AF65-F5344CB8AC3E}">
        <p14:creationId xmlns="" xmlns:p14="http://schemas.microsoft.com/office/powerpoint/2010/main" val="37295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微风">
  <a:themeElements>
    <a:clrScheme name="微风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微风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微风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微风.thmx</Template>
  <TotalTime>5142</TotalTime>
  <Words>1443</Words>
  <Application>Microsoft Macintosh PowerPoint</Application>
  <PresentationFormat>全屏显示(4:3)</PresentationFormat>
  <Paragraphs>620</Paragraphs>
  <Slides>32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微风</vt:lpstr>
      <vt:lpstr>Multi-Class Error-Diffusion with Blue-Noise Property </vt:lpstr>
      <vt:lpstr>Error-Diffusion</vt:lpstr>
      <vt:lpstr>Error-Diffusion</vt:lpstr>
      <vt:lpstr>Error-Diffusion</vt:lpstr>
      <vt:lpstr>Error-Diffusion</vt:lpstr>
      <vt:lpstr>Sampling Multiple Channels</vt:lpstr>
      <vt:lpstr>Sampling Multiple Channels</vt:lpstr>
      <vt:lpstr>Sampling Multiple Channels</vt:lpstr>
      <vt:lpstr>Multi-Class Error-Diffusion</vt:lpstr>
      <vt:lpstr>Two-step ED Sampling</vt:lpstr>
      <vt:lpstr>Removing Sampling Conflicts</vt:lpstr>
      <vt:lpstr>Removing Sampling Conflicts</vt:lpstr>
      <vt:lpstr>Removing Sampling Conflicts</vt:lpstr>
      <vt:lpstr>Removing Sampling Conflicts</vt:lpstr>
      <vt:lpstr>Maintaining Blue-Noise Property</vt:lpstr>
      <vt:lpstr>Displacement Optimization</vt:lpstr>
      <vt:lpstr>Displacement Optimization</vt:lpstr>
      <vt:lpstr>Displacement Interpolation</vt:lpstr>
      <vt:lpstr>Displacement Interpolation</vt:lpstr>
      <vt:lpstr>Experimental Results</vt:lpstr>
      <vt:lpstr>Color Image Halftoning</vt:lpstr>
      <vt:lpstr>Color Image Halftoning</vt:lpstr>
      <vt:lpstr>Color Image Halftoning</vt:lpstr>
      <vt:lpstr>Color Image Halftoning</vt:lpstr>
      <vt:lpstr>Multi-Tone Error-Diffusion</vt:lpstr>
      <vt:lpstr>Multi-Tone Error-Diffusion</vt:lpstr>
      <vt:lpstr>Color Image Vectorization</vt:lpstr>
      <vt:lpstr>Color Image Vectorization</vt:lpstr>
      <vt:lpstr>Color Image Vectorization</vt:lpstr>
      <vt:lpstr>Color Image Vectorization</vt:lpstr>
      <vt:lpstr>Summary</vt:lpstr>
      <vt:lpstr>Thank you!</vt:lpstr>
    </vt:vector>
  </TitlesOfParts>
  <Company>ICST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Jie Feng</dc:creator>
  <cp:lastModifiedBy>feng</cp:lastModifiedBy>
  <cp:revision>459</cp:revision>
  <dcterms:created xsi:type="dcterms:W3CDTF">2016-02-21T08:04:52Z</dcterms:created>
  <dcterms:modified xsi:type="dcterms:W3CDTF">2017-06-03T18:50:10Z</dcterms:modified>
</cp:coreProperties>
</file>